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9239250" cy="11982450"/>
  <p:defaultTextStyle>
    <a:defPPr>
      <a:defRPr lang="en-US"/>
    </a:defPPr>
    <a:lvl1pPr algn="l" rtl="0" eaLnBrk="0" fontAlgn="base" hangingPunct="0">
      <a:spcBef>
        <a:spcPct val="0"/>
      </a:spcBef>
      <a:spcAft>
        <a:spcPct val="0"/>
      </a:spcAft>
      <a:defRPr sz="93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93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93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93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9300" kern="1200">
        <a:solidFill>
          <a:schemeClr val="tx1"/>
        </a:solidFill>
        <a:latin typeface="Tahoma" pitchFamily="34" charset="0"/>
        <a:ea typeface="+mn-ea"/>
        <a:cs typeface="+mn-cs"/>
      </a:defRPr>
    </a:lvl5pPr>
    <a:lvl6pPr marL="2286000" algn="l" defTabSz="914400" rtl="0" eaLnBrk="1" latinLnBrk="0" hangingPunct="1">
      <a:defRPr sz="9300" kern="1200">
        <a:solidFill>
          <a:schemeClr val="tx1"/>
        </a:solidFill>
        <a:latin typeface="Tahoma" pitchFamily="34" charset="0"/>
        <a:ea typeface="+mn-ea"/>
        <a:cs typeface="+mn-cs"/>
      </a:defRPr>
    </a:lvl6pPr>
    <a:lvl7pPr marL="2743200" algn="l" defTabSz="914400" rtl="0" eaLnBrk="1" latinLnBrk="0" hangingPunct="1">
      <a:defRPr sz="9300" kern="1200">
        <a:solidFill>
          <a:schemeClr val="tx1"/>
        </a:solidFill>
        <a:latin typeface="Tahoma" pitchFamily="34" charset="0"/>
        <a:ea typeface="+mn-ea"/>
        <a:cs typeface="+mn-cs"/>
      </a:defRPr>
    </a:lvl7pPr>
    <a:lvl8pPr marL="3200400" algn="l" defTabSz="914400" rtl="0" eaLnBrk="1" latinLnBrk="0" hangingPunct="1">
      <a:defRPr sz="9300" kern="1200">
        <a:solidFill>
          <a:schemeClr val="tx1"/>
        </a:solidFill>
        <a:latin typeface="Tahoma" pitchFamily="34" charset="0"/>
        <a:ea typeface="+mn-ea"/>
        <a:cs typeface="+mn-cs"/>
      </a:defRPr>
    </a:lvl8pPr>
    <a:lvl9pPr marL="3657600" algn="l" defTabSz="914400" rtl="0" eaLnBrk="1" latinLnBrk="0" hangingPunct="1">
      <a:defRPr sz="93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3366"/>
    <a:srgbClr val="A1BC9E"/>
    <a:srgbClr val="1C1C1C"/>
    <a:srgbClr val="CC6600"/>
    <a:srgbClr val="C8D1D2"/>
    <a:srgbClr val="FFFFFF"/>
    <a:srgbClr val="FFEBCD"/>
    <a:srgbClr val="FFE9B7"/>
    <a:srgbClr val="FFDF9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625" autoAdjust="0"/>
    <p:restoredTop sz="92167" autoAdjust="0"/>
  </p:normalViewPr>
  <p:slideViewPr>
    <p:cSldViewPr>
      <p:cViewPr>
        <p:scale>
          <a:sx n="20" d="100"/>
          <a:sy n="20" d="100"/>
        </p:scale>
        <p:origin x="-762" y="582"/>
      </p:cViewPr>
      <p:guideLst>
        <p:guide orient="horz" pos="10368"/>
        <p:guide pos="13824"/>
      </p:guideLst>
    </p:cSldViewPr>
  </p:slideViewPr>
  <p:notesTextViewPr>
    <p:cViewPr>
      <p:scale>
        <a:sx n="100" d="100"/>
        <a:sy n="100" d="100"/>
      </p:scale>
      <p:origin x="12" y="1158"/>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2800">
                <a:solidFill>
                  <a:schemeClr val="bg1"/>
                </a:solidFill>
              </a:defRPr>
            </a:pPr>
            <a:r>
              <a:rPr lang="en-US" sz="2800" baseline="0" dirty="0">
                <a:solidFill>
                  <a:schemeClr val="bg1"/>
                </a:solidFill>
              </a:rPr>
              <a:t>Capital Cost </a:t>
            </a:r>
            <a:r>
              <a:rPr lang="en-US" sz="2800" baseline="0" dirty="0" smtClean="0">
                <a:solidFill>
                  <a:schemeClr val="bg1"/>
                </a:solidFill>
              </a:rPr>
              <a:t>Distribution </a:t>
            </a:r>
            <a:r>
              <a:rPr lang="en-US" sz="2800" baseline="0" dirty="0" smtClean="0">
                <a:solidFill>
                  <a:schemeClr val="bg1"/>
                </a:solidFill>
              </a:rPr>
              <a:t> </a:t>
            </a:r>
            <a:endParaRPr lang="en-US" sz="2800" dirty="0">
              <a:solidFill>
                <a:schemeClr val="bg1"/>
              </a:solidFill>
            </a:endParaRPr>
          </a:p>
        </c:rich>
      </c:tx>
      <c:layout/>
    </c:title>
    <c:view3D>
      <c:rotX val="75"/>
      <c:perspective val="30"/>
    </c:view3D>
    <c:plotArea>
      <c:layout/>
      <c:pie3DChart>
        <c:varyColors val="1"/>
        <c:ser>
          <c:idx val="0"/>
          <c:order val="0"/>
          <c:dPt>
            <c:idx val="0"/>
            <c:spPr>
              <a:solidFill>
                <a:srgbClr val="0070C0"/>
              </a:solidFill>
            </c:spPr>
          </c:dPt>
          <c:dPt>
            <c:idx val="1"/>
            <c:spPr>
              <a:solidFill>
                <a:srgbClr val="FFFF00"/>
              </a:solidFill>
            </c:spPr>
          </c:dPt>
          <c:dPt>
            <c:idx val="2"/>
            <c:spPr>
              <a:solidFill>
                <a:srgbClr val="92D050"/>
              </a:solidFill>
            </c:spPr>
          </c:dPt>
          <c:dPt>
            <c:idx val="3"/>
            <c:spPr>
              <a:solidFill>
                <a:schemeClr val="bg2">
                  <a:lumMod val="20000"/>
                  <a:lumOff val="80000"/>
                </a:schemeClr>
              </a:solidFill>
            </c:spPr>
          </c:dPt>
          <c:dLbls>
            <c:dLbl>
              <c:idx val="0"/>
              <c:layout>
                <c:manualLayout>
                  <c:x val="1.4312385480116877E-2"/>
                  <c:y val="-9.3475506616239365E-2"/>
                </c:manualLayout>
              </c:layout>
              <c:tx>
                <c:rich>
                  <a:bodyPr/>
                  <a:lstStyle/>
                  <a:p>
                    <a:r>
                      <a:rPr lang="en-US">
                        <a:solidFill>
                          <a:schemeClr val="bg1"/>
                        </a:solidFill>
                      </a:rPr>
                      <a:t>$</a:t>
                    </a:r>
                    <a:r>
                      <a:rPr lang="en-US" smtClean="0">
                        <a:solidFill>
                          <a:schemeClr val="bg1"/>
                        </a:solidFill>
                      </a:rPr>
                      <a:t>182, </a:t>
                    </a:r>
                    <a:r>
                      <a:rPr lang="en-US">
                        <a:solidFill>
                          <a:schemeClr val="bg1"/>
                        </a:solidFill>
                      </a:rPr>
                      <a:t>57%</a:t>
                    </a:r>
                    <a:endParaRPr lang="en-US"/>
                  </a:p>
                </c:rich>
              </c:tx>
              <c:showVal val="1"/>
              <c:showPercent val="1"/>
            </c:dLbl>
            <c:dLbl>
              <c:idx val="1"/>
              <c:layout/>
              <c:tx>
                <c:rich>
                  <a:bodyPr/>
                  <a:lstStyle/>
                  <a:p>
                    <a:r>
                      <a:rPr lang="en-US" smtClean="0">
                        <a:solidFill>
                          <a:schemeClr val="bg1"/>
                        </a:solidFill>
                      </a:rPr>
                      <a:t>$20</a:t>
                    </a:r>
                    <a:r>
                      <a:rPr lang="en-US">
                        <a:solidFill>
                          <a:schemeClr val="bg1"/>
                        </a:solidFill>
                      </a:rPr>
                      <a:t>, 6%</a:t>
                    </a:r>
                    <a:endParaRPr lang="en-US"/>
                  </a:p>
                </c:rich>
              </c:tx>
              <c:showVal val="1"/>
              <c:showPercent val="1"/>
            </c:dLbl>
            <c:dLbl>
              <c:idx val="2"/>
              <c:layout>
                <c:manualLayout>
                  <c:x val="-1.6798992737770423E-2"/>
                  <c:y val="-6.1920063300910919E-2"/>
                </c:manualLayout>
              </c:layout>
              <c:tx>
                <c:rich>
                  <a:bodyPr/>
                  <a:lstStyle/>
                  <a:p>
                    <a:r>
                      <a:rPr lang="en-US" smtClean="0">
                        <a:solidFill>
                          <a:schemeClr val="bg1"/>
                        </a:solidFill>
                      </a:rPr>
                      <a:t>$46</a:t>
                    </a:r>
                    <a:r>
                      <a:rPr lang="en-US">
                        <a:solidFill>
                          <a:schemeClr val="bg1"/>
                        </a:solidFill>
                      </a:rPr>
                      <a:t>, 14%</a:t>
                    </a:r>
                    <a:endParaRPr lang="en-US"/>
                  </a:p>
                </c:rich>
              </c:tx>
              <c:showVal val="1"/>
              <c:showPercent val="1"/>
            </c:dLbl>
            <c:dLbl>
              <c:idx val="3"/>
              <c:layout>
                <c:manualLayout>
                  <c:x val="-1.2787909176447287E-2"/>
                  <c:y val="7.0225328253268299E-2"/>
                </c:manualLayout>
              </c:layout>
              <c:tx>
                <c:rich>
                  <a:bodyPr/>
                  <a:lstStyle/>
                  <a:p>
                    <a:r>
                      <a:rPr lang="en-US" dirty="0" smtClean="0">
                        <a:solidFill>
                          <a:schemeClr val="bg1"/>
                        </a:solidFill>
                      </a:rPr>
                      <a:t>$73</a:t>
                    </a:r>
                    <a:r>
                      <a:rPr lang="en-US" dirty="0">
                        <a:solidFill>
                          <a:schemeClr val="bg1"/>
                        </a:solidFill>
                      </a:rPr>
                      <a:t>, 23%</a:t>
                    </a:r>
                    <a:endParaRPr lang="en-US" dirty="0"/>
                  </a:p>
                </c:rich>
              </c:tx>
              <c:showVal val="1"/>
              <c:showPercent val="1"/>
            </c:dLbl>
            <c:spPr>
              <a:noFill/>
            </c:spPr>
            <c:txPr>
              <a:bodyPr/>
              <a:lstStyle/>
              <a:p>
                <a:pPr>
                  <a:defRPr sz="2400">
                    <a:solidFill>
                      <a:schemeClr val="bg1"/>
                    </a:solidFill>
                  </a:defRPr>
                </a:pPr>
                <a:endParaRPr lang="en-US"/>
              </a:p>
            </c:txPr>
            <c:showVal val="1"/>
            <c:showPercent val="1"/>
            <c:showLeaderLines val="1"/>
          </c:dLbls>
          <c:cat>
            <c:strRef>
              <c:f>'Equip list and discrip'!$G$22:$G$25</c:f>
              <c:strCache>
                <c:ptCount val="4"/>
                <c:pt idx="0">
                  <c:v>Equipment Direct Cost</c:v>
                </c:pt>
                <c:pt idx="1">
                  <c:v>Land Cost</c:v>
                </c:pt>
                <c:pt idx="2">
                  <c:v>Engineering Cost</c:v>
                </c:pt>
                <c:pt idx="3">
                  <c:v>Plant Construction</c:v>
                </c:pt>
              </c:strCache>
            </c:strRef>
          </c:cat>
          <c:val>
            <c:numRef>
              <c:f>'Equip list and discrip'!$F$22:$F$25</c:f>
              <c:numCache>
                <c:formatCode>General</c:formatCode>
                <c:ptCount val="4"/>
                <c:pt idx="0" formatCode="&quot;$&quot;#,##0.00">
                  <c:v>182</c:v>
                </c:pt>
                <c:pt idx="1">
                  <c:v>20</c:v>
                </c:pt>
                <c:pt idx="2">
                  <c:v>46</c:v>
                </c:pt>
                <c:pt idx="3">
                  <c:v>73</c:v>
                </c:pt>
              </c:numCache>
            </c:numRef>
          </c:val>
        </c:ser>
        <c:dLbls>
          <c:showPercent val="1"/>
        </c:dLbls>
      </c:pie3DChart>
    </c:plotArea>
    <c:legend>
      <c:legendPos val="t"/>
      <c:layout>
        <c:manualLayout>
          <c:xMode val="edge"/>
          <c:yMode val="edge"/>
          <c:x val="4.9999972688117421E-2"/>
          <c:y val="0.11950980392156862"/>
          <c:w val="0.89999994537623484"/>
          <c:h val="0.10084857958931605"/>
        </c:manualLayout>
      </c:layout>
      <c:txPr>
        <a:bodyPr/>
        <a:lstStyle/>
        <a:p>
          <a:pPr>
            <a:defRPr sz="1800">
              <a:solidFill>
                <a:schemeClr val="bg1"/>
              </a:solidFill>
            </a:defRPr>
          </a:pPr>
          <a:endParaRPr lang="en-US"/>
        </a:p>
      </c:txPr>
    </c:legend>
    <c:plotVisOnly val="1"/>
    <c:dispBlanksAs val="zero"/>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624013" y="898525"/>
            <a:ext cx="5992812"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9A87BB85-11C1-470C-A935-EB0D1C52E3E4}" type="slidenum">
              <a:rPr lang="en-US"/>
              <a:pPr>
                <a:defRPr/>
              </a:pPr>
              <a:t>‹#›</a:t>
            </a:fld>
            <a:endParaRPr lang="en-US"/>
          </a:p>
        </p:txBody>
      </p:sp>
    </p:spTree>
    <p:extLst>
      <p:ext uri="{BB962C8B-B14F-4D97-AF65-F5344CB8AC3E}">
        <p14:creationId xmlns="" xmlns:p14="http://schemas.microsoft.com/office/powerpoint/2010/main" val="4000117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1D7ADC98-3A39-41D0-90B1-84D9F5DC29D9}" type="slidenum">
              <a:rPr lang="en-US" smtClean="0">
                <a:latin typeface="Arial" pitchFamily="34" charset="0"/>
              </a:rPr>
              <a:pPr/>
              <a:t>1</a:t>
            </a:fld>
            <a:endParaRPr lang="en-US" smtClean="0">
              <a:latin typeface="Arial" pitchFamily="34"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defTabSz="3762375" eaLnBrk="1" hangingPunct="1"/>
            <a:r>
              <a:rPr lang="en-US" altLang="ja-JP" smtClean="0">
                <a:latin typeface="Arial" pitchFamily="34" charset="0"/>
              </a:rPr>
              <a:t>This template complements of MakeSigns.com</a:t>
            </a:r>
          </a:p>
          <a:p>
            <a:pPr defTabSz="3762375" eaLnBrk="1" hangingPunct="1"/>
            <a:endParaRPr lang="en-US" altLang="ja-JP" smtClean="0">
              <a:latin typeface="Arial" pitchFamily="34" charset="0"/>
            </a:endParaRPr>
          </a:p>
          <a:p>
            <a:pPr defTabSz="3762375" eaLnBrk="1" hangingPunct="1"/>
            <a:r>
              <a:rPr lang="en-US" altLang="ja-JP" smtClean="0">
                <a:latin typeface="Arial" pitchFamily="34" charset="0"/>
              </a:rPr>
              <a:t>If you opened this file directly from a web browser, you’ll want to save it to your computer before adding your poster information.</a:t>
            </a:r>
            <a:br>
              <a:rPr lang="en-US" altLang="ja-JP"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This template has a page size of </a:t>
            </a:r>
            <a:r>
              <a:rPr lang="en-US" altLang="ja-JP" b="1" smtClean="0">
                <a:latin typeface="Arial" pitchFamily="34" charset="0"/>
              </a:rPr>
              <a:t>36”x 48”</a:t>
            </a:r>
            <a:r>
              <a:rPr lang="en-US" altLang="ja-JP" smtClean="0">
                <a:latin typeface="Arial" pitchFamily="34" charset="0"/>
              </a:rPr>
              <a:t>. When uploaded at MakeSigns.com, this template can be used to order posters in the following sizes: </a:t>
            </a:r>
            <a:r>
              <a:rPr lang="en-US" altLang="ja-JP" b="1" smtClean="0">
                <a:latin typeface="Arial" pitchFamily="34" charset="0"/>
              </a:rPr>
              <a:t>36”x 48”</a:t>
            </a:r>
            <a:r>
              <a:rPr lang="en-US" altLang="ja-JP" smtClean="0">
                <a:latin typeface="Arial" pitchFamily="34" charset="0"/>
              </a:rPr>
              <a:t>, </a:t>
            </a:r>
            <a:r>
              <a:rPr lang="en-US" altLang="ja-JP" b="1" smtClean="0">
                <a:latin typeface="Arial" pitchFamily="34" charset="0"/>
              </a:rPr>
              <a:t>42”x 56”, 31.5”x 42”, and 27”x 36”.</a:t>
            </a:r>
            <a:br>
              <a:rPr lang="en-US" altLang="ja-JP" b="1" smtClean="0">
                <a:latin typeface="Arial" pitchFamily="34" charset="0"/>
              </a:rPr>
            </a:br>
            <a:endParaRPr lang="en-US" altLang="ja-JP" smtClean="0">
              <a:latin typeface="Arial" pitchFamily="34" charset="0"/>
            </a:endParaRPr>
          </a:p>
          <a:p>
            <a:pPr defTabSz="3762375" eaLnBrk="1" hangingPunct="1"/>
            <a:r>
              <a:rPr lang="en-US" altLang="ja-JP" smtClean="0">
                <a:latin typeface="Arial" pitchFamily="34" charset="0"/>
              </a:rPr>
              <a:t>We recommend that you avoid changing the page size of the template. Please keep in mind, if you do change the page size it will alter the available print sizes listed above.</a:t>
            </a:r>
          </a:p>
          <a:p>
            <a:pPr defTabSz="3762375" eaLnBrk="1" hangingPunct="1"/>
            <a:r>
              <a:rPr lang="en-US" altLang="ja-JP" smtClean="0">
                <a:latin typeface="Arial" pitchFamily="34" charset="0"/>
              </a:rPr>
              <a:t>Any changes to the template size should be done before entering your information.</a:t>
            </a:r>
          </a:p>
          <a:p>
            <a:pPr defTabSz="3762375" eaLnBrk="1" hangingPunct="1"/>
            <a:r>
              <a:rPr lang="en-US" altLang="ja-JP" smtClean="0">
                <a:latin typeface="Arial" pitchFamily="34" charset="0"/>
              </a:rPr>
              <a:t>If you have any questions about creating a scientific poster, visit MakeSigns.com or email us at support@graphicsland.com</a:t>
            </a:r>
          </a:p>
          <a:p>
            <a:pPr algn="r" defTabSz="3762375" eaLnBrk="1" hangingPunct="1"/>
            <a:r>
              <a:rPr lang="en-US" altLang="ja-JP" sz="1000" smtClean="0">
                <a:latin typeface="Arial" pitchFamily="34" charset="0"/>
              </a:rPr>
              <a:t>©2009 Graphicsland</a:t>
            </a:r>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025744" y="6583680"/>
            <a:ext cx="39502080" cy="8778240"/>
          </a:xfrm>
        </p:spPr>
        <p:txBody>
          <a:bodyPr lIns="219456" tIns="0" rIns="219456" bIns="0" anchor="b">
            <a:scene3d>
              <a:camera prst="orthographicFront"/>
              <a:lightRig rig="soft" dir="t">
                <a:rot lat="0" lon="0" rev="17220000"/>
              </a:lightRig>
            </a:scene3d>
          </a:bodyPr>
          <a:lstStyle>
            <a:lvl1pPr>
              <a:defRPr sz="23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6583680" y="15992150"/>
            <a:ext cx="30723840" cy="8412480"/>
          </a:xfrm>
        </p:spPr>
        <p:txBody>
          <a:bodyPr/>
          <a:lstStyle>
            <a:lvl1pPr marL="0" indent="0" algn="ctr">
              <a:buNone/>
              <a:defRPr>
                <a:solidFill>
                  <a:schemeClr val="tx1"/>
                </a:solidFill>
              </a:defRPr>
            </a:lvl1pPr>
            <a:lvl2pPr marL="2194560" indent="0" algn="ctr">
              <a:buNone/>
            </a:lvl2pPr>
            <a:lvl3pPr marL="4389120" indent="0" algn="ctr">
              <a:buNone/>
            </a:lvl3pPr>
            <a:lvl4pPr marL="6583680" indent="0" algn="ctr">
              <a:buNone/>
            </a:lvl4pPr>
            <a:lvl5pPr marL="8778240" indent="0" algn="ctr">
              <a:buNone/>
            </a:lvl5pPr>
            <a:lvl6pPr marL="10972800" indent="0" algn="ctr">
              <a:buNone/>
            </a:lvl6pPr>
            <a:lvl7pPr marL="13167360" indent="0" algn="ctr">
              <a:buNone/>
            </a:lvl7pPr>
            <a:lvl8pPr marL="15361920" indent="0" algn="ctr">
              <a:buNone/>
            </a:lvl8pPr>
            <a:lvl9pPr marL="1755648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F23F56D-F699-4CE1-8474-B33BE11CE27F}" type="datetimeFigureOut">
              <a:rPr lang="en-US"/>
              <a:pPr>
                <a:defRPr/>
              </a:pPr>
              <a:t>4/20/2011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4C7B632-5C1B-4D87-8FCA-B8F2B3C52B44}" type="slidenum">
              <a:rPr lang="en-US"/>
              <a:pPr>
                <a:defRPr/>
              </a:pPr>
              <a:t>‹#›</a:t>
            </a:fld>
            <a:endParaRPr lang="en-US" dirty="0"/>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9927256-E9AE-4425-AFFF-9517A8EF3A55}" type="datetimeFigureOut">
              <a:rPr lang="en-US"/>
              <a:pPr>
                <a:defRPr/>
              </a:pPr>
              <a:t>4/20/2011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6FF33F-98C2-4754-B647-AF7E3A1C5C9A}" type="slidenum">
              <a:rPr lang="en-US"/>
              <a:pPr>
                <a:defRPr/>
              </a:pPr>
              <a:t>‹#›</a:t>
            </a:fld>
            <a:endParaRPr lang="en-US" dirty="0"/>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9C09C9-3409-434E-B09F-AB4164BE485B}" type="datetimeFigureOut">
              <a:rPr lang="en-US"/>
              <a:pPr>
                <a:defRPr/>
              </a:pPr>
              <a:t>4/20/2011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A84A97-99EA-4A39-B07F-74113052322F}" type="slidenum">
              <a:rPr lang="en-US"/>
              <a:pPr>
                <a:defRPr/>
              </a:pPr>
              <a:t>‹#›</a:t>
            </a:fld>
            <a:endParaRPr lang="en-US" dirty="0"/>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622CA89-5882-407F-84FB-F132DA20EF2C}" type="datetimeFigureOut">
              <a:rPr lang="en-US"/>
              <a:pPr>
                <a:defRPr/>
              </a:pPr>
              <a:t>4/20/2011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EE9D3A5-0DAC-47AE-B139-869A0B3ABC0C}" type="slidenum">
              <a:rPr lang="en-US"/>
              <a:pPr>
                <a:defRPr/>
              </a:pPr>
              <a:t>‹#›</a:t>
            </a:fld>
            <a:endParaRPr lang="en-US" dirty="0"/>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80960" y="2926080"/>
            <a:ext cx="34015680" cy="877824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230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7680960" y="12037373"/>
            <a:ext cx="34015680" cy="7246618"/>
          </a:xfrm>
        </p:spPr>
        <p:txBody>
          <a:bodyPr/>
          <a:lstStyle>
            <a:lvl1pPr marL="351130" indent="0" algn="l">
              <a:buNone/>
              <a:defRPr sz="9600">
                <a:solidFill>
                  <a:schemeClr val="tx1"/>
                </a:solidFill>
              </a:defRPr>
            </a:lvl1pPr>
            <a:lvl2pPr>
              <a:buNone/>
              <a:defRPr sz="8600">
                <a:solidFill>
                  <a:schemeClr val="tx1">
                    <a:tint val="75000"/>
                  </a:schemeClr>
                </a:solidFill>
              </a:defRPr>
            </a:lvl2pPr>
            <a:lvl3pPr>
              <a:buNone/>
              <a:defRPr sz="7700">
                <a:solidFill>
                  <a:schemeClr val="tx1">
                    <a:tint val="75000"/>
                  </a:schemeClr>
                </a:solidFill>
              </a:defRPr>
            </a:lvl3pPr>
            <a:lvl4pPr>
              <a:buNone/>
              <a:defRPr sz="6700">
                <a:solidFill>
                  <a:schemeClr val="tx1">
                    <a:tint val="75000"/>
                  </a:schemeClr>
                </a:solidFill>
              </a:defRPr>
            </a:lvl4pPr>
            <a:lvl5pPr>
              <a:buNone/>
              <a:defRPr sz="67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0D965F7-46C9-437F-A285-321F641DFB85}" type="datetimeFigureOut">
              <a:rPr lang="en-US"/>
              <a:pPr>
                <a:defRPr/>
              </a:pPr>
              <a:t>4/20/2011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211AEA-3608-4C77-90F8-89F29857DF7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2500"/>
            </a:lvl1pPr>
            <a:lvl2pPr>
              <a:defRPr sz="11500"/>
            </a:lvl2pPr>
            <a:lvl3pPr>
              <a:defRPr sz="9600"/>
            </a:lvl3pPr>
            <a:lvl4pPr>
              <a:defRPr sz="8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D9CD9A6-60FF-43DB-9C20-7B6F76955540}" type="datetimeFigureOut">
              <a:rPr lang="en-US"/>
              <a:pPr>
                <a:defRPr/>
              </a:pPr>
              <a:t>4/20/2011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90AB7FC-930F-4351-A237-2E1AF4D1CB02}" type="slidenum">
              <a:rPr lang="en-US"/>
              <a:pPr>
                <a:defRPr/>
              </a:pPr>
              <a:t>‹#›</a:t>
            </a:fld>
            <a:endParaRPr lang="en-US" dirty="0"/>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0640"/>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4" name="Text Placeholder 3"/>
          <p:cNvSpPr>
            <a:spLocks noGrp="1"/>
          </p:cNvSpPr>
          <p:nvPr>
            <p:ph type="body" sz="half" idx="3"/>
          </p:nvPr>
        </p:nvSpPr>
        <p:spPr>
          <a:xfrm>
            <a:off x="22296122" y="7368540"/>
            <a:ext cx="19400520" cy="3604258"/>
          </a:xfrm>
        </p:spPr>
        <p:txBody>
          <a:bodyPr anchor="ctr"/>
          <a:lstStyle>
            <a:lvl1pPr marL="0" indent="0">
              <a:buNone/>
              <a:defRPr sz="11500" b="0" cap="all" baseline="0">
                <a:solidFill>
                  <a:schemeClr val="tx1"/>
                </a:solidFill>
              </a:defRPr>
            </a:lvl1pPr>
            <a:lvl2pPr>
              <a:buNone/>
              <a:defRPr sz="9600" b="1"/>
            </a:lvl2pPr>
            <a:lvl3pPr>
              <a:buNone/>
              <a:defRPr sz="8600" b="1"/>
            </a:lvl3pPr>
            <a:lvl4pPr>
              <a:buNone/>
              <a:defRPr sz="7700" b="1"/>
            </a:lvl4pPr>
            <a:lvl5pPr>
              <a:buNone/>
              <a:defRPr sz="7700" b="1"/>
            </a:lvl5pPr>
          </a:lstStyle>
          <a:p>
            <a:pPr lvl="0"/>
            <a:r>
              <a:rPr lang="en-US" smtClean="0"/>
              <a:t>Click to edit Master text styles</a:t>
            </a:r>
          </a:p>
        </p:txBody>
      </p:sp>
      <p:sp>
        <p:nvSpPr>
          <p:cNvPr id="5" name="Content Placeholder 4"/>
          <p:cNvSpPr>
            <a:spLocks noGrp="1"/>
          </p:cNvSpPr>
          <p:nvPr>
            <p:ph sz="quarter" idx="2"/>
          </p:nvPr>
        </p:nvSpPr>
        <p:spPr>
          <a:xfrm>
            <a:off x="2194560" y="11338563"/>
            <a:ext cx="19392902"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2296122" y="11338563"/>
            <a:ext cx="19400520" cy="18067022"/>
          </a:xfrm>
        </p:spPr>
        <p:txBody>
          <a:bodyPr/>
          <a:lstStyle>
            <a:lvl1pPr>
              <a:defRPr sz="11500"/>
            </a:lvl1pPr>
            <a:lvl2pPr>
              <a:defRPr sz="9600"/>
            </a:lvl2pPr>
            <a:lvl3pPr>
              <a:defRPr sz="8600"/>
            </a:lvl3pPr>
            <a:lvl4pPr>
              <a:defRPr sz="7700"/>
            </a:lvl4pPr>
            <a:lvl5pPr>
              <a:defRPr sz="77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888344A-98C3-43DD-A113-A608F4A81CD9}" type="datetimeFigureOut">
              <a:rPr lang="en-US"/>
              <a:pPr>
                <a:defRPr/>
              </a:pPr>
              <a:t>4/20/2011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FCB81F9-0552-47E5-9128-C84F5D640D2C}" type="slidenum">
              <a:rPr lang="en-US"/>
              <a:pPr>
                <a:defRPr/>
              </a:pPr>
              <a:t>‹#›</a:t>
            </a:fld>
            <a:endParaRPr lang="en-US" dirty="0"/>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496E3B4-8429-4861-89AF-768A69E2DE1B}" type="datetimeFigureOut">
              <a:rPr lang="en-US"/>
              <a:pPr>
                <a:defRPr/>
              </a:pPr>
              <a:t>4/20/2011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C751815-E514-4852-A91B-125B97015119}" type="slidenum">
              <a:rPr lang="en-US"/>
              <a:pPr>
                <a:defRPr/>
              </a:pPr>
              <a:t>‹#›</a:t>
            </a:fld>
            <a:endParaRPr lang="en-US" dirty="0"/>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5A3B784-9BEA-403F-BEA0-E9C3FCB9675E}" type="datetimeFigureOut">
              <a:rPr lang="en-US"/>
              <a:pPr>
                <a:defRPr/>
              </a:pPr>
              <a:t>4/20/2011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B8DCC00-61ED-4861-8E70-B29F770C2216}" type="slidenum">
              <a:rPr lang="en-US"/>
              <a:pPr>
                <a:defRPr/>
              </a:pPr>
              <a:t>‹#›</a:t>
            </a:fld>
            <a:endParaRPr lang="en-US" dirty="0"/>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sp3d prstMaterial="softEdge"/>
          </a:bodyPr>
          <a:lstStyle>
            <a:lvl1pPr algn="l">
              <a:buNone/>
              <a:defRPr sz="106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2194563" y="7315203"/>
            <a:ext cx="14439902" cy="22090382"/>
          </a:xfrm>
        </p:spPr>
        <p:txBody>
          <a:bodyPr/>
          <a:lstStyle>
            <a:lvl1pPr marL="0" indent="0">
              <a:buNone/>
              <a:defRPr sz="6700"/>
            </a:lvl1pPr>
            <a:lvl2pPr>
              <a:buNone/>
              <a:defRPr sz="5800"/>
            </a:lvl2pPr>
            <a:lvl3pPr>
              <a:buNone/>
              <a:defRPr sz="4800"/>
            </a:lvl3pPr>
            <a:lvl4pPr>
              <a:buNone/>
              <a:defRPr sz="4300"/>
            </a:lvl4pPr>
            <a:lvl5pPr>
              <a:buNone/>
              <a:defRPr sz="4300"/>
            </a:lvl5pPr>
          </a:lstStyle>
          <a:p>
            <a:pPr lvl="0"/>
            <a:r>
              <a:rPr lang="en-US" smtClean="0"/>
              <a:t>Click to edit Master text styles</a:t>
            </a:r>
          </a:p>
        </p:txBody>
      </p:sp>
      <p:sp>
        <p:nvSpPr>
          <p:cNvPr id="4" name="Content Placeholder 3"/>
          <p:cNvSpPr>
            <a:spLocks noGrp="1"/>
          </p:cNvSpPr>
          <p:nvPr>
            <p:ph sz="half" idx="1"/>
          </p:nvPr>
        </p:nvSpPr>
        <p:spPr>
          <a:xfrm>
            <a:off x="17160240" y="1310643"/>
            <a:ext cx="24536400" cy="28094942"/>
          </a:xfrm>
        </p:spPr>
        <p:txBody>
          <a:bodyPr/>
          <a:lstStyle>
            <a:lvl1pPr>
              <a:defRPr sz="12500"/>
            </a:lvl1pPr>
            <a:lvl2pPr>
              <a:defRPr sz="11500"/>
            </a:lvl2pPr>
            <a:lvl3pPr>
              <a:defRPr sz="10600"/>
            </a:lvl3pPr>
            <a:lvl4pPr>
              <a:defRPr sz="9600"/>
            </a:lvl4pPr>
            <a:lvl5pPr>
              <a:defRPr sz="8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3153058-35EC-43A2-9058-CB26E90B2A9C}" type="datetimeFigureOut">
              <a:rPr lang="en-US"/>
              <a:pPr>
                <a:defRPr/>
              </a:pPr>
              <a:t>4/20/2011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D5B3A5D-7D23-49C2-A923-B0EBB75696E5}" type="slidenum">
              <a:rPr lang="en-US"/>
              <a:pPr>
                <a:defRPr/>
              </a:pPr>
              <a:t>‹#›</a:t>
            </a:fld>
            <a:endParaRPr lang="en-US" dirty="0"/>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778240" y="2926080"/>
            <a:ext cx="26334720" cy="2506982"/>
          </a:xfrm>
        </p:spPr>
        <p:txBody>
          <a:bodyPr lIns="219456" rIns="219456" bIns="0" anchor="b">
            <a:sp3d prstMaterial="softEdge"/>
          </a:bodyPr>
          <a:lstStyle>
            <a:lvl1pPr algn="ctr">
              <a:buNone/>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778240" y="8793480"/>
            <a:ext cx="26334720" cy="1901952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marL="0" indent="0" algn="l" rtl="0" eaLnBrk="1" latinLnBrk="0" hangingPunct="1">
              <a:buNone/>
              <a:defRPr sz="154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778240" y="5600577"/>
            <a:ext cx="26334720" cy="2545690"/>
          </a:xfrm>
        </p:spPr>
        <p:txBody>
          <a:bodyPr lIns="219456" rIns="219456"/>
          <a:lstStyle>
            <a:lvl1pPr marL="0" indent="0" algn="ctr">
              <a:buNone/>
              <a:defRPr sz="6700"/>
            </a:lvl1pPr>
            <a:lvl2pPr>
              <a:defRPr sz="5800"/>
            </a:lvl2pPr>
            <a:lvl3pPr>
              <a:defRPr sz="4800"/>
            </a:lvl3pPr>
            <a:lvl4pPr>
              <a:defRPr sz="4300"/>
            </a:lvl4pPr>
            <a:lvl5pPr>
              <a:defRPr sz="43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AB08FF2-2A21-446D-8122-F899B87070DD}" type="datetimeFigureOut">
              <a:rPr lang="en-US"/>
              <a:pPr>
                <a:defRPr/>
              </a:pPr>
              <a:t>4/20/2011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C876E8A-AEFE-46E0-845B-AC60A23CD3B3}" type="slidenum">
              <a:rPr lang="en-US"/>
              <a:pPr>
                <a:defRPr/>
              </a:pPr>
              <a:t>‹#›</a:t>
            </a:fld>
            <a:endParaRPr lang="en-US" dirty="0"/>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193925" y="1317625"/>
            <a:ext cx="39503350" cy="5486400"/>
          </a:xfrm>
          <a:prstGeom prst="rect">
            <a:avLst/>
          </a:prstGeom>
        </p:spPr>
        <p:txBody>
          <a:bodyPr vert="horz" lIns="438912" tIns="219456" rIns="438912" bIns="219456"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2193925" y="7680325"/>
            <a:ext cx="39503350" cy="22604413"/>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2193925" y="30800675"/>
            <a:ext cx="10242550" cy="1752600"/>
          </a:xfrm>
          <a:prstGeom prst="rect">
            <a:avLst/>
          </a:prstGeom>
        </p:spPr>
        <p:txBody>
          <a:bodyPr vert="horz" lIns="438912" tIns="219456" rIns="438912" bIns="219456" anchor="b"/>
          <a:lstStyle>
            <a:lvl1pPr algn="l" eaLnBrk="1" latinLnBrk="0" hangingPunct="1">
              <a:defRPr kumimoji="0" sz="5800">
                <a:solidFill>
                  <a:schemeClr val="tx1">
                    <a:shade val="50000"/>
                  </a:schemeClr>
                </a:solidFill>
              </a:defRPr>
            </a:lvl1pPr>
          </a:lstStyle>
          <a:p>
            <a:pPr>
              <a:defRPr/>
            </a:pPr>
            <a:fld id="{51F65FDB-D76B-4269-BD9C-4A1BDEF59B95}" type="datetimeFigureOut">
              <a:rPr lang="en-US"/>
              <a:pPr>
                <a:defRPr/>
              </a:pPr>
              <a:t>4/20/2011</a:t>
            </a:fld>
            <a:endParaRPr lang="en-US"/>
          </a:p>
        </p:txBody>
      </p:sp>
      <p:sp>
        <p:nvSpPr>
          <p:cNvPr id="3" name="Footer Placeholder 2"/>
          <p:cNvSpPr>
            <a:spLocks noGrp="1"/>
          </p:cNvSpPr>
          <p:nvPr>
            <p:ph type="ftr" sz="quarter" idx="3"/>
          </p:nvPr>
        </p:nvSpPr>
        <p:spPr>
          <a:xfrm>
            <a:off x="14995525" y="30800675"/>
            <a:ext cx="13900150" cy="1752600"/>
          </a:xfrm>
          <a:prstGeom prst="rect">
            <a:avLst/>
          </a:prstGeom>
        </p:spPr>
        <p:txBody>
          <a:bodyPr vert="horz" lIns="438912" tIns="219456" rIns="438912" bIns="219456" anchor="b"/>
          <a:lstStyle>
            <a:lvl1pPr algn="ctr" eaLnBrk="1" latinLnBrk="0" hangingPunct="1">
              <a:defRPr kumimoji="0" sz="58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38039675" y="30800675"/>
            <a:ext cx="3657600" cy="1752600"/>
          </a:xfrm>
          <a:prstGeom prst="rect">
            <a:avLst/>
          </a:prstGeom>
        </p:spPr>
        <p:txBody>
          <a:bodyPr vert="horz" lIns="0" tIns="219456" rIns="0" bIns="219456" anchor="b"/>
          <a:lstStyle>
            <a:lvl1pPr algn="r" eaLnBrk="1" latinLnBrk="0" hangingPunct="1">
              <a:defRPr kumimoji="0" sz="5800">
                <a:solidFill>
                  <a:schemeClr val="tx1">
                    <a:shade val="50000"/>
                  </a:schemeClr>
                </a:solidFill>
              </a:defRPr>
            </a:lvl1pPr>
          </a:lstStyle>
          <a:p>
            <a:pPr>
              <a:defRPr/>
            </a:pPr>
            <a:fld id="{FE5B084C-C8FE-46B9-B3BF-D1EB9698686D}"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707"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spd="med">
    <p:fade thruBlk="1"/>
  </p:transition>
  <p:timing>
    <p:tnLst>
      <p:par>
        <p:cTn id="1" dur="indefinite" restart="never" nodeType="tmRoot"/>
      </p:par>
    </p:tnLst>
  </p:timing>
  <p:txStyles>
    <p:titleStyle>
      <a:lvl1pPr algn="ctr" rtl="0" eaLnBrk="0" fontAlgn="base" hangingPunct="0">
        <a:spcBef>
          <a:spcPct val="0"/>
        </a:spcBef>
        <a:spcAft>
          <a:spcPct val="0"/>
        </a:spcAft>
        <a:defRPr sz="197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19700" b="1">
          <a:solidFill>
            <a:schemeClr val="tx1"/>
          </a:solidFill>
          <a:latin typeface="Lucida Sans"/>
        </a:defRPr>
      </a:lvl2pPr>
      <a:lvl3pPr algn="ctr" rtl="0" eaLnBrk="0" fontAlgn="base" hangingPunct="0">
        <a:spcBef>
          <a:spcPct val="0"/>
        </a:spcBef>
        <a:spcAft>
          <a:spcPct val="0"/>
        </a:spcAft>
        <a:defRPr sz="19700" b="1">
          <a:solidFill>
            <a:schemeClr val="tx1"/>
          </a:solidFill>
          <a:latin typeface="Lucida Sans"/>
        </a:defRPr>
      </a:lvl3pPr>
      <a:lvl4pPr algn="ctr" rtl="0" eaLnBrk="0" fontAlgn="base" hangingPunct="0">
        <a:spcBef>
          <a:spcPct val="0"/>
        </a:spcBef>
        <a:spcAft>
          <a:spcPct val="0"/>
        </a:spcAft>
        <a:defRPr sz="19700" b="1">
          <a:solidFill>
            <a:schemeClr val="tx1"/>
          </a:solidFill>
          <a:latin typeface="Lucida Sans"/>
        </a:defRPr>
      </a:lvl4pPr>
      <a:lvl5pPr algn="ctr" rtl="0" eaLnBrk="0" fontAlgn="base" hangingPunct="0">
        <a:spcBef>
          <a:spcPct val="0"/>
        </a:spcBef>
        <a:spcAft>
          <a:spcPct val="0"/>
        </a:spcAft>
        <a:defRPr sz="19700" b="1">
          <a:solidFill>
            <a:schemeClr val="tx1"/>
          </a:solidFill>
          <a:latin typeface="Lucida Sans"/>
        </a:defRPr>
      </a:lvl5pPr>
      <a:lvl6pPr marL="457200" algn="ctr" rtl="0" fontAlgn="base">
        <a:spcBef>
          <a:spcPct val="0"/>
        </a:spcBef>
        <a:spcAft>
          <a:spcPct val="0"/>
        </a:spcAft>
        <a:defRPr sz="19700" b="1">
          <a:solidFill>
            <a:schemeClr val="tx1"/>
          </a:solidFill>
          <a:latin typeface="Lucida Sans"/>
        </a:defRPr>
      </a:lvl6pPr>
      <a:lvl7pPr marL="914400" algn="ctr" rtl="0" fontAlgn="base">
        <a:spcBef>
          <a:spcPct val="0"/>
        </a:spcBef>
        <a:spcAft>
          <a:spcPct val="0"/>
        </a:spcAft>
        <a:defRPr sz="19700" b="1">
          <a:solidFill>
            <a:schemeClr val="tx1"/>
          </a:solidFill>
          <a:latin typeface="Lucida Sans"/>
        </a:defRPr>
      </a:lvl7pPr>
      <a:lvl8pPr marL="1371600" algn="ctr" rtl="0" fontAlgn="base">
        <a:spcBef>
          <a:spcPct val="0"/>
        </a:spcBef>
        <a:spcAft>
          <a:spcPct val="0"/>
        </a:spcAft>
        <a:defRPr sz="19700" b="1">
          <a:solidFill>
            <a:schemeClr val="tx1"/>
          </a:solidFill>
          <a:latin typeface="Lucida Sans"/>
        </a:defRPr>
      </a:lvl8pPr>
      <a:lvl9pPr marL="1828800" algn="ctr" rtl="0" fontAlgn="base">
        <a:spcBef>
          <a:spcPct val="0"/>
        </a:spcBef>
        <a:spcAft>
          <a:spcPct val="0"/>
        </a:spcAft>
        <a:defRPr sz="19700" b="1">
          <a:solidFill>
            <a:schemeClr val="tx1"/>
          </a:solidFill>
          <a:latin typeface="Lucida Sans"/>
        </a:defRPr>
      </a:lvl9pPr>
    </p:titleStyle>
    <p:bodyStyle>
      <a:lvl1pPr marL="2632075" indent="-1974850" algn="l" rtl="0" eaLnBrk="0" fontAlgn="base" hangingPunct="0">
        <a:spcBef>
          <a:spcPct val="20000"/>
        </a:spcBef>
        <a:spcAft>
          <a:spcPct val="0"/>
        </a:spcAft>
        <a:buClr>
          <a:srgbClr val="F9F9F9"/>
        </a:buClr>
        <a:buSzPct val="65000"/>
        <a:buFont typeface="Wingdings 2" pitchFamily="18" charset="2"/>
        <a:buChar char=""/>
        <a:defRPr sz="13400" kern="1200">
          <a:solidFill>
            <a:schemeClr val="tx1"/>
          </a:solidFill>
          <a:latin typeface="+mn-lt"/>
          <a:ea typeface="+mn-ea"/>
          <a:cs typeface="+mn-cs"/>
        </a:defRPr>
      </a:lvl1pPr>
      <a:lvl2pPr marL="4168775" indent="-1360488" algn="l" rtl="0" eaLnBrk="0" fontAlgn="base" hangingPunct="0">
        <a:spcBef>
          <a:spcPct val="20000"/>
        </a:spcBef>
        <a:spcAft>
          <a:spcPct val="0"/>
        </a:spcAft>
        <a:buClr>
          <a:schemeClr val="tx1"/>
        </a:buClr>
        <a:buSzPct val="80000"/>
        <a:buFont typeface="Wingdings 2" pitchFamily="18" charset="2"/>
        <a:buChar char=""/>
        <a:defRPr sz="11500" kern="1200">
          <a:solidFill>
            <a:schemeClr val="tx1"/>
          </a:solidFill>
          <a:latin typeface="+mn-lt"/>
          <a:ea typeface="+mn-ea"/>
          <a:cs typeface="+mn-cs"/>
        </a:defRPr>
      </a:lvl2pPr>
      <a:lvl3pPr marL="5441950" indent="-1096963" algn="l" rtl="0" eaLnBrk="0" fontAlgn="base" hangingPunct="0">
        <a:spcBef>
          <a:spcPct val="20000"/>
        </a:spcBef>
        <a:spcAft>
          <a:spcPct val="0"/>
        </a:spcAft>
        <a:buClr>
          <a:schemeClr val="tx1"/>
        </a:buClr>
        <a:buSzPct val="95000"/>
        <a:buFont typeface="Wingdings" pitchFamily="2" charset="2"/>
        <a:buChar char=""/>
        <a:defRPr sz="10600" kern="1200">
          <a:solidFill>
            <a:schemeClr val="tx1"/>
          </a:solidFill>
          <a:latin typeface="+mn-lt"/>
          <a:ea typeface="+mn-ea"/>
          <a:cs typeface="+mn-cs"/>
        </a:defRPr>
      </a:lvl3pPr>
      <a:lvl4pPr marL="6494463" indent="-876300" algn="l" rtl="0" eaLnBrk="0" fontAlgn="base" hangingPunct="0">
        <a:spcBef>
          <a:spcPct val="20000"/>
        </a:spcBef>
        <a:spcAft>
          <a:spcPct val="0"/>
        </a:spcAft>
        <a:buClr>
          <a:schemeClr val="tx1"/>
        </a:buClr>
        <a:buSzPct val="100000"/>
        <a:buFont typeface="Wingdings 3" pitchFamily="18" charset="2"/>
        <a:buChar char=""/>
        <a:defRPr sz="9600" kern="1200">
          <a:solidFill>
            <a:schemeClr val="tx1"/>
          </a:solidFill>
          <a:latin typeface="+mn-lt"/>
          <a:ea typeface="+mn-ea"/>
          <a:cs typeface="+mn-cs"/>
        </a:defRPr>
      </a:lvl4pPr>
      <a:lvl5pPr marL="7416800" indent="-876300" algn="l" rtl="0" eaLnBrk="0" fontAlgn="base" hangingPunct="0">
        <a:spcBef>
          <a:spcPct val="20000"/>
        </a:spcBef>
        <a:spcAft>
          <a:spcPct val="0"/>
        </a:spcAft>
        <a:buClr>
          <a:schemeClr val="tx1"/>
        </a:buClr>
        <a:buFont typeface="Wingdings 2" pitchFamily="18" charset="2"/>
        <a:buChar char=""/>
        <a:defRPr sz="9600" kern="1200">
          <a:solidFill>
            <a:schemeClr val="tx1"/>
          </a:solidFill>
          <a:latin typeface="+mn-lt"/>
          <a:ea typeface="+mn-ea"/>
          <a:cs typeface="+mn-cs"/>
        </a:defRPr>
      </a:lvl5pPr>
      <a:lvl6pPr marL="8471002" indent="-877824" algn="l" rtl="0" eaLnBrk="1" latinLnBrk="0" hangingPunct="1">
        <a:spcBef>
          <a:spcPct val="20000"/>
        </a:spcBef>
        <a:buClr>
          <a:schemeClr val="tx1"/>
        </a:buClr>
        <a:buFont typeface="Wingdings 3"/>
        <a:buChar char=""/>
        <a:defRPr kumimoji="0" sz="8600" kern="1200">
          <a:solidFill>
            <a:schemeClr val="tx1"/>
          </a:solidFill>
          <a:latin typeface="+mn-lt"/>
          <a:ea typeface="+mn-ea"/>
          <a:cs typeface="+mn-cs"/>
        </a:defRPr>
      </a:lvl6pPr>
      <a:lvl7pPr marL="9436608" indent="-877824" algn="l" rtl="0" eaLnBrk="1" latinLnBrk="0" hangingPunct="1">
        <a:spcBef>
          <a:spcPct val="20000"/>
        </a:spcBef>
        <a:buClr>
          <a:schemeClr val="tx1"/>
        </a:buClr>
        <a:buFont typeface="Wingdings 2"/>
        <a:buChar char=""/>
        <a:defRPr kumimoji="0" sz="7700" kern="1200">
          <a:solidFill>
            <a:schemeClr val="tx1"/>
          </a:solidFill>
          <a:latin typeface="+mn-lt"/>
          <a:ea typeface="+mn-ea"/>
          <a:cs typeface="+mn-cs"/>
        </a:defRPr>
      </a:lvl7pPr>
      <a:lvl8pPr marL="10402214" indent="-877824" algn="l" rtl="0" eaLnBrk="1" latinLnBrk="0" hangingPunct="1">
        <a:spcBef>
          <a:spcPct val="20000"/>
        </a:spcBef>
        <a:buClr>
          <a:schemeClr val="tx1"/>
        </a:buClr>
        <a:buFont typeface="Wingdings 2"/>
        <a:buChar char=""/>
        <a:defRPr kumimoji="0" sz="6700" kern="1200">
          <a:solidFill>
            <a:schemeClr val="tx1"/>
          </a:solidFill>
          <a:latin typeface="+mn-lt"/>
          <a:ea typeface="+mn-ea"/>
          <a:cs typeface="+mn-cs"/>
        </a:defRPr>
      </a:lvl8pPr>
      <a:lvl9pPr marL="11367821" indent="-877824" algn="l" rtl="0" eaLnBrk="1" latinLnBrk="0" hangingPunct="1">
        <a:spcBef>
          <a:spcPct val="20000"/>
        </a:spcBef>
        <a:buClr>
          <a:schemeClr val="tx1"/>
        </a:buClr>
        <a:buFont typeface="Wingdings 2"/>
        <a:buChar char=""/>
        <a:defRPr kumimoji="0" sz="67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194560" algn="l" rtl="0" eaLnBrk="1" latinLnBrk="0" hangingPunct="1">
        <a:defRPr kumimoji="0" kern="1200">
          <a:solidFill>
            <a:schemeClr val="tx1"/>
          </a:solidFill>
          <a:latin typeface="+mn-lt"/>
          <a:ea typeface="+mn-ea"/>
          <a:cs typeface="+mn-cs"/>
        </a:defRPr>
      </a:lvl2pPr>
      <a:lvl3pPr marL="4389120" algn="l" rtl="0" eaLnBrk="1" latinLnBrk="0" hangingPunct="1">
        <a:defRPr kumimoji="0" kern="1200">
          <a:solidFill>
            <a:schemeClr val="tx1"/>
          </a:solidFill>
          <a:latin typeface="+mn-lt"/>
          <a:ea typeface="+mn-ea"/>
          <a:cs typeface="+mn-cs"/>
        </a:defRPr>
      </a:lvl3pPr>
      <a:lvl4pPr marL="6583680" algn="l" rtl="0" eaLnBrk="1" latinLnBrk="0" hangingPunct="1">
        <a:defRPr kumimoji="0" kern="1200">
          <a:solidFill>
            <a:schemeClr val="tx1"/>
          </a:solidFill>
          <a:latin typeface="+mn-lt"/>
          <a:ea typeface="+mn-ea"/>
          <a:cs typeface="+mn-cs"/>
        </a:defRPr>
      </a:lvl4pPr>
      <a:lvl5pPr marL="8778240" algn="l" rtl="0" eaLnBrk="1" latinLnBrk="0" hangingPunct="1">
        <a:defRPr kumimoji="0" kern="1200">
          <a:solidFill>
            <a:schemeClr val="tx1"/>
          </a:solidFill>
          <a:latin typeface="+mn-lt"/>
          <a:ea typeface="+mn-ea"/>
          <a:cs typeface="+mn-cs"/>
        </a:defRPr>
      </a:lvl5pPr>
      <a:lvl6pPr marL="10972800" algn="l" rtl="0" eaLnBrk="1" latinLnBrk="0" hangingPunct="1">
        <a:defRPr kumimoji="0" kern="1200">
          <a:solidFill>
            <a:schemeClr val="tx1"/>
          </a:solidFill>
          <a:latin typeface="+mn-lt"/>
          <a:ea typeface="+mn-ea"/>
          <a:cs typeface="+mn-cs"/>
        </a:defRPr>
      </a:lvl6pPr>
      <a:lvl7pPr marL="13167360" algn="l" rtl="0" eaLnBrk="1" latinLnBrk="0" hangingPunct="1">
        <a:defRPr kumimoji="0" kern="1200">
          <a:solidFill>
            <a:schemeClr val="tx1"/>
          </a:solidFill>
          <a:latin typeface="+mn-lt"/>
          <a:ea typeface="+mn-ea"/>
          <a:cs typeface="+mn-cs"/>
        </a:defRPr>
      </a:lvl7pPr>
      <a:lvl8pPr marL="15361920" algn="l" rtl="0" eaLnBrk="1" latinLnBrk="0" hangingPunct="1">
        <a:defRPr kumimoji="0" kern="1200">
          <a:solidFill>
            <a:schemeClr val="tx1"/>
          </a:solidFill>
          <a:latin typeface="+mn-lt"/>
          <a:ea typeface="+mn-ea"/>
          <a:cs typeface="+mn-cs"/>
        </a:defRPr>
      </a:lvl8pPr>
      <a:lvl9pPr marL="1755648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www.netl.doe.gov/technologies/coalpower/gasification/gasifipedia/4-gasifiers/4-1-2-3_shell.html" TargetMode="External"/><Relationship Id="rId10" Type="http://schemas.openxmlformats.org/officeDocument/2006/relationships/chart" Target="../charts/chart1.xml"/><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83000"/>
          </a:blip>
          <a:srcRect/>
          <a:stretch>
            <a:fillRect/>
          </a:stretch>
        </a:blipFill>
        <a:effectLst/>
      </p:bgPr>
    </p:bg>
    <p:spTree>
      <p:nvGrpSpPr>
        <p:cNvPr id="1" name=""/>
        <p:cNvGrpSpPr/>
        <p:nvPr/>
      </p:nvGrpSpPr>
      <p:grpSpPr>
        <a:xfrm>
          <a:off x="0" y="0"/>
          <a:ext cx="0" cy="0"/>
          <a:chOff x="0" y="0"/>
          <a:chExt cx="0" cy="0"/>
        </a:xfrm>
      </p:grpSpPr>
      <p:sp>
        <p:nvSpPr>
          <p:cNvPr id="108551" name="Rectangle 7"/>
          <p:cNvSpPr>
            <a:spLocks noChangeArrowheads="1"/>
          </p:cNvSpPr>
          <p:nvPr/>
        </p:nvSpPr>
        <p:spPr bwMode="auto">
          <a:xfrm>
            <a:off x="1012825" y="17313275"/>
            <a:ext cx="9994900" cy="11795125"/>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defRPr/>
            </a:pPr>
            <a:r>
              <a:rPr lang="en-AU" sz="4000" b="1" dirty="0">
                <a:solidFill>
                  <a:srgbClr val="003366"/>
                </a:solidFill>
                <a:latin typeface="Tahoma"/>
              </a:rPr>
              <a:t>Prologue: What is Petroleum Coke?</a:t>
            </a:r>
          </a:p>
          <a:p>
            <a:pPr defTabSz="731838">
              <a:defRPr/>
            </a:pPr>
            <a:endParaRPr lang="en-AU" sz="4000" b="1" dirty="0">
              <a:solidFill>
                <a:srgbClr val="003366"/>
              </a:solidFill>
              <a:latin typeface="Tahoma"/>
            </a:endParaRPr>
          </a:p>
          <a:p>
            <a:pPr algn="just">
              <a:defRPr/>
            </a:pPr>
            <a:r>
              <a:rPr lang="en-US" sz="2800" dirty="0">
                <a:solidFill>
                  <a:srgbClr val="002060"/>
                </a:solidFill>
              </a:rPr>
              <a:t>	Petroleum coke is a carbonaceous solid-residual byproduct of the oil-refining coking process. Although petroleum coke is a relatively ‘dirty’ substance, this byproduct has potential given its high calorific content    (28 MMBtu/ton LHV) and availability, more than 55 million tons in 2005  in the U.S.</a:t>
            </a:r>
          </a:p>
          <a:p>
            <a:pPr algn="just">
              <a:defRPr/>
            </a:pPr>
            <a:endParaRPr lang="en-US" sz="2800" dirty="0">
              <a:solidFill>
                <a:srgbClr val="002060"/>
              </a:solidFill>
            </a:endParaRPr>
          </a:p>
          <a:p>
            <a:pPr>
              <a:spcBef>
                <a:spcPct val="50000"/>
              </a:spcBef>
              <a:defRPr/>
            </a:pPr>
            <a:endParaRPr lang="en-AU" sz="3600" dirty="0">
              <a:solidFill>
                <a:srgbClr val="003366"/>
              </a:solidFill>
              <a:latin typeface="Arial" charset="0"/>
            </a:endParaRPr>
          </a:p>
        </p:txBody>
      </p:sp>
      <p:sp>
        <p:nvSpPr>
          <p:cNvPr id="108552" name="Rectangle 8"/>
          <p:cNvSpPr>
            <a:spLocks noChangeArrowheads="1"/>
          </p:cNvSpPr>
          <p:nvPr/>
        </p:nvSpPr>
        <p:spPr bwMode="auto">
          <a:xfrm>
            <a:off x="1012825" y="6629400"/>
            <a:ext cx="9994900" cy="1013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222250">
              <a:defRPr/>
            </a:pPr>
            <a:r>
              <a:rPr lang="en-US" sz="4000" b="1" dirty="0">
                <a:solidFill>
                  <a:srgbClr val="002060"/>
                </a:solidFill>
              </a:rPr>
              <a:t>Plot Summary</a:t>
            </a:r>
          </a:p>
          <a:p>
            <a:pPr defTabSz="222250">
              <a:defRPr/>
            </a:pPr>
            <a:endParaRPr lang="en-US" sz="4400" b="1" dirty="0">
              <a:solidFill>
                <a:srgbClr val="002060"/>
              </a:solidFill>
            </a:endParaRPr>
          </a:p>
          <a:p>
            <a:pPr algn="just" defTabSz="222250">
              <a:defRPr/>
            </a:pPr>
            <a:r>
              <a:rPr lang="en-US" sz="800" dirty="0">
                <a:solidFill>
                  <a:srgbClr val="002060"/>
                </a:solidFill>
              </a:rPr>
              <a:t>		</a:t>
            </a:r>
            <a:r>
              <a:rPr lang="en-US" sz="2800" dirty="0">
                <a:solidFill>
                  <a:srgbClr val="002060"/>
                </a:solidFill>
                <a:latin typeface="Tahoma"/>
              </a:rPr>
              <a:t>Petroleum coke is a major byproduct that historically has been used as a substitute for coal in power production or as a fuel in cement manufacture. The decreasing quality of crude oil refined in the United States means an increasing amount of petroleum coke is being produced, often with much higher metals and sulfur content. </a:t>
            </a:r>
          </a:p>
          <a:p>
            <a:pPr algn="just" defTabSz="222250">
              <a:defRPr/>
            </a:pPr>
            <a:r>
              <a:rPr lang="en-US" sz="2800" dirty="0">
                <a:solidFill>
                  <a:srgbClr val="002060"/>
                </a:solidFill>
                <a:latin typeface="Tahoma"/>
              </a:rPr>
              <a:t>		Our objective is to evaluate a better route for using low quality petroleum coke by converting it into a high purity syngas for our linked acetic acid production team while capturing all of the sulfur, metals, and most of the CO</a:t>
            </a:r>
            <a:r>
              <a:rPr lang="en-US" sz="2800" baseline="-25000" dirty="0">
                <a:solidFill>
                  <a:srgbClr val="002060"/>
                </a:solidFill>
                <a:latin typeface="Tahoma"/>
              </a:rPr>
              <a:t>2</a:t>
            </a:r>
            <a:r>
              <a:rPr lang="en-US" sz="2800" dirty="0">
                <a:solidFill>
                  <a:srgbClr val="002060"/>
                </a:solidFill>
                <a:latin typeface="Tahoma"/>
              </a:rPr>
              <a:t>. </a:t>
            </a:r>
          </a:p>
          <a:p>
            <a:pPr algn="just" defTabSz="222250">
              <a:defRPr/>
            </a:pPr>
            <a:r>
              <a:rPr lang="en-US" sz="2800" dirty="0">
                <a:solidFill>
                  <a:srgbClr val="002060"/>
                </a:solidFill>
                <a:latin typeface="Tahoma"/>
              </a:rPr>
              <a:t>		In our process, petroleum coke along with oxygen and steam are fed into an entrained flow gasifier to produce synthesis gas, a combination of carbon monoxide, hydrogen, carbon dioxide and hydrogen sulfide. Sulfur is a poison to downstream chemical production catalysts and must be removed from syngas to </a:t>
            </a:r>
            <a:r>
              <a:rPr lang="en-US" sz="2800" dirty="0" err="1">
                <a:solidFill>
                  <a:srgbClr val="002060"/>
                </a:solidFill>
                <a:latin typeface="Tahoma"/>
              </a:rPr>
              <a:t>ppm</a:t>
            </a:r>
            <a:r>
              <a:rPr lang="en-US" sz="2800" dirty="0">
                <a:solidFill>
                  <a:srgbClr val="002060"/>
                </a:solidFill>
                <a:latin typeface="Tahoma"/>
              </a:rPr>
              <a:t> levels.</a:t>
            </a:r>
          </a:p>
          <a:p>
            <a:pPr algn="just" defTabSz="222250">
              <a:defRPr/>
            </a:pPr>
            <a:endParaRPr lang="en-US" sz="2800" dirty="0">
              <a:solidFill>
                <a:srgbClr val="002060"/>
              </a:solidFill>
              <a:latin typeface="Tahoma"/>
            </a:endParaRPr>
          </a:p>
          <a:p>
            <a:pPr algn="ctr" defTabSz="222250">
              <a:defRPr/>
            </a:pPr>
            <a:r>
              <a:rPr lang="en-US" sz="2800" b="1" u="sng" dirty="0">
                <a:solidFill>
                  <a:srgbClr val="002060"/>
                </a:solidFill>
                <a:latin typeface="Tahoma"/>
              </a:rPr>
              <a:t>Overall Reactions</a:t>
            </a:r>
          </a:p>
          <a:p>
            <a:pPr algn="ctr" defTabSz="222250">
              <a:defRPr/>
            </a:pPr>
            <a:r>
              <a:rPr lang="en-US" sz="2800" dirty="0">
                <a:solidFill>
                  <a:srgbClr val="002060"/>
                </a:solidFill>
                <a:latin typeface="Tahoma"/>
              </a:rPr>
              <a:t>Petcoke + 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O </a:t>
            </a:r>
            <a:r>
              <a:rPr lang="en-US" sz="2800" dirty="0">
                <a:solidFill>
                  <a:srgbClr val="002060"/>
                </a:solidFill>
                <a:latin typeface="Tahoma"/>
                <a:sym typeface="Wingdings" pitchFamily="2" charset="2"/>
              </a:rPr>
              <a:t></a:t>
            </a:r>
            <a:r>
              <a:rPr lang="en-US" sz="2800" dirty="0">
                <a:solidFill>
                  <a:srgbClr val="002060"/>
                </a:solidFill>
                <a:latin typeface="Tahoma"/>
              </a:rPr>
              <a:t> CO + H</a:t>
            </a:r>
            <a:r>
              <a:rPr lang="en-US" sz="2800" baseline="-25000" dirty="0">
                <a:solidFill>
                  <a:srgbClr val="002060"/>
                </a:solidFill>
                <a:latin typeface="Tahoma"/>
              </a:rPr>
              <a:t>2</a:t>
            </a:r>
            <a:r>
              <a:rPr lang="en-US" sz="2800" dirty="0">
                <a:solidFill>
                  <a:srgbClr val="002060"/>
                </a:solidFill>
                <a:latin typeface="Tahoma"/>
              </a:rPr>
              <a:t> + CO</a:t>
            </a:r>
            <a:r>
              <a:rPr lang="en-US" sz="2800" baseline="-25000" dirty="0">
                <a:solidFill>
                  <a:srgbClr val="002060"/>
                </a:solidFill>
                <a:latin typeface="Tahoma"/>
              </a:rPr>
              <a:t>2</a:t>
            </a:r>
            <a:r>
              <a:rPr lang="en-US" sz="2800" dirty="0">
                <a:solidFill>
                  <a:srgbClr val="002060"/>
                </a:solidFill>
                <a:latin typeface="Tahoma"/>
              </a:rPr>
              <a:t> + H</a:t>
            </a:r>
            <a:r>
              <a:rPr lang="en-US" sz="2800" baseline="-25000" dirty="0">
                <a:solidFill>
                  <a:srgbClr val="002060"/>
                </a:solidFill>
                <a:latin typeface="Tahoma"/>
              </a:rPr>
              <a:t>2</a:t>
            </a:r>
            <a:r>
              <a:rPr lang="en-US" sz="2800" dirty="0">
                <a:solidFill>
                  <a:srgbClr val="002060"/>
                </a:solidFill>
                <a:latin typeface="Tahoma"/>
              </a:rPr>
              <a:t>S + Ash </a:t>
            </a:r>
            <a:endParaRPr lang="en-GB" sz="2800" b="1" dirty="0">
              <a:solidFill>
                <a:srgbClr val="003366"/>
              </a:solidFill>
              <a:latin typeface="Tahoma"/>
            </a:endParaRPr>
          </a:p>
        </p:txBody>
      </p:sp>
      <p:sp>
        <p:nvSpPr>
          <p:cNvPr id="108553" name="Rectangle 9"/>
          <p:cNvSpPr>
            <a:spLocks noChangeArrowheads="1"/>
          </p:cNvSpPr>
          <p:nvPr/>
        </p:nvSpPr>
        <p:spPr bwMode="auto">
          <a:xfrm>
            <a:off x="223901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4: Syngas Preparation</a:t>
            </a:r>
          </a:p>
          <a:p>
            <a:pPr algn="just" defTabSz="731838">
              <a:spcBef>
                <a:spcPct val="50000"/>
              </a:spcBef>
              <a:defRPr/>
            </a:pPr>
            <a:r>
              <a:rPr lang="en-US" sz="2900" dirty="0">
                <a:solidFill>
                  <a:srgbClr val="003366"/>
                </a:solidFill>
                <a:latin typeface="Tahoma"/>
              </a:rPr>
              <a:t>	</a:t>
            </a:r>
            <a:r>
              <a:rPr lang="en-US" sz="800" dirty="0">
                <a:solidFill>
                  <a:srgbClr val="003366"/>
                </a:solidFill>
              </a:rPr>
              <a:t> </a:t>
            </a:r>
            <a:r>
              <a:rPr lang="en-US" sz="2800" dirty="0">
                <a:solidFill>
                  <a:srgbClr val="003366"/>
                </a:solidFill>
              </a:rPr>
              <a:t>Due to the relatively high amount of hydrogen sulfide and a ratio of CO to H</a:t>
            </a:r>
            <a:r>
              <a:rPr lang="en-US" sz="2800" baseline="-25000" dirty="0">
                <a:solidFill>
                  <a:srgbClr val="003366"/>
                </a:solidFill>
              </a:rPr>
              <a:t>2</a:t>
            </a:r>
            <a:r>
              <a:rPr lang="en-US" sz="2800" dirty="0">
                <a:solidFill>
                  <a:srgbClr val="003366"/>
                </a:solidFill>
              </a:rPr>
              <a:t> that is not conducive to acetic acid synthesis, multiple sub processes are required to clean the syngas and adjust the CO to H</a:t>
            </a:r>
            <a:r>
              <a:rPr lang="en-US" sz="2800" baseline="-25000" dirty="0">
                <a:solidFill>
                  <a:srgbClr val="003366"/>
                </a:solidFill>
              </a:rPr>
              <a:t>2</a:t>
            </a:r>
            <a:r>
              <a:rPr lang="en-US" sz="2800" dirty="0">
                <a:solidFill>
                  <a:srgbClr val="003366"/>
                </a:solidFill>
              </a:rPr>
              <a:t> ratio.</a:t>
            </a:r>
          </a:p>
          <a:p>
            <a:pPr algn="just" defTabSz="731838">
              <a:spcBef>
                <a:spcPct val="50000"/>
              </a:spcBef>
              <a:defRPr/>
            </a:pPr>
            <a:endParaRPr lang="en-US" sz="2800" dirty="0">
              <a:solidFill>
                <a:srgbClr val="003366"/>
              </a:solidFill>
              <a:latin typeface="Tahoma"/>
            </a:endParaRPr>
          </a:p>
          <a:p>
            <a:pPr algn="just" defTabSz="731838">
              <a:spcBef>
                <a:spcPct val="50000"/>
              </a:spcBef>
              <a:defRPr/>
            </a:pPr>
            <a:r>
              <a:rPr lang="en-US" sz="2900" dirty="0">
                <a:solidFill>
                  <a:srgbClr val="003366"/>
                </a:solidFill>
                <a:latin typeface="Tahoma"/>
              </a:rPr>
              <a:t>	</a:t>
            </a:r>
            <a:r>
              <a:rPr lang="en-US" sz="2800" b="1" dirty="0">
                <a:solidFill>
                  <a:srgbClr val="003366"/>
                </a:solidFill>
                <a:latin typeface="Tahoma"/>
              </a:rPr>
              <a:t>The Hydrogen Sulfide Removal and Claus Process </a:t>
            </a:r>
            <a:r>
              <a:rPr lang="en-US" sz="2800" dirty="0">
                <a:solidFill>
                  <a:srgbClr val="003366"/>
                </a:solidFill>
                <a:latin typeface="Tahoma"/>
              </a:rPr>
              <a:t>are able to selectively remove H</a:t>
            </a:r>
            <a:r>
              <a:rPr lang="en-US" sz="2800" baseline="-25000" dirty="0">
                <a:solidFill>
                  <a:srgbClr val="003366"/>
                </a:solidFill>
                <a:latin typeface="Tahoma"/>
              </a:rPr>
              <a:t>2</a:t>
            </a:r>
            <a:r>
              <a:rPr lang="en-US" sz="2800" dirty="0">
                <a:solidFill>
                  <a:srgbClr val="003366"/>
                </a:solidFill>
                <a:latin typeface="Tahoma"/>
              </a:rPr>
              <a:t>S from the syngas and covert it to elemental sulfur.	</a:t>
            </a:r>
          </a:p>
          <a:p>
            <a:pPr algn="just" defTabSz="731838">
              <a:spcBef>
                <a:spcPct val="50000"/>
              </a:spcBef>
              <a:defRPr/>
            </a:pPr>
            <a:endParaRPr lang="en-US" sz="2800" b="1" dirty="0">
              <a:solidFill>
                <a:srgbClr val="003366"/>
              </a:solidFill>
              <a:latin typeface="Tahoma"/>
            </a:endParaRPr>
          </a:p>
          <a:p>
            <a:pPr algn="just" defTabSz="731838">
              <a:spcBef>
                <a:spcPct val="50000"/>
              </a:spcBef>
              <a:defRPr/>
            </a:pPr>
            <a:r>
              <a:rPr lang="en-US" sz="2800" b="1" dirty="0">
                <a:solidFill>
                  <a:srgbClr val="003366"/>
                </a:solidFill>
                <a:latin typeface="Tahoma"/>
              </a:rPr>
              <a:t>	The Water Gas Shift (WGS) </a:t>
            </a:r>
            <a:r>
              <a:rPr lang="en-US" sz="2800" dirty="0">
                <a:solidFill>
                  <a:srgbClr val="003366"/>
                </a:solidFill>
                <a:latin typeface="Tahoma"/>
              </a:rPr>
              <a:t>allows the ratio of H</a:t>
            </a:r>
            <a:r>
              <a:rPr lang="en-US" sz="2800" baseline="-25000" dirty="0">
                <a:solidFill>
                  <a:srgbClr val="003366"/>
                </a:solidFill>
                <a:latin typeface="Tahoma"/>
              </a:rPr>
              <a:t>2</a:t>
            </a:r>
            <a:r>
              <a:rPr lang="en-US" sz="2800" dirty="0">
                <a:solidFill>
                  <a:srgbClr val="003366"/>
                </a:solidFill>
                <a:latin typeface="Tahoma"/>
              </a:rPr>
              <a:t> to CO</a:t>
            </a:r>
            <a:r>
              <a:rPr lang="en-US" sz="2800" baseline="-25000" dirty="0">
                <a:solidFill>
                  <a:srgbClr val="003366"/>
                </a:solidFill>
                <a:latin typeface="Tahoma"/>
              </a:rPr>
              <a:t> </a:t>
            </a:r>
            <a:r>
              <a:rPr lang="en-US" sz="2800" dirty="0">
                <a:solidFill>
                  <a:srgbClr val="003366"/>
                </a:solidFill>
                <a:latin typeface="Tahoma"/>
              </a:rPr>
              <a:t>to be </a:t>
            </a:r>
            <a:r>
              <a:rPr lang="en-US" sz="2800" dirty="0" smtClean="0">
                <a:solidFill>
                  <a:srgbClr val="003366"/>
                </a:solidFill>
                <a:latin typeface="Tahoma"/>
              </a:rPr>
              <a:t>adjusted to 2.5.</a:t>
            </a:r>
            <a:endParaRPr lang="en-US" sz="2800" dirty="0">
              <a:solidFill>
                <a:srgbClr val="003366"/>
              </a:solidFill>
              <a:latin typeface="Tahoma"/>
            </a:endParaRPr>
          </a:p>
          <a:p>
            <a:pPr>
              <a:spcBef>
                <a:spcPct val="50000"/>
              </a:spcBef>
              <a:defRPr/>
            </a:pPr>
            <a:endParaRPr lang="en-GB" sz="4800" b="1" dirty="0">
              <a:solidFill>
                <a:srgbClr val="003366"/>
              </a:solidFill>
              <a:latin typeface="Arial" charset="0"/>
            </a:endParaRPr>
          </a:p>
        </p:txBody>
      </p:sp>
      <p:sp>
        <p:nvSpPr>
          <p:cNvPr id="108556" name="Text Box 12"/>
          <p:cNvSpPr txBox="1">
            <a:spLocks noChangeArrowheads="1"/>
          </p:cNvSpPr>
          <p:nvPr/>
        </p:nvSpPr>
        <p:spPr bwMode="auto">
          <a:xfrm>
            <a:off x="1287463" y="1095375"/>
            <a:ext cx="41316275" cy="2754313"/>
          </a:xfrm>
          <a:prstGeom prst="rect">
            <a:avLst/>
          </a:prstGeom>
          <a:ln>
            <a:headEnd/>
            <a:tailEnd/>
          </a:ln>
        </p:spPr>
        <p:style>
          <a:lnRef idx="3">
            <a:schemeClr val="lt1"/>
          </a:lnRef>
          <a:fillRef idx="1">
            <a:schemeClr val="accent5"/>
          </a:fillRef>
          <a:effectRef idx="1">
            <a:schemeClr val="accent5"/>
          </a:effectRef>
          <a:fontRef idx="minor">
            <a:schemeClr val="lt1"/>
          </a:fontRef>
        </p:style>
        <p:txBody>
          <a:bodyPr lIns="540000" tIns="0" rIns="540000" bIns="0">
            <a:spAutoFit/>
          </a:bodyPr>
          <a:lstStyle/>
          <a:p>
            <a:pPr algn="ctr" defTabSz="731838">
              <a:defRPr/>
            </a:pP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Syngas </a:t>
            </a:r>
            <a:r>
              <a:rPr lang="en-GB" sz="107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Production</a:t>
            </a:r>
            <a:r>
              <a:rPr lang="en-GB" sz="10300" b="1" dirty="0">
                <a:solidFill>
                  <a:srgbClr val="FFFFFF"/>
                </a:solidFill>
                <a:effectLst>
                  <a:outerShdw blurRad="38100" dist="38100" dir="2700000" algn="tl">
                    <a:srgbClr val="000000">
                      <a:alpha val="43137"/>
                    </a:srgbClr>
                  </a:outerShdw>
                </a:effectLst>
                <a:latin typeface="Baskerville Old Face" pitchFamily="18" charset="0"/>
                <a:ea typeface="Kozuka Gothic Pro H" pitchFamily="34" charset="-128"/>
              </a:rPr>
              <a:t> From Petroleum Coke Gasification</a:t>
            </a:r>
          </a:p>
          <a:p>
            <a:pPr algn="ctr" defTabSz="731838">
              <a:defRPr/>
            </a:pPr>
            <a:r>
              <a:rPr lang="en-US" sz="6600" i="1" dirty="0">
                <a:latin typeface="Baskerville Old Face" pitchFamily="18" charset="0"/>
              </a:rPr>
              <a:t>From Low to High: A Story About Petroleum Coke and its Journey to Value</a:t>
            </a:r>
          </a:p>
        </p:txBody>
      </p:sp>
      <p:sp>
        <p:nvSpPr>
          <p:cNvPr id="108557" name="Text Box 13"/>
          <p:cNvSpPr txBox="1">
            <a:spLocks noChangeArrowheads="1"/>
          </p:cNvSpPr>
          <p:nvPr/>
        </p:nvSpPr>
        <p:spPr bwMode="auto">
          <a:xfrm>
            <a:off x="1319213" y="4144962"/>
            <a:ext cx="41286112" cy="147732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lIns="360000" tIns="0" rIns="360000" bIns="0">
            <a:spAutoFit/>
          </a:bodyPr>
          <a:lstStyle/>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Tomi Damo, Ryan Kosak, Vijeta Patel, Lipi Vahanwala </a:t>
            </a:r>
          </a:p>
          <a:p>
            <a:pPr algn="ctr" defTabSz="731838">
              <a:defRPr/>
            </a:pPr>
            <a:r>
              <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Keesom – Jacobs Consultancy; Jeffery Perl, PhD UIC Dept. of Chemical Engineering</a:t>
            </a:r>
          </a:p>
        </p:txBody>
      </p:sp>
      <p:sp>
        <p:nvSpPr>
          <p:cNvPr id="108559" name="Rectangle 15"/>
          <p:cNvSpPr>
            <a:spLocks noChangeArrowheads="1"/>
          </p:cNvSpPr>
          <p:nvPr/>
        </p:nvSpPr>
        <p:spPr bwMode="auto">
          <a:xfrm>
            <a:off x="33070800" y="26212800"/>
            <a:ext cx="9994900" cy="63246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Conclusion</a:t>
            </a:r>
          </a:p>
          <a:p>
            <a:pPr algn="just" defTabSz="731838">
              <a:spcBef>
                <a:spcPct val="50000"/>
              </a:spcBef>
              <a:defRPr/>
            </a:pPr>
            <a:r>
              <a:rPr lang="en-US" sz="2800" b="1" dirty="0">
                <a:solidFill>
                  <a:srgbClr val="003366"/>
                </a:solidFill>
                <a:latin typeface="Arial" charset="0"/>
              </a:rPr>
              <a:t>	</a:t>
            </a:r>
            <a:r>
              <a:rPr lang="en-US" sz="2800" dirty="0">
                <a:solidFill>
                  <a:srgbClr val="003366"/>
                </a:solidFill>
              </a:rPr>
              <a:t> With proper treatment petroleum coke can be converted from a low quality byproduct to a high quality syngas that can be used in chemical production to form a highly profitable product, in this case acetic acid. The Shell Gasifier, which is the backbone of the process, converts petcoke into a syngas. The biggest hurdle is the removal of sulfur and shifting the H</a:t>
            </a:r>
            <a:r>
              <a:rPr lang="en-US" sz="2800" baseline="-25000" dirty="0">
                <a:solidFill>
                  <a:srgbClr val="003366"/>
                </a:solidFill>
              </a:rPr>
              <a:t>2</a:t>
            </a:r>
            <a:r>
              <a:rPr lang="en-US" sz="2800" dirty="0">
                <a:solidFill>
                  <a:srgbClr val="003366"/>
                </a:solidFill>
              </a:rPr>
              <a:t> and CO ratio, which is readily accomplished by the H</a:t>
            </a:r>
            <a:r>
              <a:rPr lang="en-US" sz="2800" baseline="-25000" dirty="0">
                <a:solidFill>
                  <a:srgbClr val="003366"/>
                </a:solidFill>
              </a:rPr>
              <a:t>2</a:t>
            </a:r>
            <a:r>
              <a:rPr lang="en-US" sz="2800" dirty="0">
                <a:solidFill>
                  <a:srgbClr val="003366"/>
                </a:solidFill>
              </a:rPr>
              <a:t>S absorption and WGS processes which are able to remove the impurities that label petcoke as ‘dirty’. In addition, capturing the CO</a:t>
            </a:r>
            <a:r>
              <a:rPr lang="en-US" sz="2800" baseline="-25000" dirty="0">
                <a:solidFill>
                  <a:srgbClr val="003366"/>
                </a:solidFill>
              </a:rPr>
              <a:t>2</a:t>
            </a:r>
            <a:r>
              <a:rPr lang="en-US" sz="2800" dirty="0">
                <a:solidFill>
                  <a:srgbClr val="003366"/>
                </a:solidFill>
              </a:rPr>
              <a:t> from this process significantly reduces its carbon footprint. </a:t>
            </a:r>
          </a:p>
          <a:p>
            <a:pPr>
              <a:spcBef>
                <a:spcPct val="50000"/>
              </a:spcBef>
              <a:defRPr/>
            </a:pPr>
            <a:endParaRPr lang="en-GB" sz="2800" b="1" dirty="0">
              <a:solidFill>
                <a:srgbClr val="003366"/>
              </a:solidFill>
              <a:latin typeface="Arial" charset="0"/>
            </a:endParaRPr>
          </a:p>
        </p:txBody>
      </p:sp>
      <p:sp>
        <p:nvSpPr>
          <p:cNvPr id="108560" name="Rectangle 16"/>
          <p:cNvSpPr>
            <a:spLocks noChangeArrowheads="1"/>
          </p:cNvSpPr>
          <p:nvPr/>
        </p:nvSpPr>
        <p:spPr bwMode="auto">
          <a:xfrm>
            <a:off x="33058100" y="14173200"/>
            <a:ext cx="9994900" cy="11582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US" sz="4000" b="1" dirty="0">
                <a:solidFill>
                  <a:srgbClr val="003366"/>
                </a:solidFill>
                <a:ea typeface="Tahoma" pitchFamily="34" charset="0"/>
                <a:cs typeface="Tahoma" pitchFamily="34" charset="0"/>
              </a:rPr>
              <a:t>Chapter 7: Economics </a:t>
            </a:r>
            <a:endParaRPr lang="en-AU" sz="4000" dirty="0">
              <a:solidFill>
                <a:srgbClr val="003366"/>
              </a:solidFill>
              <a:ea typeface="Tahoma" pitchFamily="34" charset="0"/>
              <a:cs typeface="Tahoma" pitchFamily="34" charset="0"/>
            </a:endParaRPr>
          </a:p>
          <a:p>
            <a:pPr>
              <a:spcBef>
                <a:spcPct val="50000"/>
              </a:spcBef>
              <a:defRPr/>
            </a:pPr>
            <a:endParaRPr lang="en-US" sz="2400" dirty="0">
              <a:solidFill>
                <a:srgbClr val="003366"/>
              </a:solidFill>
              <a:latin typeface="Arial" charset="0"/>
            </a:endParaRPr>
          </a:p>
        </p:txBody>
      </p:sp>
      <p:sp>
        <p:nvSpPr>
          <p:cNvPr id="108563" name="Rectangle 19"/>
          <p:cNvSpPr>
            <a:spLocks noChangeArrowheads="1"/>
          </p:cNvSpPr>
          <p:nvPr/>
        </p:nvSpPr>
        <p:spPr bwMode="auto">
          <a:xfrm>
            <a:off x="11633200" y="6629400"/>
            <a:ext cx="9994900" cy="7010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rPr>
              <a:t>Chapter 1: Gasification</a:t>
            </a:r>
          </a:p>
        </p:txBody>
      </p:sp>
      <p:sp>
        <p:nvSpPr>
          <p:cNvPr id="3082" name="Text Box 387"/>
          <p:cNvSpPr txBox="1">
            <a:spLocks noChangeArrowheads="1"/>
          </p:cNvSpPr>
          <p:nvPr/>
        </p:nvSpPr>
        <p:spPr bwMode="auto">
          <a:xfrm>
            <a:off x="11930063" y="7848600"/>
            <a:ext cx="6510337" cy="5448300"/>
          </a:xfrm>
          <a:prstGeom prst="rect">
            <a:avLst/>
          </a:prstGeom>
          <a:noFill/>
          <a:ln w="9525">
            <a:noFill/>
            <a:miter lim="800000"/>
            <a:headEnd/>
            <a:tailEnd/>
          </a:ln>
        </p:spPr>
        <p:txBody>
          <a:bodyPr>
            <a:spAutoFit/>
          </a:bodyPr>
          <a:lstStyle/>
          <a:p>
            <a:pPr algn="just"/>
            <a:r>
              <a:rPr lang="en-US" sz="4000" dirty="0">
                <a:solidFill>
                  <a:srgbClr val="002060"/>
                </a:solidFill>
              </a:rPr>
              <a:t>	</a:t>
            </a:r>
            <a:r>
              <a:rPr lang="en-US" sz="2800" dirty="0">
                <a:solidFill>
                  <a:srgbClr val="002060"/>
                </a:solidFill>
              </a:rPr>
              <a:t>Gasification is the process of converting a carbon-rich feedstock into a highly usable synthesis gas. The term syngas means the gas is mainly composed of carbon monoxide and hydrogen but will contain impurities like </a:t>
            </a:r>
            <a:r>
              <a:rPr lang="en-US" sz="2800" dirty="0" smtClean="0">
                <a:solidFill>
                  <a:srgbClr val="002060"/>
                </a:solidFill>
              </a:rPr>
              <a:t>H</a:t>
            </a:r>
            <a:r>
              <a:rPr lang="en-US" sz="2800" baseline="-25000" dirty="0" smtClean="0">
                <a:solidFill>
                  <a:srgbClr val="002060"/>
                </a:solidFill>
              </a:rPr>
              <a:t>2</a:t>
            </a:r>
            <a:r>
              <a:rPr lang="en-US" sz="2800" dirty="0" smtClean="0">
                <a:solidFill>
                  <a:srgbClr val="002060"/>
                </a:solidFill>
              </a:rPr>
              <a:t>S</a:t>
            </a:r>
            <a:r>
              <a:rPr lang="en-US" sz="2800" dirty="0">
                <a:solidFill>
                  <a:srgbClr val="002060"/>
                </a:solidFill>
              </a:rPr>
              <a:t>.</a:t>
            </a:r>
          </a:p>
          <a:p>
            <a:pPr algn="just"/>
            <a:r>
              <a:rPr lang="en-US" sz="2800" dirty="0">
                <a:solidFill>
                  <a:srgbClr val="002060"/>
                </a:solidFill>
              </a:rPr>
              <a:t>	In our process the syngas produced must be cleaned, separated, and shifted to the proper ratio of carbon monoxide to hydrogen while utilizing the byproducts.  </a:t>
            </a:r>
            <a:endParaRPr lang="en-GB" sz="2800" dirty="0">
              <a:solidFill>
                <a:srgbClr val="002060"/>
              </a:solidFill>
            </a:endParaRPr>
          </a:p>
        </p:txBody>
      </p:sp>
      <p:sp>
        <p:nvSpPr>
          <p:cNvPr id="3083" name="TextBox 275"/>
          <p:cNvSpPr txBox="1">
            <a:spLocks noChangeArrowheads="1"/>
          </p:cNvSpPr>
          <p:nvPr/>
        </p:nvSpPr>
        <p:spPr bwMode="auto">
          <a:xfrm>
            <a:off x="1524000" y="21793200"/>
            <a:ext cx="4105275" cy="630238"/>
          </a:xfrm>
          <a:prstGeom prst="rect">
            <a:avLst/>
          </a:prstGeom>
          <a:noFill/>
          <a:ln w="9525">
            <a:noFill/>
            <a:miter lim="800000"/>
            <a:headEnd/>
            <a:tailEnd/>
          </a:ln>
        </p:spPr>
        <p:txBody>
          <a:bodyPr wrap="none">
            <a:spAutoFit/>
          </a:bodyPr>
          <a:lstStyle/>
          <a:p>
            <a:r>
              <a:rPr lang="en-US" sz="3500" b="1" dirty="0">
                <a:solidFill>
                  <a:srgbClr val="002060"/>
                </a:solidFill>
              </a:rPr>
              <a:t>Ultimate Analysis</a:t>
            </a:r>
            <a:endParaRPr lang="en-AU" sz="3500" b="1" dirty="0">
              <a:solidFill>
                <a:srgbClr val="002060"/>
              </a:solidFill>
            </a:endParaRPr>
          </a:p>
        </p:txBody>
      </p:sp>
      <p:graphicFrame>
        <p:nvGraphicFramePr>
          <p:cNvPr id="278" name="Content Placeholder 6"/>
          <p:cNvGraphicFramePr>
            <a:graphicFrameLocks/>
          </p:cNvGraphicFramePr>
          <p:nvPr>
            <p:extLst>
              <p:ext uri="{D42A27DB-BD31-4B8C-83A1-F6EECF244321}">
                <p14:modId xmlns="" xmlns:p14="http://schemas.microsoft.com/office/powerpoint/2010/main" val="2919246127"/>
              </p:ext>
            </p:extLst>
          </p:nvPr>
        </p:nvGraphicFramePr>
        <p:xfrm>
          <a:off x="1447800" y="22479000"/>
          <a:ext cx="4191000" cy="3362960"/>
        </p:xfrm>
        <a:graphic>
          <a:graphicData uri="http://schemas.openxmlformats.org/drawingml/2006/table">
            <a:tbl>
              <a:tblPr firstRow="1" bandRow="1">
                <a:tableStyleId>{93296810-A885-4BE3-A3E7-6D5BEEA58F35}</a:tableStyleId>
              </a:tblPr>
              <a:tblGrid>
                <a:gridCol w="2057400"/>
                <a:gridCol w="2133600"/>
              </a:tblGrid>
              <a:tr h="508000">
                <a:tc>
                  <a:txBody>
                    <a:bodyPr/>
                    <a:lstStyle/>
                    <a:p>
                      <a:pPr algn="ctr"/>
                      <a:r>
                        <a:rPr lang="en-US" sz="2400" dirty="0" smtClean="0"/>
                        <a:t>Component</a:t>
                      </a:r>
                      <a:endParaRPr lang="en-US" sz="2400" dirty="0"/>
                    </a:p>
                  </a:txBody>
                  <a:tcPr anchor="ctr"/>
                </a:tc>
                <a:tc>
                  <a:txBody>
                    <a:bodyPr/>
                    <a:lstStyle/>
                    <a:p>
                      <a:pPr algn="ctr"/>
                      <a:r>
                        <a:rPr lang="en-US" sz="2400" dirty="0" smtClean="0"/>
                        <a:t>Weight Percent</a:t>
                      </a:r>
                      <a:endParaRPr lang="en-US" sz="2400" dirty="0"/>
                    </a:p>
                  </a:txBody>
                  <a:tcPr anchor="ctr"/>
                </a:tc>
              </a:tr>
              <a:tr h="508000">
                <a:tc>
                  <a:txBody>
                    <a:bodyPr/>
                    <a:lstStyle/>
                    <a:p>
                      <a:r>
                        <a:rPr lang="en-US" sz="2400" dirty="0" smtClean="0"/>
                        <a:t>Carbon</a:t>
                      </a:r>
                      <a:endParaRPr lang="en-US" sz="2400" dirty="0"/>
                    </a:p>
                  </a:txBody>
                  <a:tcPr anchor="ctr"/>
                </a:tc>
                <a:tc>
                  <a:txBody>
                    <a:bodyPr/>
                    <a:lstStyle/>
                    <a:p>
                      <a:pPr algn="ctr"/>
                      <a:r>
                        <a:rPr lang="en-US" sz="2400" dirty="0" smtClean="0"/>
                        <a:t>83.3</a:t>
                      </a:r>
                      <a:endParaRPr lang="en-US" sz="2400" dirty="0"/>
                    </a:p>
                  </a:txBody>
                  <a:tcPr anchor="ctr"/>
                </a:tc>
              </a:tr>
              <a:tr h="508000">
                <a:tc>
                  <a:txBody>
                    <a:bodyPr/>
                    <a:lstStyle/>
                    <a:p>
                      <a:r>
                        <a:rPr lang="en-US" sz="2400" dirty="0" smtClean="0"/>
                        <a:t>Hydrogen</a:t>
                      </a:r>
                      <a:endParaRPr lang="en-US" sz="2400" dirty="0"/>
                    </a:p>
                  </a:txBody>
                  <a:tcPr anchor="ctr"/>
                </a:tc>
                <a:tc>
                  <a:txBody>
                    <a:bodyPr/>
                    <a:lstStyle/>
                    <a:p>
                      <a:pPr algn="ctr"/>
                      <a:r>
                        <a:rPr lang="en-US" sz="2400" dirty="0" smtClean="0"/>
                        <a:t>4.00</a:t>
                      </a:r>
                      <a:endParaRPr lang="en-US" sz="2400" dirty="0"/>
                    </a:p>
                  </a:txBody>
                  <a:tcPr anchor="ctr"/>
                </a:tc>
              </a:tr>
              <a:tr h="508000">
                <a:tc>
                  <a:txBody>
                    <a:bodyPr/>
                    <a:lstStyle/>
                    <a:p>
                      <a:r>
                        <a:rPr lang="en-US" sz="2400" dirty="0" smtClean="0"/>
                        <a:t>Nitrogen</a:t>
                      </a:r>
                      <a:endParaRPr lang="en-US" sz="2400" dirty="0"/>
                    </a:p>
                  </a:txBody>
                  <a:tcPr anchor="ctr"/>
                </a:tc>
                <a:tc>
                  <a:txBody>
                    <a:bodyPr/>
                    <a:lstStyle/>
                    <a:p>
                      <a:pPr algn="ctr"/>
                      <a:r>
                        <a:rPr lang="en-US" sz="2400" dirty="0" smtClean="0"/>
                        <a:t>1.49</a:t>
                      </a:r>
                      <a:endParaRPr lang="en-US" sz="2400" dirty="0"/>
                    </a:p>
                  </a:txBody>
                  <a:tcPr anchor="ctr"/>
                </a:tc>
              </a:tr>
              <a:tr h="508000">
                <a:tc>
                  <a:txBody>
                    <a:bodyPr/>
                    <a:lstStyle/>
                    <a:p>
                      <a:r>
                        <a:rPr lang="en-US" sz="2400" dirty="0" smtClean="0"/>
                        <a:t>Sulfur</a:t>
                      </a:r>
                      <a:endParaRPr lang="en-US" sz="2400" dirty="0"/>
                    </a:p>
                  </a:txBody>
                  <a:tcPr anchor="ctr"/>
                </a:tc>
                <a:tc>
                  <a:txBody>
                    <a:bodyPr/>
                    <a:lstStyle/>
                    <a:p>
                      <a:pPr algn="ctr"/>
                      <a:r>
                        <a:rPr lang="en-US" sz="2400" dirty="0" smtClean="0"/>
                        <a:t>6.14</a:t>
                      </a:r>
                      <a:endParaRPr lang="en-US" sz="2400" dirty="0"/>
                    </a:p>
                  </a:txBody>
                  <a:tcPr anchor="ctr"/>
                </a:tc>
              </a:tr>
              <a:tr h="508000">
                <a:tc>
                  <a:txBody>
                    <a:bodyPr/>
                    <a:lstStyle/>
                    <a:p>
                      <a:r>
                        <a:rPr lang="en-US" sz="2400" dirty="0" smtClean="0"/>
                        <a:t>Oxygen</a:t>
                      </a:r>
                      <a:endParaRPr lang="en-US" sz="2400" dirty="0"/>
                    </a:p>
                  </a:txBody>
                  <a:tcPr anchor="ctr"/>
                </a:tc>
                <a:tc>
                  <a:txBody>
                    <a:bodyPr/>
                    <a:lstStyle/>
                    <a:p>
                      <a:pPr algn="ctr"/>
                      <a:r>
                        <a:rPr lang="en-US" sz="2400" dirty="0" smtClean="0"/>
                        <a:t>4.44</a:t>
                      </a:r>
                      <a:endParaRPr lang="en-US" sz="2400" dirty="0"/>
                    </a:p>
                  </a:txBody>
                  <a:tcPr anchor="ctr"/>
                </a:tc>
              </a:tr>
            </a:tbl>
          </a:graphicData>
        </a:graphic>
      </p:graphicFrame>
      <p:pic>
        <p:nvPicPr>
          <p:cNvPr id="3107" name="Picture 138" descr="http://www.netl.doe.gov/technologies/coalpower/gasification/gasifipedia/images/4-1-2-3_ShellGasifier_sm.jpg"/>
          <p:cNvPicPr>
            <a:picLocks noChangeAspect="1" noChangeArrowheads="1"/>
          </p:cNvPicPr>
          <p:nvPr/>
        </p:nvPicPr>
        <p:blipFill>
          <a:blip r:embed="rId4" cstate="print"/>
          <a:srcRect/>
          <a:stretch>
            <a:fillRect/>
          </a:stretch>
        </p:blipFill>
        <p:spPr bwMode="auto">
          <a:xfrm>
            <a:off x="18964275" y="7275513"/>
            <a:ext cx="2219325" cy="4306887"/>
          </a:xfrm>
          <a:prstGeom prst="rect">
            <a:avLst/>
          </a:prstGeom>
          <a:noFill/>
          <a:ln w="9525">
            <a:noFill/>
            <a:miter lim="800000"/>
            <a:headEnd/>
            <a:tailEnd/>
          </a:ln>
        </p:spPr>
      </p:pic>
      <p:sp>
        <p:nvSpPr>
          <p:cNvPr id="3108" name="TextBox 279"/>
          <p:cNvSpPr txBox="1">
            <a:spLocks noChangeArrowheads="1"/>
          </p:cNvSpPr>
          <p:nvPr/>
        </p:nvSpPr>
        <p:spPr bwMode="auto">
          <a:xfrm>
            <a:off x="18669000" y="11734800"/>
            <a:ext cx="2895600" cy="1692275"/>
          </a:xfrm>
          <a:prstGeom prst="rect">
            <a:avLst/>
          </a:prstGeom>
          <a:noFill/>
          <a:ln w="9525">
            <a:noFill/>
            <a:miter lim="800000"/>
            <a:headEnd/>
            <a:tailEnd/>
          </a:ln>
        </p:spPr>
        <p:txBody>
          <a:bodyPr>
            <a:spAutoFit/>
          </a:bodyPr>
          <a:lstStyle/>
          <a:p>
            <a:r>
              <a:rPr lang="en-US" sz="2000" i="1">
                <a:solidFill>
                  <a:srgbClr val="002060"/>
                </a:solidFill>
              </a:rPr>
              <a:t>Entrained Flow Gasifier </a:t>
            </a:r>
          </a:p>
          <a:p>
            <a:endParaRPr lang="en-US" sz="2000" i="1">
              <a:solidFill>
                <a:srgbClr val="002060"/>
              </a:solidFill>
            </a:endParaRPr>
          </a:p>
          <a:p>
            <a:r>
              <a:rPr lang="en-US" sz="1600">
                <a:solidFill>
                  <a:schemeClr val="bg1"/>
                </a:solidFill>
              </a:rPr>
              <a:t>(</a:t>
            </a:r>
            <a:r>
              <a:rPr lang="en-US" sz="1600">
                <a:solidFill>
                  <a:schemeClr val="bg1"/>
                </a:solidFill>
                <a:hlinkClick r:id="rId5"/>
              </a:rPr>
              <a:t>http://www.netl.doe.gov/technologies/coalpower/gasification/gasifipedia/4-gasifiers/4-1-2-3_shell.html</a:t>
            </a:r>
            <a:r>
              <a:rPr lang="en-US" sz="1600">
                <a:solidFill>
                  <a:schemeClr val="bg1"/>
                </a:solidFill>
              </a:rPr>
              <a:t>)</a:t>
            </a:r>
          </a:p>
        </p:txBody>
      </p:sp>
      <p:pic>
        <p:nvPicPr>
          <p:cNvPr id="3109" name="Picture 4" descr="image002"/>
          <p:cNvPicPr>
            <a:picLocks noChangeAspect="1" noChangeArrowheads="1"/>
          </p:cNvPicPr>
          <p:nvPr/>
        </p:nvPicPr>
        <p:blipFill>
          <a:blip r:embed="rId6" cstate="print"/>
          <a:srcRect/>
          <a:stretch>
            <a:fillRect/>
          </a:stretch>
        </p:blipFill>
        <p:spPr bwMode="auto">
          <a:xfrm>
            <a:off x="1143000" y="29946600"/>
            <a:ext cx="9598025" cy="2133600"/>
          </a:xfrm>
          <a:prstGeom prst="rect">
            <a:avLst/>
          </a:prstGeom>
          <a:noFill/>
          <a:ln w="9525">
            <a:noFill/>
            <a:miter lim="800000"/>
            <a:headEnd/>
            <a:tailEnd/>
          </a:ln>
        </p:spPr>
      </p:pic>
      <p:sp>
        <p:nvSpPr>
          <p:cNvPr id="282" name="Rectangle 15"/>
          <p:cNvSpPr>
            <a:spLocks noChangeArrowheads="1"/>
          </p:cNvSpPr>
          <p:nvPr/>
        </p:nvSpPr>
        <p:spPr bwMode="auto">
          <a:xfrm>
            <a:off x="11658600" y="14249400"/>
            <a:ext cx="20802600" cy="9448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a:spcBef>
                <a:spcPct val="50000"/>
              </a:spcBef>
              <a:defRPr/>
            </a:pPr>
            <a:r>
              <a:rPr lang="en-GB" sz="4000" b="1" dirty="0">
                <a:solidFill>
                  <a:srgbClr val="003366"/>
                </a:solidFill>
                <a:ea typeface="Tahoma" pitchFamily="34" charset="0"/>
                <a:cs typeface="Tahoma" pitchFamily="34" charset="0"/>
              </a:rPr>
              <a:t>Chapter 2: Process Overview</a:t>
            </a:r>
          </a:p>
          <a:p>
            <a:pPr>
              <a:spcBef>
                <a:spcPct val="50000"/>
              </a:spcBef>
              <a:defRPr/>
            </a:pPr>
            <a:endParaRPr lang="en-US" sz="4000" b="1" dirty="0">
              <a:solidFill>
                <a:srgbClr val="003366"/>
              </a:solidFill>
              <a:latin typeface="Arial" charset="0"/>
            </a:endParaRPr>
          </a:p>
        </p:txBody>
      </p:sp>
      <p:pic>
        <p:nvPicPr>
          <p:cNvPr id="3111" name="Picture 282" descr="BFD 041611 Flows Colored.jpg"/>
          <p:cNvPicPr>
            <a:picLocks noChangeAspect="1"/>
          </p:cNvPicPr>
          <p:nvPr/>
        </p:nvPicPr>
        <p:blipFill>
          <a:blip r:embed="rId7" cstate="print"/>
          <a:srcRect/>
          <a:stretch>
            <a:fillRect/>
          </a:stretch>
        </p:blipFill>
        <p:spPr bwMode="auto">
          <a:xfrm>
            <a:off x="12144375" y="15773400"/>
            <a:ext cx="19935825" cy="670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84" name="Rectangle 15"/>
          <p:cNvSpPr>
            <a:spLocks noChangeArrowheads="1"/>
          </p:cNvSpPr>
          <p:nvPr/>
        </p:nvSpPr>
        <p:spPr bwMode="auto">
          <a:xfrm>
            <a:off x="25908000" y="24384000"/>
            <a:ext cx="6565900" cy="7543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5: Carbon Dioxide Capture</a:t>
            </a:r>
            <a:endParaRPr lang="en-GB" sz="4000" b="1" dirty="0">
              <a:solidFill>
                <a:srgbClr val="003366"/>
              </a:solidFill>
              <a:latin typeface="Arial" charset="0"/>
            </a:endParaRPr>
          </a:p>
          <a:p>
            <a:pPr defTabSz="731838">
              <a:spcBef>
                <a:spcPct val="50000"/>
              </a:spcBef>
              <a:defRPr/>
            </a:pPr>
            <a:r>
              <a:rPr lang="en-US" sz="2800" dirty="0">
                <a:solidFill>
                  <a:srgbClr val="002060"/>
                </a:solidFill>
              </a:rPr>
              <a:t>	</a:t>
            </a:r>
            <a:r>
              <a:rPr lang="en-US" sz="3200" dirty="0">
                <a:solidFill>
                  <a:srgbClr val="002060"/>
                </a:solidFill>
              </a:rPr>
              <a:t>Carbon Dioxide is separated from the syngas through two absorption columns using Selexol as solvent. Carbon dioxide is then flashed off of the solvent and made capture ready. Capturing CO</a:t>
            </a:r>
            <a:r>
              <a:rPr lang="en-US" sz="3200" baseline="-25000" dirty="0">
                <a:solidFill>
                  <a:srgbClr val="002060"/>
                </a:solidFill>
              </a:rPr>
              <a:t>2</a:t>
            </a:r>
            <a:r>
              <a:rPr lang="en-US" sz="3200" dirty="0">
                <a:solidFill>
                  <a:srgbClr val="002060"/>
                </a:solidFill>
              </a:rPr>
              <a:t> from this process reduces the greenhouse gas footprint to levels similar to that of bio feedstock based </a:t>
            </a:r>
            <a:r>
              <a:rPr lang="en-US" sz="3200" dirty="0" smtClean="0">
                <a:solidFill>
                  <a:srgbClr val="002060"/>
                </a:solidFill>
              </a:rPr>
              <a:t>processes.</a:t>
            </a:r>
          </a:p>
          <a:p>
            <a:pPr defTabSz="731838">
              <a:spcBef>
                <a:spcPct val="50000"/>
              </a:spcBef>
              <a:defRPr/>
            </a:pPr>
            <a:endParaRPr lang="en-US" sz="4000" b="1" dirty="0">
              <a:solidFill>
                <a:srgbClr val="003366"/>
              </a:solidFill>
              <a:latin typeface="Tahoma"/>
            </a:endParaRPr>
          </a:p>
        </p:txBody>
      </p:sp>
      <p:sp>
        <p:nvSpPr>
          <p:cNvPr id="288" name="Rectangle 15"/>
          <p:cNvSpPr>
            <a:spLocks noChangeArrowheads="1"/>
          </p:cNvSpPr>
          <p:nvPr/>
        </p:nvSpPr>
        <p:spPr bwMode="auto">
          <a:xfrm>
            <a:off x="33062863" y="6629400"/>
            <a:ext cx="9990137" cy="6934200"/>
          </a:xfrm>
          <a:prstGeom prst="rect">
            <a:avLst/>
          </a:prstGeom>
          <a:solidFill>
            <a:srgbClr val="FFEBCD"/>
          </a:solidFill>
          <a:ln w="38100">
            <a:solidFill>
              <a:srgbClr val="FFFFFF"/>
            </a:solidFill>
            <a:miter lim="800000"/>
            <a:headEnd/>
            <a:tailEnd/>
          </a:ln>
          <a:effectLst>
            <a:outerShdw dist="197566" dir="2700000" algn="ctr" rotWithShape="0">
              <a:srgbClr val="14283C"/>
            </a:outerShdw>
          </a:effectLst>
        </p:spPr>
        <p:txBody>
          <a:bodyPr lIns="287982" tIns="287982" rIns="287982" bIns="287982"/>
          <a:lstStyle/>
          <a:p>
            <a:pPr defTabSz="731838" eaLnBrk="1" fontAlgn="auto" hangingPunct="1">
              <a:spcBef>
                <a:spcPct val="50000"/>
              </a:spcBef>
              <a:spcAft>
                <a:spcPts val="0"/>
              </a:spcAft>
              <a:defRPr/>
            </a:pPr>
            <a:r>
              <a:rPr lang="en-US" sz="3900" b="1" kern="0" dirty="0">
                <a:solidFill>
                  <a:srgbClr val="003366"/>
                </a:solidFill>
                <a:latin typeface="Tahoma"/>
              </a:rPr>
              <a:t>Chapter 6: Plant Layout</a:t>
            </a:r>
          </a:p>
          <a:p>
            <a:pPr defTabSz="731838" eaLnBrk="1" fontAlgn="auto" hangingPunct="1">
              <a:spcBef>
                <a:spcPct val="50000"/>
              </a:spcBef>
              <a:spcAft>
                <a:spcPts val="0"/>
              </a:spcAft>
              <a:defRPr/>
            </a:pPr>
            <a:r>
              <a:rPr lang="en-US" sz="3900" b="1" kern="0" dirty="0">
                <a:solidFill>
                  <a:srgbClr val="003366"/>
                </a:solidFill>
                <a:latin typeface="Arial" charset="0"/>
              </a:rPr>
              <a:t>	</a:t>
            </a:r>
            <a:endParaRPr lang="en-GB" sz="3900" b="1" kern="0" dirty="0">
              <a:solidFill>
                <a:srgbClr val="003366"/>
              </a:solidFill>
              <a:latin typeface="Arial" charset="0"/>
            </a:endParaRPr>
          </a:p>
        </p:txBody>
      </p:sp>
      <p:pic>
        <p:nvPicPr>
          <p:cNvPr id="3114" name="Content Placeholder 5" descr="Overall Layout with Land (04.04.11) (RK).jpg"/>
          <p:cNvPicPr>
            <a:picLocks noChangeAspect="1"/>
          </p:cNvPicPr>
          <p:nvPr/>
        </p:nvPicPr>
        <p:blipFill>
          <a:blip r:embed="rId8" cstate="print"/>
          <a:srcRect/>
          <a:stretch>
            <a:fillRect/>
          </a:stretch>
        </p:blipFill>
        <p:spPr bwMode="auto">
          <a:xfrm>
            <a:off x="37312600" y="7573963"/>
            <a:ext cx="5207000" cy="5616575"/>
          </a:xfrm>
          <a:prstGeom prst="rect">
            <a:avLst/>
          </a:prstGeom>
          <a:noFill/>
          <a:ln w="9525">
            <a:noFill/>
            <a:miter lim="800000"/>
            <a:headEnd/>
            <a:tailEnd/>
          </a:ln>
        </p:spPr>
      </p:pic>
      <p:sp>
        <p:nvSpPr>
          <p:cNvPr id="290" name="TextBox 289"/>
          <p:cNvSpPr txBox="1"/>
          <p:nvPr/>
        </p:nvSpPr>
        <p:spPr>
          <a:xfrm>
            <a:off x="33147000" y="7573963"/>
            <a:ext cx="3657600" cy="5894387"/>
          </a:xfrm>
          <a:prstGeom prst="rect">
            <a:avLst/>
          </a:prstGeom>
          <a:noFill/>
        </p:spPr>
        <p:txBody>
          <a:bodyPr>
            <a:spAutoFit/>
          </a:bodyPr>
          <a:lstStyle/>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4923 Port Rd., Pasadena, TX</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2.5 Miles West of Trinity Bay</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Existing Roads and Railroads</a:t>
            </a:r>
          </a:p>
          <a:p>
            <a:pPr marL="571500" indent="-571500" eaLnBrk="1" fontAlgn="auto" hangingPunct="1">
              <a:spcBef>
                <a:spcPts val="0"/>
              </a:spcBef>
              <a:spcAft>
                <a:spcPts val="0"/>
              </a:spcAft>
              <a:buFont typeface="Arial" pitchFamily="34" charset="0"/>
              <a:buChar char="•"/>
              <a:defRPr/>
            </a:pPr>
            <a:endParaRPr lang="en-US" sz="2900" kern="0" dirty="0">
              <a:solidFill>
                <a:srgbClr val="002060"/>
              </a:solidFill>
            </a:endParaRPr>
          </a:p>
          <a:p>
            <a:pPr marL="571500" indent="-571500" eaLnBrk="1" fontAlgn="auto" hangingPunct="1">
              <a:spcBef>
                <a:spcPts val="0"/>
              </a:spcBef>
              <a:spcAft>
                <a:spcPts val="0"/>
              </a:spcAft>
              <a:buFont typeface="Arial" pitchFamily="34" charset="0"/>
              <a:buChar char="•"/>
              <a:defRPr/>
            </a:pPr>
            <a:r>
              <a:rPr lang="en-US" sz="2900" kern="0" dirty="0">
                <a:solidFill>
                  <a:srgbClr val="002060"/>
                </a:solidFill>
              </a:rPr>
              <a:t>140 Acres with Acetic Acid Production (Team Golf) </a:t>
            </a:r>
            <a:endParaRPr lang="en-GB" sz="2900" kern="0" dirty="0">
              <a:solidFill>
                <a:srgbClr val="002060"/>
              </a:solidFill>
            </a:endParaRPr>
          </a:p>
        </p:txBody>
      </p:sp>
      <p:graphicFrame>
        <p:nvGraphicFramePr>
          <p:cNvPr id="291" name="Table 290"/>
          <p:cNvGraphicFramePr>
            <a:graphicFrameLocks noGrp="1"/>
          </p:cNvGraphicFramePr>
          <p:nvPr/>
        </p:nvGraphicFramePr>
        <p:xfrm>
          <a:off x="1371600" y="27051000"/>
          <a:ext cx="9296400" cy="1348740"/>
        </p:xfrm>
        <a:graphic>
          <a:graphicData uri="http://schemas.openxmlformats.org/drawingml/2006/table">
            <a:tbl>
              <a:tblPr firstRow="1" bandRow="1">
                <a:tableStyleId>{7DF18680-E054-41AD-8BC1-D1AEF772440D}</a:tableStyleId>
              </a:tblPr>
              <a:tblGrid>
                <a:gridCol w="808382"/>
                <a:gridCol w="741018"/>
                <a:gridCol w="774700"/>
                <a:gridCol w="774700"/>
                <a:gridCol w="774700"/>
                <a:gridCol w="774700"/>
                <a:gridCol w="774700"/>
                <a:gridCol w="774700"/>
                <a:gridCol w="774700"/>
                <a:gridCol w="774700"/>
                <a:gridCol w="774700"/>
                <a:gridCol w="774700"/>
              </a:tblGrid>
              <a:tr h="647700">
                <a:tc>
                  <a:txBody>
                    <a:bodyPr/>
                    <a:lstStyle/>
                    <a:p>
                      <a:pPr algn="ctr"/>
                      <a:endParaRPr lang="en-US" sz="1050" dirty="0"/>
                    </a:p>
                  </a:txBody>
                  <a:tcPr anchor="ctr"/>
                </a:tc>
                <a:tc>
                  <a:txBody>
                    <a:bodyPr/>
                    <a:lstStyle/>
                    <a:p>
                      <a:pPr algn="ctr"/>
                      <a:r>
                        <a:rPr lang="en-US" sz="2000" dirty="0" smtClean="0"/>
                        <a:t>V</a:t>
                      </a:r>
                      <a:endParaRPr lang="en-US" sz="2000" dirty="0"/>
                    </a:p>
                  </a:txBody>
                  <a:tcPr anchor="ctr"/>
                </a:tc>
                <a:tc>
                  <a:txBody>
                    <a:bodyPr/>
                    <a:lstStyle/>
                    <a:p>
                      <a:pPr algn="ctr"/>
                      <a:r>
                        <a:rPr lang="en-US" sz="2000" dirty="0" smtClean="0"/>
                        <a:t>Ni</a:t>
                      </a:r>
                      <a:endParaRPr lang="en-US" sz="2000" dirty="0"/>
                    </a:p>
                  </a:txBody>
                  <a:tcPr anchor="ctr"/>
                </a:tc>
                <a:tc>
                  <a:txBody>
                    <a:bodyPr/>
                    <a:lstStyle/>
                    <a:p>
                      <a:pPr algn="ctr"/>
                      <a:r>
                        <a:rPr lang="en-US" sz="2000" dirty="0" smtClean="0"/>
                        <a:t>F</a:t>
                      </a:r>
                      <a:endParaRPr lang="en-US" sz="2000" dirty="0"/>
                    </a:p>
                  </a:txBody>
                  <a:tcPr anchor="ctr"/>
                </a:tc>
                <a:tc>
                  <a:txBody>
                    <a:bodyPr/>
                    <a:lstStyle/>
                    <a:p>
                      <a:pPr algn="ctr"/>
                      <a:r>
                        <a:rPr lang="en-US" sz="2000" dirty="0" smtClean="0"/>
                        <a:t>Cu</a:t>
                      </a:r>
                      <a:endParaRPr lang="en-US" sz="2000" dirty="0"/>
                    </a:p>
                  </a:txBody>
                  <a:tcPr anchor="ctr"/>
                </a:tc>
                <a:tc>
                  <a:txBody>
                    <a:bodyPr/>
                    <a:lstStyle/>
                    <a:p>
                      <a:pPr algn="ctr"/>
                      <a:r>
                        <a:rPr lang="en-US" sz="2000" dirty="0" smtClean="0"/>
                        <a:t>Mg</a:t>
                      </a:r>
                      <a:endParaRPr lang="en-US" sz="2000" dirty="0"/>
                    </a:p>
                  </a:txBody>
                  <a:tcPr anchor="ctr"/>
                </a:tc>
                <a:tc>
                  <a:txBody>
                    <a:bodyPr/>
                    <a:lstStyle/>
                    <a:p>
                      <a:pPr algn="ctr"/>
                      <a:r>
                        <a:rPr lang="en-US" sz="2000" dirty="0" smtClean="0"/>
                        <a:t>Se</a:t>
                      </a:r>
                      <a:endParaRPr lang="en-US" sz="2000" dirty="0"/>
                    </a:p>
                  </a:txBody>
                  <a:tcPr anchor="ctr"/>
                </a:tc>
                <a:tc>
                  <a:txBody>
                    <a:bodyPr/>
                    <a:lstStyle/>
                    <a:p>
                      <a:pPr algn="ctr"/>
                      <a:r>
                        <a:rPr lang="en-US" sz="2000" dirty="0" smtClean="0"/>
                        <a:t>Be</a:t>
                      </a:r>
                      <a:endParaRPr lang="en-US" sz="2000" dirty="0"/>
                    </a:p>
                  </a:txBody>
                  <a:tcPr anchor="ctr"/>
                </a:tc>
                <a:tc>
                  <a:txBody>
                    <a:bodyPr/>
                    <a:lstStyle/>
                    <a:p>
                      <a:pPr algn="ctr"/>
                      <a:r>
                        <a:rPr lang="en-US" sz="2000" dirty="0" smtClean="0"/>
                        <a:t>Pb</a:t>
                      </a:r>
                      <a:endParaRPr lang="en-US" sz="2000" dirty="0"/>
                    </a:p>
                  </a:txBody>
                  <a:tcPr anchor="ctr"/>
                </a:tc>
                <a:tc>
                  <a:txBody>
                    <a:bodyPr/>
                    <a:lstStyle/>
                    <a:p>
                      <a:pPr algn="ctr"/>
                      <a:r>
                        <a:rPr lang="en-US" sz="2000" dirty="0" smtClean="0"/>
                        <a:t>As</a:t>
                      </a:r>
                      <a:endParaRPr lang="en-US" sz="2000" dirty="0"/>
                    </a:p>
                  </a:txBody>
                  <a:tcPr anchor="ctr"/>
                </a:tc>
                <a:tc>
                  <a:txBody>
                    <a:bodyPr/>
                    <a:lstStyle/>
                    <a:p>
                      <a:pPr algn="ctr"/>
                      <a:r>
                        <a:rPr lang="en-US" sz="2000" dirty="0" smtClean="0"/>
                        <a:t>Cd</a:t>
                      </a:r>
                      <a:endParaRPr lang="en-US" sz="2000" dirty="0"/>
                    </a:p>
                  </a:txBody>
                  <a:tcPr anchor="ctr"/>
                </a:tc>
                <a:tc>
                  <a:txBody>
                    <a:bodyPr/>
                    <a:lstStyle/>
                    <a:p>
                      <a:pPr algn="ctr"/>
                      <a:r>
                        <a:rPr lang="en-US" sz="2000" dirty="0" smtClean="0"/>
                        <a:t>Hg</a:t>
                      </a:r>
                      <a:endParaRPr lang="en-US" sz="2000" dirty="0"/>
                    </a:p>
                  </a:txBody>
                  <a:tcPr anchor="ctr"/>
                </a:tc>
              </a:tr>
              <a:tr h="647700">
                <a:tc>
                  <a:txBody>
                    <a:bodyPr/>
                    <a:lstStyle/>
                    <a:p>
                      <a:pPr algn="ctr"/>
                      <a:r>
                        <a:rPr lang="en-US" sz="2000" dirty="0" smtClean="0"/>
                        <a:t>PPM</a:t>
                      </a:r>
                      <a:endParaRPr lang="en-US" sz="2000" dirty="0"/>
                    </a:p>
                  </a:txBody>
                  <a:tcPr anchor="ctr"/>
                </a:tc>
                <a:tc>
                  <a:txBody>
                    <a:bodyPr/>
                    <a:lstStyle/>
                    <a:p>
                      <a:pPr algn="ctr"/>
                      <a:r>
                        <a:rPr lang="en-US" sz="2000" dirty="0" smtClean="0"/>
                        <a:t>325-2300</a:t>
                      </a:r>
                      <a:endParaRPr lang="en-US" sz="2000" dirty="0"/>
                    </a:p>
                  </a:txBody>
                  <a:tcPr anchor="ctr"/>
                </a:tc>
                <a:tc>
                  <a:txBody>
                    <a:bodyPr/>
                    <a:lstStyle/>
                    <a:p>
                      <a:pPr algn="ctr"/>
                      <a:r>
                        <a:rPr lang="en-US" sz="2000" dirty="0" smtClean="0"/>
                        <a:t>165-580</a:t>
                      </a:r>
                      <a:endParaRPr lang="en-US" sz="2000" dirty="0"/>
                    </a:p>
                  </a:txBody>
                  <a:tcPr anchor="ctr"/>
                </a:tc>
                <a:tc>
                  <a:txBody>
                    <a:bodyPr/>
                    <a:lstStyle/>
                    <a:p>
                      <a:pPr algn="ctr"/>
                      <a:r>
                        <a:rPr lang="en-US" sz="2000" dirty="0" smtClean="0"/>
                        <a:t>11</a:t>
                      </a:r>
                      <a:endParaRPr lang="en-US" sz="2000" dirty="0"/>
                    </a:p>
                  </a:txBody>
                  <a:tcPr anchor="ctr"/>
                </a:tc>
                <a:tc>
                  <a:txBody>
                    <a:bodyPr/>
                    <a:lstStyle/>
                    <a:p>
                      <a:pPr algn="ctr"/>
                      <a:r>
                        <a:rPr lang="en-US" sz="2000" dirty="0" smtClean="0"/>
                        <a:t>3.5</a:t>
                      </a:r>
                      <a:endParaRPr lang="en-US" sz="2000" dirty="0"/>
                    </a:p>
                  </a:txBody>
                  <a:tcPr anchor="ctr"/>
                </a:tc>
                <a:tc>
                  <a:txBody>
                    <a:bodyPr/>
                    <a:lstStyle/>
                    <a:p>
                      <a:pPr algn="ctr"/>
                      <a:r>
                        <a:rPr lang="en-US" sz="2000" dirty="0" smtClean="0"/>
                        <a:t>2.4</a:t>
                      </a:r>
                      <a:endParaRPr lang="en-US" sz="2000" dirty="0"/>
                    </a:p>
                  </a:txBody>
                  <a:tcPr anchor="ctr"/>
                </a:tc>
                <a:tc>
                  <a:txBody>
                    <a:bodyPr/>
                    <a:lstStyle/>
                    <a:p>
                      <a:pPr algn="ctr"/>
                      <a:r>
                        <a:rPr lang="en-US" sz="2000" dirty="0" smtClean="0"/>
                        <a:t>&lt;2</a:t>
                      </a:r>
                      <a:endParaRPr lang="en-US" sz="2000" dirty="0"/>
                    </a:p>
                  </a:txBody>
                  <a:tcPr anchor="ctr"/>
                </a:tc>
                <a:tc>
                  <a:txBody>
                    <a:bodyPr/>
                    <a:lstStyle/>
                    <a:p>
                      <a:pPr algn="ctr"/>
                      <a:r>
                        <a:rPr lang="en-US" sz="2000" dirty="0" smtClean="0"/>
                        <a:t>1.5</a:t>
                      </a:r>
                      <a:endParaRPr lang="en-US" sz="2000" dirty="0"/>
                    </a:p>
                  </a:txBody>
                  <a:tcPr anchor="ctr"/>
                </a:tc>
                <a:tc>
                  <a:txBody>
                    <a:bodyPr/>
                    <a:lstStyle/>
                    <a:p>
                      <a:pPr algn="ctr"/>
                      <a:r>
                        <a:rPr lang="en-US" sz="2000" dirty="0" smtClean="0"/>
                        <a:t>.6</a:t>
                      </a:r>
                      <a:endParaRPr lang="en-US" sz="2000" dirty="0"/>
                    </a:p>
                  </a:txBody>
                  <a:tcPr anchor="ctr"/>
                </a:tc>
                <a:tc>
                  <a:txBody>
                    <a:bodyPr/>
                    <a:lstStyle/>
                    <a:p>
                      <a:pPr algn="ctr"/>
                      <a:r>
                        <a:rPr lang="en-US" sz="2000" dirty="0" smtClean="0"/>
                        <a:t>.3</a:t>
                      </a:r>
                      <a:endParaRPr lang="en-US" sz="2000" dirty="0"/>
                    </a:p>
                  </a:txBody>
                  <a:tcPr anchor="ctr"/>
                </a:tc>
                <a:tc>
                  <a:txBody>
                    <a:bodyPr/>
                    <a:lstStyle/>
                    <a:p>
                      <a:pPr algn="ctr"/>
                      <a:r>
                        <a:rPr lang="en-US" sz="2000" dirty="0" smtClean="0"/>
                        <a:t>.1</a:t>
                      </a:r>
                      <a:endParaRPr lang="en-US" sz="2000" dirty="0"/>
                    </a:p>
                  </a:txBody>
                  <a:tcPr anchor="ctr"/>
                </a:tc>
                <a:tc>
                  <a:txBody>
                    <a:bodyPr/>
                    <a:lstStyle/>
                    <a:p>
                      <a:pPr algn="ctr"/>
                      <a:r>
                        <a:rPr lang="en-US" sz="2000" dirty="0" smtClean="0"/>
                        <a:t>&lt;.01</a:t>
                      </a:r>
                      <a:endParaRPr lang="en-US" sz="2000" dirty="0"/>
                    </a:p>
                  </a:txBody>
                  <a:tcPr anchor="ctr"/>
                </a:tc>
              </a:tr>
            </a:tbl>
          </a:graphicData>
        </a:graphic>
      </p:graphicFrame>
      <p:sp>
        <p:nvSpPr>
          <p:cNvPr id="3157" name="TextBox 275"/>
          <p:cNvSpPr txBox="1">
            <a:spLocks noChangeArrowheads="1"/>
          </p:cNvSpPr>
          <p:nvPr/>
        </p:nvSpPr>
        <p:spPr bwMode="auto">
          <a:xfrm>
            <a:off x="6248400" y="21793200"/>
            <a:ext cx="4491038" cy="630238"/>
          </a:xfrm>
          <a:prstGeom prst="rect">
            <a:avLst/>
          </a:prstGeom>
          <a:noFill/>
          <a:ln w="9525">
            <a:noFill/>
            <a:miter lim="800000"/>
            <a:headEnd/>
            <a:tailEnd/>
          </a:ln>
        </p:spPr>
        <p:txBody>
          <a:bodyPr wrap="none">
            <a:spAutoFit/>
          </a:bodyPr>
          <a:lstStyle/>
          <a:p>
            <a:r>
              <a:rPr lang="en-US" sz="3500" b="1" dirty="0">
                <a:solidFill>
                  <a:srgbClr val="002060"/>
                </a:solidFill>
              </a:rPr>
              <a:t>Proximate Analysis</a:t>
            </a:r>
            <a:endParaRPr lang="en-AU" sz="3500" b="1" dirty="0">
              <a:solidFill>
                <a:srgbClr val="002060"/>
              </a:solidFill>
            </a:endParaRPr>
          </a:p>
        </p:txBody>
      </p:sp>
      <p:graphicFrame>
        <p:nvGraphicFramePr>
          <p:cNvPr id="26" name="Content Placeholder 8"/>
          <p:cNvGraphicFramePr>
            <a:graphicFrameLocks/>
          </p:cNvGraphicFramePr>
          <p:nvPr>
            <p:extLst>
              <p:ext uri="{D42A27DB-BD31-4B8C-83A1-F6EECF244321}">
                <p14:modId xmlns="" xmlns:p14="http://schemas.microsoft.com/office/powerpoint/2010/main" val="3787136620"/>
              </p:ext>
            </p:extLst>
          </p:nvPr>
        </p:nvGraphicFramePr>
        <p:xfrm>
          <a:off x="6476998" y="22479000"/>
          <a:ext cx="3962402" cy="3427730"/>
        </p:xfrm>
        <a:graphic>
          <a:graphicData uri="http://schemas.openxmlformats.org/drawingml/2006/table">
            <a:tbl>
              <a:tblPr firstRow="1" bandRow="1">
                <a:tableStyleId>{93296810-A885-4BE3-A3E7-6D5BEEA58F35}</a:tableStyleId>
              </a:tblPr>
              <a:tblGrid>
                <a:gridCol w="1981201"/>
                <a:gridCol w="1981201"/>
              </a:tblGrid>
              <a:tr h="479425">
                <a:tc>
                  <a:txBody>
                    <a:bodyPr/>
                    <a:lstStyle/>
                    <a:p>
                      <a:pPr algn="ctr"/>
                      <a:r>
                        <a:rPr lang="en-US" sz="2400" dirty="0" smtClean="0"/>
                        <a:t>Component</a:t>
                      </a:r>
                      <a:endParaRPr lang="en-US" sz="2400" dirty="0"/>
                    </a:p>
                  </a:txBody>
                  <a:tcPr anchor="ctr"/>
                </a:tc>
                <a:tc>
                  <a:txBody>
                    <a:bodyPr/>
                    <a:lstStyle/>
                    <a:p>
                      <a:pPr algn="ctr"/>
                      <a:r>
                        <a:rPr lang="en-US" sz="2400" dirty="0" smtClean="0"/>
                        <a:t>Weight Percent</a:t>
                      </a:r>
                      <a:endParaRPr lang="en-US" sz="2400" dirty="0"/>
                    </a:p>
                  </a:txBody>
                  <a:tcPr anchor="ctr"/>
                </a:tc>
              </a:tr>
              <a:tr h="479425">
                <a:tc>
                  <a:txBody>
                    <a:bodyPr/>
                    <a:lstStyle/>
                    <a:p>
                      <a:r>
                        <a:rPr lang="en-US" sz="2400" dirty="0" smtClean="0"/>
                        <a:t>Fixed Carbon</a:t>
                      </a:r>
                      <a:endParaRPr lang="en-US" sz="2400" dirty="0"/>
                    </a:p>
                  </a:txBody>
                  <a:tcPr anchor="ctr"/>
                </a:tc>
                <a:tc>
                  <a:txBody>
                    <a:bodyPr/>
                    <a:lstStyle/>
                    <a:p>
                      <a:pPr algn="ctr"/>
                      <a:r>
                        <a:rPr lang="en-US" sz="2400" dirty="0" smtClean="0"/>
                        <a:t>84.8</a:t>
                      </a:r>
                      <a:endParaRPr lang="en-US" sz="2400" dirty="0"/>
                    </a:p>
                  </a:txBody>
                  <a:tcPr anchor="ctr"/>
                </a:tc>
              </a:tr>
              <a:tr h="479425">
                <a:tc>
                  <a:txBody>
                    <a:bodyPr/>
                    <a:lstStyle/>
                    <a:p>
                      <a:r>
                        <a:rPr lang="en-US" sz="2400" dirty="0" smtClean="0"/>
                        <a:t>Moisture</a:t>
                      </a:r>
                      <a:endParaRPr lang="en-US" sz="2400" dirty="0"/>
                    </a:p>
                  </a:txBody>
                  <a:tcPr anchor="ctr"/>
                </a:tc>
                <a:tc>
                  <a:txBody>
                    <a:bodyPr/>
                    <a:lstStyle/>
                    <a:p>
                      <a:pPr algn="ctr"/>
                      <a:r>
                        <a:rPr lang="en-US" sz="2400" dirty="0" smtClean="0"/>
                        <a:t>6.00</a:t>
                      </a:r>
                      <a:endParaRPr lang="en-US" sz="2400" dirty="0"/>
                    </a:p>
                  </a:txBody>
                  <a:tcPr anchor="ctr"/>
                </a:tc>
              </a:tr>
              <a:tr h="479425">
                <a:tc>
                  <a:txBody>
                    <a:bodyPr/>
                    <a:lstStyle/>
                    <a:p>
                      <a:r>
                        <a:rPr lang="en-US" sz="2400" dirty="0" smtClean="0"/>
                        <a:t>Volatile Matter</a:t>
                      </a:r>
                      <a:endParaRPr lang="en-US" sz="2400" dirty="0"/>
                    </a:p>
                  </a:txBody>
                  <a:tcPr anchor="ctr"/>
                </a:tc>
                <a:tc>
                  <a:txBody>
                    <a:bodyPr/>
                    <a:lstStyle/>
                    <a:p>
                      <a:pPr algn="ctr"/>
                      <a:r>
                        <a:rPr lang="en-US" sz="2400" dirty="0" smtClean="0"/>
                        <a:t>8.60</a:t>
                      </a:r>
                      <a:endParaRPr lang="en-US" sz="2400" dirty="0"/>
                    </a:p>
                  </a:txBody>
                  <a:tcPr anchor="ctr"/>
                </a:tc>
              </a:tr>
              <a:tr h="479425">
                <a:tc>
                  <a:txBody>
                    <a:bodyPr/>
                    <a:lstStyle/>
                    <a:p>
                      <a:r>
                        <a:rPr lang="en-US" sz="2400" dirty="0" smtClean="0"/>
                        <a:t>Ash</a:t>
                      </a:r>
                      <a:endParaRPr lang="en-US" sz="2400" dirty="0"/>
                    </a:p>
                  </a:txBody>
                  <a:tcPr anchor="ctr"/>
                </a:tc>
                <a:tc>
                  <a:txBody>
                    <a:bodyPr/>
                    <a:lstStyle/>
                    <a:p>
                      <a:pPr algn="ctr"/>
                      <a:r>
                        <a:rPr lang="en-US" sz="2400" dirty="0" smtClean="0"/>
                        <a:t>0.6</a:t>
                      </a:r>
                      <a:endParaRPr lang="en-US" sz="2400" dirty="0"/>
                    </a:p>
                  </a:txBody>
                  <a:tcPr anchor="ctr"/>
                </a:tc>
              </a:tr>
            </a:tbl>
          </a:graphicData>
        </a:graphic>
      </p:graphicFrame>
      <p:sp>
        <p:nvSpPr>
          <p:cNvPr id="3178" name="TextBox 26"/>
          <p:cNvSpPr txBox="1">
            <a:spLocks noChangeArrowheads="1"/>
          </p:cNvSpPr>
          <p:nvPr/>
        </p:nvSpPr>
        <p:spPr bwMode="auto">
          <a:xfrm>
            <a:off x="12420600" y="22783800"/>
            <a:ext cx="19202400" cy="461963"/>
          </a:xfrm>
          <a:prstGeom prst="rect">
            <a:avLst/>
          </a:prstGeom>
          <a:noFill/>
          <a:ln w="9525">
            <a:noFill/>
            <a:miter lim="800000"/>
            <a:headEnd/>
            <a:tailEnd/>
          </a:ln>
        </p:spPr>
        <p:txBody>
          <a:bodyPr>
            <a:spAutoFit/>
          </a:bodyPr>
          <a:lstStyle/>
          <a:p>
            <a:pPr algn="ctr"/>
            <a:r>
              <a:rPr lang="en-US" sz="2400">
                <a:solidFill>
                  <a:srgbClr val="003366"/>
                </a:solidFill>
              </a:rPr>
              <a:t>*Block flow diagram with stream data from our Aspen Plus steady state simulation</a:t>
            </a:r>
            <a:endParaRPr lang="en-US" sz="2400"/>
          </a:p>
        </p:txBody>
      </p:sp>
      <p:sp>
        <p:nvSpPr>
          <p:cNvPr id="3179" name="TextBox 275"/>
          <p:cNvSpPr txBox="1">
            <a:spLocks noChangeArrowheads="1"/>
          </p:cNvSpPr>
          <p:nvPr/>
        </p:nvSpPr>
        <p:spPr bwMode="auto">
          <a:xfrm>
            <a:off x="3505200" y="26268363"/>
            <a:ext cx="5326063" cy="630237"/>
          </a:xfrm>
          <a:prstGeom prst="rect">
            <a:avLst/>
          </a:prstGeom>
          <a:noFill/>
          <a:ln w="9525">
            <a:noFill/>
            <a:miter lim="800000"/>
            <a:headEnd/>
            <a:tailEnd/>
          </a:ln>
        </p:spPr>
        <p:txBody>
          <a:bodyPr wrap="none">
            <a:spAutoFit/>
          </a:bodyPr>
          <a:lstStyle/>
          <a:p>
            <a:r>
              <a:rPr lang="en-US" sz="3500" b="1">
                <a:solidFill>
                  <a:srgbClr val="002060"/>
                </a:solidFill>
              </a:rPr>
              <a:t>Average Metal Makeup</a:t>
            </a:r>
            <a:endParaRPr lang="en-AU" sz="3500" b="1">
              <a:solidFill>
                <a:srgbClr val="002060"/>
              </a:solidFill>
            </a:endParaRPr>
          </a:p>
        </p:txBody>
      </p:sp>
      <p:sp>
        <p:nvSpPr>
          <p:cNvPr id="30" name="Rectangle 9"/>
          <p:cNvSpPr>
            <a:spLocks noChangeArrowheads="1"/>
          </p:cNvSpPr>
          <p:nvPr/>
        </p:nvSpPr>
        <p:spPr bwMode="auto">
          <a:xfrm>
            <a:off x="11645900" y="24384000"/>
            <a:ext cx="13728700" cy="7543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360000" tIns="360000" rIns="360000" bIns="360000"/>
          <a:lstStyle/>
          <a:p>
            <a:pPr defTabSz="731838">
              <a:spcBef>
                <a:spcPct val="50000"/>
              </a:spcBef>
              <a:defRPr/>
            </a:pPr>
            <a:r>
              <a:rPr lang="en-US" sz="4000" b="1" dirty="0">
                <a:solidFill>
                  <a:srgbClr val="003366"/>
                </a:solidFill>
                <a:latin typeface="Tahoma"/>
              </a:rPr>
              <a:t>Chapter 3: Aspen Plus </a:t>
            </a:r>
            <a:r>
              <a:rPr lang="en-US" sz="4000" b="1" dirty="0" smtClean="0">
                <a:solidFill>
                  <a:srgbClr val="003366"/>
                </a:solidFill>
                <a:latin typeface="Tahoma"/>
              </a:rPr>
              <a:t>Simulation</a:t>
            </a:r>
          </a:p>
          <a:p>
            <a:pPr defTabSz="731838">
              <a:spcBef>
                <a:spcPct val="50000"/>
              </a:spcBef>
              <a:defRPr/>
            </a:pPr>
            <a:r>
              <a:rPr lang="en-US" sz="4000" b="1" dirty="0" smtClean="0">
                <a:solidFill>
                  <a:srgbClr val="003366"/>
                </a:solidFill>
                <a:latin typeface="Tahoma"/>
              </a:rPr>
              <a:t> </a:t>
            </a:r>
            <a:endParaRPr lang="en-US" sz="4000" b="1" dirty="0">
              <a:solidFill>
                <a:srgbClr val="003366"/>
              </a:solidFill>
              <a:latin typeface="Tahoma"/>
            </a:endParaRPr>
          </a:p>
        </p:txBody>
      </p:sp>
      <p:pic>
        <p:nvPicPr>
          <p:cNvPr id="28" name="Picture 27" descr="aspen overall.bmp"/>
          <p:cNvPicPr>
            <a:picLocks noChangeAspect="1"/>
          </p:cNvPicPr>
          <p:nvPr/>
        </p:nvPicPr>
        <p:blipFill>
          <a:blip r:embed="rId9" cstate="print"/>
          <a:stretch>
            <a:fillRect/>
          </a:stretch>
        </p:blipFill>
        <p:spPr>
          <a:xfrm>
            <a:off x="11907948" y="26060400"/>
            <a:ext cx="13238052" cy="4419600"/>
          </a:xfrm>
          <a:prstGeom prst="rect">
            <a:avLst/>
          </a:prstGeom>
        </p:spPr>
      </p:pic>
      <p:graphicFrame>
        <p:nvGraphicFramePr>
          <p:cNvPr id="31" name="Chart 30"/>
          <p:cNvGraphicFramePr>
            <a:graphicFrameLocks/>
          </p:cNvGraphicFramePr>
          <p:nvPr>
            <p:extLst>
              <p:ext uri="{D42A27DB-BD31-4B8C-83A1-F6EECF244321}">
                <p14:modId xmlns="" xmlns:p14="http://schemas.microsoft.com/office/powerpoint/2010/main" val="264770668"/>
              </p:ext>
            </p:extLst>
          </p:nvPr>
        </p:nvGraphicFramePr>
        <p:xfrm>
          <a:off x="33167053" y="15163800"/>
          <a:ext cx="9153525" cy="49530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2" name="Table 31"/>
          <p:cNvGraphicFramePr>
            <a:graphicFrameLocks noGrp="1"/>
          </p:cNvGraphicFramePr>
          <p:nvPr>
            <p:extLst>
              <p:ext uri="{D42A27DB-BD31-4B8C-83A1-F6EECF244321}">
                <p14:modId xmlns="" xmlns:p14="http://schemas.microsoft.com/office/powerpoint/2010/main" val="3924628362"/>
              </p:ext>
            </p:extLst>
          </p:nvPr>
        </p:nvGraphicFramePr>
        <p:xfrm>
          <a:off x="33147000" y="20193000"/>
          <a:ext cx="4527549" cy="4952999"/>
        </p:xfrm>
        <a:graphic>
          <a:graphicData uri="http://schemas.openxmlformats.org/drawingml/2006/table">
            <a:tbl>
              <a:tblPr>
                <a:tableStyleId>{5C22544A-7EE6-4342-B048-85BDC9FD1C3A}</a:tableStyleId>
              </a:tblPr>
              <a:tblGrid>
                <a:gridCol w="2499822"/>
                <a:gridCol w="2027727"/>
              </a:tblGrid>
              <a:tr h="863934">
                <a:tc gridSpan="2">
                  <a:txBody>
                    <a:bodyPr/>
                    <a:lstStyle/>
                    <a:p>
                      <a:pPr algn="ctr" fontAlgn="b"/>
                      <a:r>
                        <a:rPr lang="en-US" sz="2400" b="1" u="none" strike="noStrike" dirty="0">
                          <a:solidFill>
                            <a:schemeClr val="tx1"/>
                          </a:solidFill>
                          <a:effectLst/>
                        </a:rPr>
                        <a:t>Total </a:t>
                      </a:r>
                      <a:r>
                        <a:rPr lang="en-US" sz="2400" b="1" u="none" strike="noStrike" dirty="0" smtClean="0">
                          <a:solidFill>
                            <a:schemeClr val="tx1"/>
                          </a:solidFill>
                          <a:effectLst/>
                        </a:rPr>
                        <a:t>Equipment + Installation </a:t>
                      </a:r>
                      <a:r>
                        <a:rPr lang="en-US" sz="2400" b="1" u="none" strike="noStrike" dirty="0">
                          <a:solidFill>
                            <a:schemeClr val="tx1"/>
                          </a:solidFill>
                          <a:effectLst/>
                        </a:rPr>
                        <a:t>Cost</a:t>
                      </a:r>
                      <a:endParaRPr lang="en-US" sz="2400" b="1" i="0" u="none" strike="noStrike" dirty="0">
                        <a:solidFill>
                          <a:schemeClr val="tx1"/>
                        </a:solidFill>
                        <a:effectLst/>
                        <a:latin typeface="Calibri"/>
                      </a:endParaRPr>
                    </a:p>
                  </a:txBody>
                  <a:tcPr marL="9525" marR="9525" marT="9525" marB="0" anchor="ctr">
                    <a:solidFill>
                      <a:schemeClr val="accent5"/>
                    </a:solidFill>
                  </a:tcPr>
                </a:tc>
                <a:tc hMerge="1">
                  <a:txBody>
                    <a:bodyPr/>
                    <a:lstStyle/>
                    <a:p>
                      <a:endParaRPr lang="en-US"/>
                    </a:p>
                  </a:txBody>
                  <a:tcPr/>
                </a:tc>
              </a:tr>
              <a:tr h="825834">
                <a:tc>
                  <a:txBody>
                    <a:bodyPr/>
                    <a:lstStyle/>
                    <a:p>
                      <a:pPr algn="l" fontAlgn="b"/>
                      <a:r>
                        <a:rPr lang="en-US" sz="2400" b="1" u="none" strike="noStrike" dirty="0">
                          <a:effectLst/>
                        </a:rPr>
                        <a:t>Process</a:t>
                      </a:r>
                      <a:endParaRPr lang="en-US" sz="2400" b="1" i="0" u="none" strike="noStrike" dirty="0">
                        <a:solidFill>
                          <a:srgbClr val="FFFFFF"/>
                        </a:solidFill>
                        <a:effectLst/>
                        <a:latin typeface="Calibri"/>
                      </a:endParaRPr>
                    </a:p>
                  </a:txBody>
                  <a:tcPr marL="9525" marR="9525" marT="9525" marB="0" anchor="ctr"/>
                </a:tc>
                <a:tc>
                  <a:txBody>
                    <a:bodyPr/>
                    <a:lstStyle/>
                    <a:p>
                      <a:pPr algn="ctr" fontAlgn="b"/>
                      <a:r>
                        <a:rPr lang="en-US" sz="2400" u="none" strike="noStrike" dirty="0">
                          <a:effectLst/>
                        </a:rPr>
                        <a:t>Cost in MM$</a:t>
                      </a:r>
                      <a:endParaRPr lang="en-US" sz="2400" b="1" i="0" u="none" strike="noStrike" dirty="0">
                        <a:solidFill>
                          <a:srgbClr val="FFFFFF"/>
                        </a:solidFill>
                        <a:effectLst/>
                        <a:latin typeface="Calibri"/>
                      </a:endParaRPr>
                    </a:p>
                  </a:txBody>
                  <a:tcPr marL="9525" marR="9525" marT="9525" marB="0" anchor="ctr"/>
                </a:tc>
              </a:tr>
              <a:tr h="767497">
                <a:tc>
                  <a:txBody>
                    <a:bodyPr/>
                    <a:lstStyle/>
                    <a:p>
                      <a:pPr algn="l" fontAlgn="b"/>
                      <a:r>
                        <a:rPr lang="en-US" sz="2400" b="1" u="none" strike="noStrike" dirty="0">
                          <a:effectLst/>
                        </a:rPr>
                        <a:t>Gasification Process</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135</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b="1" u="none" strike="noStrike" dirty="0" smtClean="0">
                          <a:effectLst/>
                        </a:rPr>
                        <a:t>H</a:t>
                      </a:r>
                      <a:r>
                        <a:rPr lang="en-US" sz="2400" b="1" u="none" strike="noStrike" baseline="-25000" dirty="0" smtClean="0">
                          <a:effectLst/>
                        </a:rPr>
                        <a:t>2</a:t>
                      </a:r>
                      <a:r>
                        <a:rPr lang="en-US" sz="2400" b="1" u="none" strike="noStrike" baseline="0" dirty="0" smtClean="0">
                          <a:effectLst/>
                        </a:rPr>
                        <a:t>S</a:t>
                      </a:r>
                      <a:r>
                        <a:rPr lang="en-US" sz="2400" b="1" u="none" strike="noStrike" dirty="0" smtClean="0">
                          <a:effectLst/>
                        </a:rPr>
                        <a:t> Removal</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14</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b="1" u="none" strike="noStrike" dirty="0">
                          <a:effectLst/>
                        </a:rPr>
                        <a:t>Claus Process</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3</a:t>
                      </a:r>
                      <a:endParaRPr lang="en-US" sz="2400" b="0" i="0" u="none" strike="noStrike" dirty="0">
                        <a:solidFill>
                          <a:srgbClr val="000000"/>
                        </a:solidFill>
                        <a:effectLst/>
                        <a:latin typeface="Calibri"/>
                      </a:endParaRPr>
                    </a:p>
                  </a:txBody>
                  <a:tcPr marL="9525" marR="9525" marT="9525" marB="0" anchor="ctr"/>
                </a:tc>
              </a:tr>
              <a:tr h="417475">
                <a:tc>
                  <a:txBody>
                    <a:bodyPr/>
                    <a:lstStyle/>
                    <a:p>
                      <a:pPr algn="l" fontAlgn="b"/>
                      <a:r>
                        <a:rPr lang="en-US" sz="2400" b="1" u="none" strike="noStrike" dirty="0" smtClean="0">
                          <a:effectLst/>
                        </a:rPr>
                        <a:t>CO</a:t>
                      </a:r>
                      <a:r>
                        <a:rPr lang="en-US" sz="2400" b="1" u="none" strike="noStrike" baseline="-25000" dirty="0" smtClean="0">
                          <a:effectLst/>
                        </a:rPr>
                        <a:t>2</a:t>
                      </a:r>
                      <a:r>
                        <a:rPr lang="en-US" sz="2400" b="1" u="none" strike="noStrike" dirty="0" smtClean="0">
                          <a:effectLst/>
                        </a:rPr>
                        <a:t> Capture</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26</a:t>
                      </a:r>
                      <a:endParaRPr lang="en-US" sz="2400" b="1" i="0" u="none" strike="noStrike" dirty="0">
                        <a:solidFill>
                          <a:srgbClr val="000000"/>
                        </a:solidFill>
                        <a:effectLst/>
                        <a:latin typeface="Calibri"/>
                      </a:endParaRPr>
                    </a:p>
                  </a:txBody>
                  <a:tcPr marL="9525" marR="9525" marT="9525" marB="0" anchor="ctr"/>
                </a:tc>
              </a:tr>
              <a:tr h="417475">
                <a:tc>
                  <a:txBody>
                    <a:bodyPr/>
                    <a:lstStyle/>
                    <a:p>
                      <a:pPr algn="l" fontAlgn="b"/>
                      <a:r>
                        <a:rPr lang="en-US" sz="2400" b="1" u="none" strike="noStrike" dirty="0">
                          <a:effectLst/>
                        </a:rPr>
                        <a:t>WGS </a:t>
                      </a:r>
                      <a:r>
                        <a:rPr lang="en-US" sz="2400" b="1" u="none" strike="noStrike" dirty="0" smtClean="0">
                          <a:effectLst/>
                        </a:rPr>
                        <a:t>Reaction</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4</a:t>
                      </a:r>
                      <a:endParaRPr lang="en-US" sz="2400" b="0" i="0" u="none" strike="noStrike" dirty="0">
                        <a:solidFill>
                          <a:srgbClr val="000000"/>
                        </a:solidFill>
                        <a:effectLst/>
                        <a:latin typeface="Calibri"/>
                      </a:endParaRPr>
                    </a:p>
                  </a:txBody>
                  <a:tcPr marL="9525" marR="9525" marT="9525" marB="0" anchor="ctr"/>
                </a:tc>
              </a:tr>
              <a:tr h="825834">
                <a:tc>
                  <a:txBody>
                    <a:bodyPr/>
                    <a:lstStyle/>
                    <a:p>
                      <a:pPr algn="l" fontAlgn="b"/>
                      <a:r>
                        <a:rPr lang="en-US" sz="2400" b="1" u="none" strike="noStrike" dirty="0">
                          <a:effectLst/>
                        </a:rPr>
                        <a:t>Total Direct Cost</a:t>
                      </a:r>
                      <a:endParaRPr lang="en-US" sz="2400" b="1" i="0" u="none" strike="noStrike" dirty="0">
                        <a:solidFill>
                          <a:srgbClr val="000000"/>
                        </a:solidFill>
                        <a:effectLst/>
                        <a:latin typeface="Calibri"/>
                      </a:endParaRPr>
                    </a:p>
                  </a:txBody>
                  <a:tcPr marL="9525" marR="9525" marT="9525" marB="0" anchor="ctr"/>
                </a:tc>
                <a:tc>
                  <a:txBody>
                    <a:bodyPr/>
                    <a:lstStyle/>
                    <a:p>
                      <a:pPr algn="ctr" fontAlgn="b"/>
                      <a:r>
                        <a:rPr lang="en-US" sz="2400" u="none" strike="noStrike" dirty="0">
                          <a:effectLst/>
                        </a:rPr>
                        <a:t>182</a:t>
                      </a:r>
                      <a:endParaRPr lang="en-US" sz="2400" b="0" i="0" u="none" strike="noStrike" dirty="0">
                        <a:solidFill>
                          <a:srgbClr val="000000"/>
                        </a:solidFill>
                        <a:effectLst/>
                        <a:latin typeface="Calibri"/>
                      </a:endParaRPr>
                    </a:p>
                  </a:txBody>
                  <a:tcPr marL="9525" marR="9525" marT="9525" marB="0" anchor="ctr"/>
                </a:tc>
              </a:tr>
            </a:tbl>
          </a:graphicData>
        </a:graphic>
      </p:graphicFrame>
      <p:graphicFrame>
        <p:nvGraphicFramePr>
          <p:cNvPr id="33" name="Content Placeholder 3"/>
          <p:cNvGraphicFramePr>
            <a:graphicFrameLocks/>
          </p:cNvGraphicFramePr>
          <p:nvPr>
            <p:extLst>
              <p:ext uri="{D42A27DB-BD31-4B8C-83A1-F6EECF244321}">
                <p14:modId xmlns="" xmlns:p14="http://schemas.microsoft.com/office/powerpoint/2010/main" val="1208511560"/>
              </p:ext>
            </p:extLst>
          </p:nvPr>
        </p:nvGraphicFramePr>
        <p:xfrm>
          <a:off x="38023800" y="20199537"/>
          <a:ext cx="4921249" cy="4946462"/>
        </p:xfrm>
        <a:graphic>
          <a:graphicData uri="http://schemas.openxmlformats.org/drawingml/2006/table">
            <a:tbl>
              <a:tblPr firstRow="1" firstCol="1" bandRow="1">
                <a:tableStyleId>{46F890A9-2807-4EBB-B81D-B2AA78EC7F39}</a:tableStyleId>
              </a:tblPr>
              <a:tblGrid>
                <a:gridCol w="3200400"/>
                <a:gridCol w="1720849"/>
              </a:tblGrid>
              <a:tr h="892107">
                <a:tc gridSpan="2">
                  <a:txBody>
                    <a:bodyPr/>
                    <a:lstStyle/>
                    <a:p>
                      <a:pPr marL="0" marR="0" algn="ctr">
                        <a:lnSpc>
                          <a:spcPct val="100000"/>
                        </a:lnSpc>
                        <a:spcBef>
                          <a:spcPts val="0"/>
                        </a:spcBef>
                        <a:spcAft>
                          <a:spcPts val="0"/>
                        </a:spcAft>
                        <a:tabLst>
                          <a:tab pos="2456180" algn="l"/>
                        </a:tabLst>
                      </a:pPr>
                      <a:r>
                        <a:rPr lang="en-GB" sz="2800" dirty="0" smtClean="0">
                          <a:effectLst/>
                        </a:rPr>
                        <a:t>Economic</a:t>
                      </a:r>
                      <a:r>
                        <a:rPr lang="en-GB" sz="2800" baseline="0" dirty="0" smtClean="0">
                          <a:effectLst/>
                        </a:rPr>
                        <a:t> Analysis</a:t>
                      </a:r>
                      <a:endParaRPr lang="en-GB" sz="2800" dirty="0">
                        <a:effectLst/>
                        <a:latin typeface="Calibri"/>
                        <a:ea typeface="Calibri"/>
                        <a:cs typeface="Times New Roman"/>
                      </a:endParaRPr>
                    </a:p>
                  </a:txBody>
                  <a:tcPr marL="67456" marR="67456" marT="0" marB="0" anchor="ctr"/>
                </a:tc>
                <a:tc hMerge="1">
                  <a:txBody>
                    <a:bodyPr/>
                    <a:lstStyle/>
                    <a:p>
                      <a:pPr marL="0" marR="0">
                        <a:lnSpc>
                          <a:spcPct val="100000"/>
                        </a:lnSpc>
                        <a:spcBef>
                          <a:spcPts val="0"/>
                        </a:spcBef>
                        <a:spcAft>
                          <a:spcPts val="0"/>
                        </a:spcAft>
                      </a:pPr>
                      <a:endParaRPr lang="en-GB" sz="2800" dirty="0">
                        <a:effectLst/>
                        <a:latin typeface="Calibri"/>
                        <a:ea typeface="Calibri"/>
                        <a:cs typeface="Times New Roman"/>
                      </a:endParaRPr>
                    </a:p>
                  </a:txBody>
                  <a:tcPr marL="67456" marR="67456" marT="0" marB="0"/>
                </a:tc>
              </a:tr>
              <a:tr h="543981">
                <a:tc>
                  <a:txBody>
                    <a:bodyPr/>
                    <a:lstStyle/>
                    <a:p>
                      <a:pPr marL="0" marR="0">
                        <a:lnSpc>
                          <a:spcPct val="100000"/>
                        </a:lnSpc>
                        <a:spcBef>
                          <a:spcPts val="0"/>
                        </a:spcBef>
                        <a:spcAft>
                          <a:spcPts val="0"/>
                        </a:spcAft>
                        <a:tabLst>
                          <a:tab pos="2456180" algn="l"/>
                        </a:tabLst>
                      </a:pPr>
                      <a:r>
                        <a:rPr lang="en-US" sz="2400" dirty="0">
                          <a:effectLst/>
                        </a:rPr>
                        <a:t>Capital </a:t>
                      </a:r>
                      <a:r>
                        <a:rPr lang="en-US" sz="2400" dirty="0" smtClean="0">
                          <a:effectLst/>
                        </a:rPr>
                        <a:t>Cost</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321 MM</a:t>
                      </a:r>
                      <a:endParaRPr lang="en-GB" sz="2400" dirty="0">
                        <a:effectLst/>
                      </a:endParaRPr>
                    </a:p>
                  </a:txBody>
                  <a:tcPr marL="67456" marR="67456" marT="0" marB="0" anchor="ctr"/>
                </a:tc>
              </a:tr>
              <a:tr h="784687">
                <a:tc>
                  <a:txBody>
                    <a:bodyPr/>
                    <a:lstStyle/>
                    <a:p>
                      <a:pPr marL="0" marR="0">
                        <a:lnSpc>
                          <a:spcPct val="100000"/>
                        </a:lnSpc>
                        <a:spcBef>
                          <a:spcPts val="0"/>
                        </a:spcBef>
                        <a:spcAft>
                          <a:spcPts val="0"/>
                        </a:spcAft>
                      </a:pPr>
                      <a:r>
                        <a:rPr lang="en-US" sz="2400" dirty="0">
                          <a:effectLst/>
                        </a:rPr>
                        <a:t>Interest Rate on the Loan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8.00 %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dirty="0">
                          <a:effectLst/>
                        </a:rPr>
                        <a:t>Inflation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3.00 %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dirty="0" smtClean="0">
                          <a:effectLst/>
                        </a:rPr>
                        <a:t>*Syngas </a:t>
                      </a:r>
                      <a:r>
                        <a:rPr lang="en-US" sz="240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$ 457.80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dirty="0" smtClean="0">
                          <a:effectLst/>
                        </a:rPr>
                        <a:t>**Sulfur </a:t>
                      </a:r>
                      <a:r>
                        <a:rPr lang="en-US" sz="2400" dirty="0" smtClean="0">
                          <a:effectLst/>
                        </a:rPr>
                        <a:t>Price ($/ton)</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 </a:t>
                      </a:r>
                      <a:r>
                        <a:rPr lang="en-US" sz="2400" dirty="0" smtClean="0">
                          <a:effectLst/>
                        </a:rPr>
                        <a:t>70</a:t>
                      </a:r>
                      <a:endParaRPr lang="en-GB" sz="2400" dirty="0">
                        <a:effectLst/>
                        <a:latin typeface="Calibri"/>
                        <a:ea typeface="Calibri"/>
                        <a:cs typeface="Times New Roman"/>
                      </a:endParaRPr>
                    </a:p>
                  </a:txBody>
                  <a:tcPr marL="67456" marR="67456" marT="0" marB="0" anchor="ctr"/>
                </a:tc>
              </a:tr>
              <a:tr h="570552">
                <a:tc>
                  <a:txBody>
                    <a:bodyPr/>
                    <a:lstStyle/>
                    <a:p>
                      <a:pPr marL="0" marR="0">
                        <a:lnSpc>
                          <a:spcPct val="100000"/>
                        </a:lnSpc>
                        <a:spcBef>
                          <a:spcPts val="0"/>
                        </a:spcBef>
                        <a:spcAft>
                          <a:spcPts val="0"/>
                        </a:spcAft>
                      </a:pPr>
                      <a:r>
                        <a:rPr lang="en-US" sz="2400" dirty="0">
                          <a:effectLst/>
                        </a:rPr>
                        <a:t>NPV </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a:t>
                      </a:r>
                      <a:r>
                        <a:rPr lang="en-US" sz="2400" dirty="0" smtClean="0">
                          <a:effectLst/>
                        </a:rPr>
                        <a:t>1,534</a:t>
                      </a:r>
                      <a:r>
                        <a:rPr lang="en-US" sz="2400" baseline="0" dirty="0" smtClean="0">
                          <a:effectLst/>
                        </a:rPr>
                        <a:t> MM</a:t>
                      </a:r>
                      <a:r>
                        <a:rPr lang="en-US" sz="2400" dirty="0">
                          <a:effectLst/>
                        </a:rPr>
                        <a:t>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dirty="0">
                          <a:effectLst/>
                        </a:rPr>
                        <a:t>IRR</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a:effectLst/>
                        </a:rPr>
                        <a:t>29.79 %</a:t>
                      </a:r>
                      <a:endParaRPr lang="en-GB" sz="2400" dirty="0">
                        <a:effectLst/>
                        <a:latin typeface="Calibri"/>
                        <a:ea typeface="Calibri"/>
                        <a:cs typeface="Times New Roman"/>
                      </a:endParaRPr>
                    </a:p>
                  </a:txBody>
                  <a:tcPr marL="67456" marR="67456" marT="0" marB="0" anchor="ctr"/>
                </a:tc>
              </a:tr>
              <a:tr h="431027">
                <a:tc>
                  <a:txBody>
                    <a:bodyPr/>
                    <a:lstStyle/>
                    <a:p>
                      <a:pPr marL="0" marR="0">
                        <a:lnSpc>
                          <a:spcPct val="100000"/>
                        </a:lnSpc>
                        <a:spcBef>
                          <a:spcPts val="0"/>
                        </a:spcBef>
                        <a:spcAft>
                          <a:spcPts val="0"/>
                        </a:spcAft>
                      </a:pPr>
                      <a:r>
                        <a:rPr lang="en-US" sz="2400" dirty="0" smtClean="0">
                          <a:effectLst/>
                        </a:rPr>
                        <a:t>Payback</a:t>
                      </a:r>
                      <a:r>
                        <a:rPr lang="en-US" sz="2400" baseline="0" dirty="0" smtClean="0">
                          <a:effectLst/>
                        </a:rPr>
                        <a:t> Period</a:t>
                      </a:r>
                      <a:endParaRPr lang="en-GB" sz="2400" b="0" dirty="0">
                        <a:effectLst/>
                        <a:latin typeface="Calibri"/>
                        <a:ea typeface="Calibri"/>
                        <a:cs typeface="Times New Roman"/>
                      </a:endParaRPr>
                    </a:p>
                  </a:txBody>
                  <a:tcPr marL="67456" marR="67456" marT="0" marB="0" anchor="ctr"/>
                </a:tc>
                <a:tc>
                  <a:txBody>
                    <a:bodyPr/>
                    <a:lstStyle/>
                    <a:p>
                      <a:pPr marL="0" marR="0" algn="ctr">
                        <a:lnSpc>
                          <a:spcPct val="100000"/>
                        </a:lnSpc>
                        <a:spcBef>
                          <a:spcPts val="0"/>
                        </a:spcBef>
                        <a:spcAft>
                          <a:spcPts val="0"/>
                        </a:spcAft>
                      </a:pPr>
                      <a:r>
                        <a:rPr lang="en-US" sz="2400" dirty="0" smtClean="0">
                          <a:effectLst/>
                        </a:rPr>
                        <a:t>~ 5.2 years</a:t>
                      </a:r>
                      <a:endParaRPr lang="en-GB" sz="2400" dirty="0">
                        <a:effectLst/>
                        <a:latin typeface="Calibri"/>
                        <a:ea typeface="Calibri"/>
                        <a:cs typeface="Times New Roman"/>
                      </a:endParaRPr>
                    </a:p>
                  </a:txBody>
                  <a:tcPr marL="67456" marR="67456" marT="0" marB="0" anchor="ctr"/>
                </a:tc>
              </a:tr>
            </a:tbl>
          </a:graphicData>
        </a:graphic>
      </p:graphicFrame>
      <p:sp>
        <p:nvSpPr>
          <p:cNvPr id="34" name="TextBox 33"/>
          <p:cNvSpPr txBox="1"/>
          <p:nvPr/>
        </p:nvSpPr>
        <p:spPr>
          <a:xfrm>
            <a:off x="14554200" y="30937200"/>
            <a:ext cx="8534400" cy="523220"/>
          </a:xfrm>
          <a:prstGeom prst="rect">
            <a:avLst/>
          </a:prstGeom>
          <a:noFill/>
        </p:spPr>
        <p:txBody>
          <a:bodyPr wrap="square" rtlCol="0">
            <a:spAutoFit/>
          </a:bodyPr>
          <a:lstStyle/>
          <a:p>
            <a:pPr algn="ctr"/>
            <a:r>
              <a:rPr lang="en-US" sz="2800" dirty="0" smtClean="0">
                <a:solidFill>
                  <a:srgbClr val="003366"/>
                </a:solidFill>
              </a:rPr>
              <a:t>Overall Process Simulation </a:t>
            </a:r>
            <a:endParaRPr lang="en-US" sz="2800" dirty="0">
              <a:solidFill>
                <a:srgbClr val="003366"/>
              </a:solidFill>
            </a:endParaRPr>
          </a:p>
        </p:txBody>
      </p:sp>
      <p:sp>
        <p:nvSpPr>
          <p:cNvPr id="35" name="TextBox 34"/>
          <p:cNvSpPr txBox="1"/>
          <p:nvPr/>
        </p:nvSpPr>
        <p:spPr>
          <a:xfrm>
            <a:off x="33299400" y="25250001"/>
            <a:ext cx="9525000" cy="461665"/>
          </a:xfrm>
          <a:prstGeom prst="rect">
            <a:avLst/>
          </a:prstGeom>
          <a:noFill/>
        </p:spPr>
        <p:txBody>
          <a:bodyPr wrap="square" rtlCol="0">
            <a:spAutoFit/>
          </a:bodyPr>
          <a:lstStyle/>
          <a:p>
            <a:pPr algn="r"/>
            <a:r>
              <a:rPr lang="en-US" sz="1200" dirty="0" smtClean="0">
                <a:solidFill>
                  <a:srgbClr val="003366"/>
                </a:solidFill>
              </a:rPr>
              <a:t>*Syngas price was determined by negations with Team Golf</a:t>
            </a:r>
          </a:p>
          <a:p>
            <a:pPr algn="r"/>
            <a:r>
              <a:rPr lang="en-US" sz="1200" dirty="0" smtClean="0">
                <a:solidFill>
                  <a:srgbClr val="003366"/>
                </a:solidFill>
              </a:rPr>
              <a:t>**Sulfur  based off of average price for 2000-2010  </a:t>
            </a:r>
            <a:endParaRPr lang="en-US" sz="1200" dirty="0">
              <a:solidFill>
                <a:srgbClr val="003366"/>
              </a:solidFill>
            </a:endParaRPr>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2523</TotalTime>
  <Words>361</Words>
  <Application>Microsoft Office PowerPoint</Application>
  <PresentationFormat>Custom</PresentationFormat>
  <Paragraphs>142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Ryan Kosak</cp:lastModifiedBy>
  <cp:revision>70</cp:revision>
  <cp:lastPrinted>1601-01-01T00:00:00Z</cp:lastPrinted>
  <dcterms:created xsi:type="dcterms:W3CDTF">2007-12-06T17:27:24Z</dcterms:created>
  <dcterms:modified xsi:type="dcterms:W3CDTF">2011-04-20T15:28:34Z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