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7" r:id="rId3"/>
    <p:sldId id="262" r:id="rId4"/>
    <p:sldId id="259" r:id="rId5"/>
    <p:sldId id="274" r:id="rId6"/>
    <p:sldId id="273" r:id="rId7"/>
    <p:sldId id="278" r:id="rId8"/>
    <p:sldId id="257" r:id="rId9"/>
    <p:sldId id="260" r:id="rId10"/>
    <p:sldId id="263" r:id="rId11"/>
    <p:sldId id="269" r:id="rId12"/>
    <p:sldId id="268" r:id="rId13"/>
    <p:sldId id="270" r:id="rId14"/>
    <p:sldId id="264" r:id="rId15"/>
    <p:sldId id="265" r:id="rId16"/>
    <p:sldId id="261" r:id="rId17"/>
    <p:sldId id="266" r:id="rId18"/>
    <p:sldId id="267" r:id="rId19"/>
    <p:sldId id="275" r:id="rId20"/>
    <p:sldId id="258" r:id="rId21"/>
    <p:sldId id="272" r:id="rId22"/>
  </p:sldIdLst>
  <p:sldSz cx="9144000" cy="6858000" type="screen4x3"/>
  <p:notesSz cx="6858000" cy="9239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59" autoAdjust="0"/>
    <p:restoredTop sz="94667" autoAdjust="0"/>
  </p:normalViewPr>
  <p:slideViewPr>
    <p:cSldViewPr>
      <p:cViewPr>
        <p:scale>
          <a:sx n="76" d="100"/>
          <a:sy n="76" d="100"/>
        </p:scale>
        <p:origin x="-900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9" d="100"/>
        <a:sy n="79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7B5ACD-E393-40CD-84E3-8F3AA5F35A8A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0BAF2-E35C-4F68-BA36-708E891546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DF758-914E-479E-9FB9-D4F98BE76E9D}" type="datetimeFigureOut">
              <a:rPr lang="en-US" smtClean="0"/>
              <a:pPr/>
              <a:t>1/25/2011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ACC6C-182F-40C7-A6E9-D20685854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4634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hotelgasifier2011.wikispaces.com/file/view/gasifier+selection.pdf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maquettewicri.loria.fr/en.dcpr/index.php5?title=Image:DCPR_Biomass_Syngas_1.png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http://www.bqpes.com/gasification-tech-types.php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37092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http://hotelgasifier2011.wikispaces.com/file/view/gasifier+selection.pdf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9DE9D-DC20-4BE5-BF8F-F8E4A850868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67462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http://www.bqpes.com/gasification-tech-types.php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08054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http://maquettewicri.loria.fr/en.dcpr/index.php5?title=Image:DCPR_Biomass_Syngas_1.png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9DE9D-DC20-4BE5-BF8F-F8E4A850868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78463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DE5D3-39FB-439A-9512-853D82BEE6BF}" type="datetime1">
              <a:rPr lang="en-US" smtClean="0"/>
              <a:pPr/>
              <a:t>1/25/2011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B402-3517-4285-8F08-B77F3C0B20AD}" type="datetime1">
              <a:rPr lang="en-US" smtClean="0"/>
              <a:pPr/>
              <a:t>1/25/2011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70A79-9346-454E-B7B3-248FD4D2DB98}" type="datetime1">
              <a:rPr lang="en-US" smtClean="0"/>
              <a:pPr/>
              <a:t>1/25/2011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06C3-1620-411A-80AC-3C5F3A068150}" type="datetime1">
              <a:rPr lang="en-US" smtClean="0"/>
              <a:pPr/>
              <a:t>1/25/2011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00E30-C3CA-4E3A-90A3-D45E6C496DA3}" type="datetime1">
              <a:rPr lang="en-US" smtClean="0"/>
              <a:pPr/>
              <a:t>1/25/2011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DD52-4A0F-4B7A-996D-AD0DD87FE589}" type="datetime1">
              <a:rPr lang="en-US" smtClean="0"/>
              <a:pPr/>
              <a:t>1/25/2011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BF9A3-81D0-4FDD-9CF6-25F90F0AAA57}" type="datetime1">
              <a:rPr lang="en-US" smtClean="0"/>
              <a:pPr/>
              <a:t>1/25/2011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EDB1-15E8-41E2-B96F-DCBD65780820}" type="datetime1">
              <a:rPr lang="en-US" smtClean="0"/>
              <a:pPr/>
              <a:t>1/25/2011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08C8-E43C-418B-8AAF-311AFA6EED6F}" type="datetime1">
              <a:rPr lang="en-US" smtClean="0"/>
              <a:pPr/>
              <a:t>1/25/2011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B535-5C9B-477D-92CE-A0A43ECAA41F}" type="datetime1">
              <a:rPr lang="en-US" smtClean="0"/>
              <a:pPr/>
              <a:t>1/25/2011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B5D1583-90F2-4F8E-B14A-557D0A4AF69C}" type="datetime1">
              <a:rPr lang="en-US" smtClean="0"/>
              <a:pPr/>
              <a:t>1/25/2011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BCA9546-325A-485E-AE6F-9A2B7D1FEB07}" type="datetime1">
              <a:rPr lang="en-US" smtClean="0"/>
              <a:pPr/>
              <a:t>1/25/2011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d"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qpes.com/gasification-tech-types.php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rcontrols.com/Application/Application_min_e.asp?MinID=1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tl.doe.gov/technologies/coalpower/gasification/pubs/photo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maquettewicri.loria.fr/en.dcpr/index.php5?title=Image:DCPR_Biomass_Syngas_1.pn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owergenworldwide.com/index/display/articledisplay/125234/articles/power-engineering/volume-105/issue-10/news-update/study-predicts-lower-price-growing-demand-for-petcoke.html" TargetMode="External"/><Relationship Id="rId3" Type="http://schemas.openxmlformats.org/officeDocument/2006/relationships/hyperlink" Target="http://www.eia.doe.gov/oiaf/aeo/assumption/petroleum.html" TargetMode="External"/><Relationship Id="rId7" Type="http://schemas.openxmlformats.org/officeDocument/2006/relationships/hyperlink" Target="http://www.anl.gov/PCS/acsfuel/preprint%20archive/Files/43_2_DALLAS_03-98_0257.pdf" TargetMode="External"/><Relationship Id="rId2" Type="http://schemas.openxmlformats.org/officeDocument/2006/relationships/hyperlink" Target="http://www.petcokeconsulting.com/primer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appi.org/content/pdf/events/06energy-papers/6-3.pdf" TargetMode="External"/><Relationship Id="rId5" Type="http://schemas.openxmlformats.org/officeDocument/2006/relationships/hyperlink" Target="http://www.nationmaster.com/graph/ene_pet_cok_pro_fro_ref-energy-petroleum-coke-production-refineries" TargetMode="External"/><Relationship Id="rId4" Type="http://schemas.openxmlformats.org/officeDocument/2006/relationships/hyperlink" Target="http://www.osti.gov/bridge/" TargetMode="External"/><Relationship Id="rId9" Type="http://schemas.openxmlformats.org/officeDocument/2006/relationships/hyperlink" Target="http://www.epa.gov/hpv/pubs/summaries/ptrlcoke/c12563rr2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ean-energy.us/projects/eastman_power_magazine.htm" TargetMode="External"/><Relationship Id="rId2" Type="http://schemas.openxmlformats.org/officeDocument/2006/relationships/hyperlink" Target="http://www.netl.doe.gov/technologies/coalpower/gasification/gasifipedia/6-apps/6-2-6-2_Wabash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otelgasifier2011.wikispaces.com/file/view/gasifier+selection.pdf" TargetMode="External"/><Relationship Id="rId5" Type="http://schemas.openxmlformats.org/officeDocument/2006/relationships/hyperlink" Target="http://www.diversified-energy.com/index.cfm?s_webAction=hydromax" TargetMode="External"/><Relationship Id="rId4" Type="http://schemas.openxmlformats.org/officeDocument/2006/relationships/hyperlink" Target="http://www.bqpes.com/gasification-tech-types.php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bury.com/" TargetMode="External"/><Relationship Id="rId2" Type="http://schemas.openxmlformats.org/officeDocument/2006/relationships/hyperlink" Target="http://www.oxbow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tarcontrols.com/Application/Application_min_e.asp?MinID=10" TargetMode="External"/><Relationship Id="rId5" Type="http://schemas.openxmlformats.org/officeDocument/2006/relationships/hyperlink" Target="http://www.netl.doe.gov/technologies/coalpower/gasification/pubs/photo.html" TargetMode="External"/><Relationship Id="rId4" Type="http://schemas.openxmlformats.org/officeDocument/2006/relationships/hyperlink" Target="http://www.chevron.com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229600" cy="2438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syngas Production from petroleum coke gasification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733800"/>
            <a:ext cx="8382000" cy="2514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/>
              <a:t>Team Hote</a:t>
            </a:r>
            <a:r>
              <a:rPr lang="en-US" dirty="0" smtClean="0"/>
              <a:t>l</a:t>
            </a:r>
            <a:r>
              <a:rPr lang="en-US" dirty="0" smtClean="0"/>
              <a:t>:</a:t>
            </a:r>
            <a:endParaRPr lang="en-US" dirty="0" smtClean="0"/>
          </a:p>
          <a:p>
            <a:pPr algn="l"/>
            <a:r>
              <a:rPr lang="en-US" dirty="0" smtClean="0"/>
              <a:t>Russel Cabral, Tomi Damo, Ryan Kosak, Vijeta Patel, Lipi Vahanwala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Advisors:</a:t>
            </a:r>
          </a:p>
          <a:p>
            <a:pPr algn="l"/>
            <a:r>
              <a:rPr lang="en-US" dirty="0" smtClean="0"/>
              <a:t>Bill Keesom – Jacobs Consultancy </a:t>
            </a:r>
          </a:p>
          <a:p>
            <a:pPr algn="l"/>
            <a:r>
              <a:rPr lang="en-US" dirty="0" smtClean="0"/>
              <a:t>Jeffery Perl, PhD – UIC Dept. Of Chemical Engineering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January 25,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Gasifier Comparisons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61525759"/>
              </p:ext>
            </p:extLst>
          </p:nvPr>
        </p:nvGraphicFramePr>
        <p:xfrm>
          <a:off x="533400" y="990600"/>
          <a:ext cx="8382000" cy="52227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3705"/>
                <a:gridCol w="1959004"/>
                <a:gridCol w="2122255"/>
                <a:gridCol w="2407036"/>
              </a:tblGrid>
              <a:tr h="5257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Moving (Fixed) Bed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Fluid Bed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Entrained Bed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57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Outlet product gas temperature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Low (430-650°C)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Moderate (900-1040°C)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High (1230-1650°C)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5257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Oxygen Demand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Low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Moderate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High (ASU required)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57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Steam Used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High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Moderate 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Low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57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Internal Moving Parts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Yes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No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No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57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Product Gas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Hydrocarbons in gas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Lower carbon Conversion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High purity syngas, high carbon conversion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57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Feed Size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6-50 mm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6-10 mm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&lt;0.1 mm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362200" y="624840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hlinkClick r:id="rId3"/>
              </a:rPr>
              <a:t>http://www.bqpes.com/gasification-tech-types.php</a:t>
            </a:r>
            <a:endParaRPr lang="en-GB" sz="1200" dirty="0" smtClean="0"/>
          </a:p>
          <a:p>
            <a:endParaRPr lang="en-GB" sz="1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10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Entrained Flow </a:t>
            </a:r>
            <a:r>
              <a:rPr lang="en-US" dirty="0" smtClean="0"/>
              <a:t>Comparisons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92875"/>
            <a:ext cx="762000" cy="365125"/>
          </a:xfrm>
        </p:spPr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11</a:t>
            </a:fld>
            <a:endParaRPr lang="en-US" sz="2800" dirty="0">
              <a:solidFill>
                <a:schemeClr val="tx1"/>
              </a:solidFill>
            </a:endParaRPr>
          </a:p>
        </p:txBody>
      </p:sp>
      <p:graphicFrame>
        <p:nvGraphicFramePr>
          <p:cNvPr id="11" name="Group 68"/>
          <p:cNvGraphicFramePr>
            <a:graphicFrameLocks/>
          </p:cNvGraphicFramePr>
          <p:nvPr/>
        </p:nvGraphicFramePr>
        <p:xfrm>
          <a:off x="457200" y="1295400"/>
          <a:ext cx="8229600" cy="5257802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2338388"/>
                <a:gridCol w="1531937"/>
                <a:gridCol w="1065213"/>
                <a:gridCol w="1098550"/>
                <a:gridCol w="1077912"/>
                <a:gridCol w="265113"/>
                <a:gridCol w="852487"/>
              </a:tblGrid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Type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Gasification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Gasification Technology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Texaco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E-gas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Shell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Prenflo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GSP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Feeding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Coal-water Slurry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Dry Coal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Particle Size/mm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&lt;0.5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&lt;0.1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&lt;0.1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&lt;0.2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Gasification Temperature/°C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1400-1600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1500-1900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Gasification Pressure/</a:t>
                      </a:r>
                      <a:r>
                        <a:rPr kumimoji="0" lang="en-US" sz="14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Mpa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1.0-6.5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1.0-3.0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Slag Discharge Style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Liquid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Syngas</a:t>
                      </a: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Efficiency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78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78-81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&gt;80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&gt;80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80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Largest Production Scale(Single furnace) t/d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2600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2500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2600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720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Reactor Wall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Refractory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Membrane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Cooling Jacket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143000" y="6553200"/>
            <a:ext cx="6553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3"/>
              </a:rPr>
              <a:t>http://www.starcontrols.com/Application/Application_min_e.asp?MinID=10</a:t>
            </a:r>
            <a:r>
              <a:rPr lang="en-US" sz="1200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399315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Entrained </a:t>
            </a:r>
            <a:r>
              <a:rPr lang="en-US" dirty="0" smtClean="0"/>
              <a:t>Flow</a:t>
            </a:r>
            <a:r>
              <a:rPr lang="en-US" dirty="0" smtClean="0"/>
              <a:t> </a:t>
            </a:r>
            <a:r>
              <a:rPr lang="en-US" dirty="0" smtClean="0"/>
              <a:t>Gasifier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150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Large Capacity units</a:t>
            </a:r>
          </a:p>
          <a:p>
            <a:r>
              <a:rPr lang="en-US" dirty="0" smtClean="0"/>
              <a:t>Gives minimal byproducts</a:t>
            </a:r>
          </a:p>
          <a:p>
            <a:r>
              <a:rPr lang="en-US" dirty="0" smtClean="0"/>
              <a:t>Can supply the Syngas at higher pressures </a:t>
            </a:r>
            <a:r>
              <a:rPr lang="en-US" dirty="0" smtClean="0"/>
              <a:t>(</a:t>
            </a:r>
            <a:r>
              <a:rPr lang="en-US" dirty="0" smtClean="0"/>
              <a:t>1.0-6.5 </a:t>
            </a:r>
            <a:r>
              <a:rPr lang="en-US" dirty="0" err="1" smtClean="0"/>
              <a:t>MPa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Short Residence time and high temperature operation (1400 – 1600 ⁰C)</a:t>
            </a:r>
          </a:p>
          <a:p>
            <a:r>
              <a:rPr lang="en-US" dirty="0" smtClean="0"/>
              <a:t>High purity syngas and high conversion</a:t>
            </a:r>
          </a:p>
          <a:p>
            <a:r>
              <a:rPr lang="en-US" dirty="0" smtClean="0"/>
              <a:t>Uses less steam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48400" y="54864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3"/>
              </a:rPr>
              <a:t>http://www.netl.doe.gov/technologies/coalpower/gasification/pubs/photo.html</a:t>
            </a:r>
            <a:endParaRPr lang="en-GB" sz="1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12</a:t>
            </a:fld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15362" name="Picture 2" descr="http://www.netl.doe.gov/technologies/coalpower/gasification/pubs/images/Tr7-14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447800"/>
            <a:ext cx="3019246" cy="3962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654745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Syngas Comp. Vs. Temperature</a:t>
            </a:r>
            <a:endParaRPr lang="en-US" dirty="0"/>
          </a:p>
        </p:txBody>
      </p:sp>
      <p:pic>
        <p:nvPicPr>
          <p:cNvPr id="2052" name="Picture 4" descr="http://maquettewicri.loria.fr/pool.wicri/images/b/b8/DCPR_Biomass_Syngas_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7772400" cy="477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43000" y="6400800"/>
            <a:ext cx="777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  <a:hlinkClick r:id="rId4"/>
              </a:rPr>
              <a:t>http://maquettewicri.loria.fr/en.dcpr/index.php5?title=Image:DCPR_Biomass_Syngas_1.png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13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675147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Potential Sources for Petcoke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981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Chevron</a:t>
            </a:r>
          </a:p>
          <a:p>
            <a:pPr marL="722376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Lemont, IL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Asbury Carbons</a:t>
            </a:r>
          </a:p>
          <a:p>
            <a:pPr marL="722376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Asbury, NJ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Oxbow</a:t>
            </a:r>
          </a:p>
          <a:p>
            <a:pPr marL="722376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West Palm Beach, FL</a:t>
            </a:r>
          </a:p>
        </p:txBody>
      </p:sp>
      <p:pic>
        <p:nvPicPr>
          <p:cNvPr id="5" name="Picture 2" descr="Chevron Hallmark - Human Energy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133600"/>
            <a:ext cx="1669300" cy="600075"/>
          </a:xfrm>
          <a:prstGeom prst="rect">
            <a:avLst/>
          </a:prstGeom>
          <a:noFill/>
        </p:spPr>
      </p:pic>
      <p:pic>
        <p:nvPicPr>
          <p:cNvPr id="6" name="Picture 8" descr="http://www.e-mac.ca/img/asbu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260876"/>
            <a:ext cx="1676400" cy="625324"/>
          </a:xfrm>
          <a:prstGeom prst="rect">
            <a:avLst/>
          </a:prstGeom>
          <a:noFill/>
        </p:spPr>
      </p:pic>
      <p:pic>
        <p:nvPicPr>
          <p:cNvPr id="7" name="Picture 10" descr="http://www.stevendouglas.com/images/logos/oxbow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4343400"/>
            <a:ext cx="1666875" cy="666751"/>
          </a:xfrm>
          <a:prstGeom prst="rect">
            <a:avLst/>
          </a:prstGeom>
          <a:noFill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14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Review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Air Pollution</a:t>
            </a:r>
          </a:p>
          <a:p>
            <a:r>
              <a:rPr lang="en-US" dirty="0" smtClean="0"/>
              <a:t>Carbon Monoxide gas produced is highly toxic</a:t>
            </a:r>
          </a:p>
          <a:p>
            <a:r>
              <a:rPr lang="en-US" dirty="0" smtClean="0"/>
              <a:t>Sulfur and Carbon Dioxide recovery allows for safe/environmentally friendly disposal</a:t>
            </a:r>
            <a:endParaRPr lang="en-US" dirty="0"/>
          </a:p>
          <a:p>
            <a:pPr lvl="1"/>
            <a:r>
              <a:rPr lang="en-US" dirty="0" smtClean="0"/>
              <a:t>Carbon Capture and Storage</a:t>
            </a:r>
          </a:p>
          <a:p>
            <a:r>
              <a:rPr lang="en-US" dirty="0" smtClean="0"/>
              <a:t>Waste Water Concerns</a:t>
            </a:r>
          </a:p>
          <a:p>
            <a:r>
              <a:rPr lang="en-US" dirty="0" smtClean="0"/>
              <a:t>Risk of Industrial Accidents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15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Final Report:</a:t>
            </a:r>
          </a:p>
          <a:p>
            <a:pPr lvl="1"/>
            <a:r>
              <a:rPr lang="en-US" dirty="0" smtClean="0"/>
              <a:t>Executive Summary</a:t>
            </a:r>
          </a:p>
          <a:p>
            <a:pPr lvl="1"/>
            <a:r>
              <a:rPr lang="en-US" dirty="0" smtClean="0"/>
              <a:t>Discussion</a:t>
            </a:r>
          </a:p>
          <a:p>
            <a:pPr lvl="1"/>
            <a:r>
              <a:rPr lang="en-US" dirty="0" smtClean="0"/>
              <a:t>Recommendations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Appendices</a:t>
            </a:r>
          </a:p>
          <a:p>
            <a:pPr lvl="1"/>
            <a:r>
              <a:rPr lang="en-US" dirty="0" smtClean="0"/>
              <a:t>Design Basis: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Block Flow Diagram: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Process Flow Showing Major Equip.:  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16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Appendices (Continued) </a:t>
            </a:r>
          </a:p>
          <a:p>
            <a:pPr lvl="1"/>
            <a:r>
              <a:rPr lang="en-US" dirty="0" smtClean="0"/>
              <a:t>Material and Energy Balances: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Calculations:	 		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Annotated Equip. List: 	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Econ. Eval. Factored from Equip. Costs: 					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Utilities: 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Conceptual Control Scheme: 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Major Equipment Layout:	 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17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Appendices (Continued)</a:t>
            </a:r>
          </a:p>
          <a:p>
            <a:pPr lvl="1"/>
            <a:r>
              <a:rPr lang="en-US" dirty="0" smtClean="0"/>
              <a:t>Distribution and End-use Issues: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Constraints Review: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Applicable Standards: 	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Project Communications File: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Information Sources and References: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18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lvl="0" indent="-514350">
              <a:buFont typeface="+mj-lt"/>
              <a:buAutoNum type="arabicParenR"/>
            </a:pPr>
            <a:r>
              <a:rPr lang="en-US" u="sng" dirty="0" smtClean="0">
                <a:hlinkClick r:id="rId2"/>
              </a:rPr>
              <a:t>http://www.petcokeconsulting.com/primer/index.html</a:t>
            </a:r>
            <a:r>
              <a:rPr lang="en-US" dirty="0" smtClean="0"/>
              <a:t> 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u="sng" dirty="0" smtClean="0">
                <a:hlinkClick r:id="rId3"/>
              </a:rPr>
              <a:t>http://www.eia.doe.gov/oiaf/aeo/assumption/petroleum.html</a:t>
            </a:r>
            <a:r>
              <a:rPr lang="en-US" dirty="0" smtClean="0"/>
              <a:t> 							    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u="sng" dirty="0" smtClean="0">
                <a:hlinkClick r:id="rId4"/>
              </a:rPr>
              <a:t>http://www.osti.gov/bridge/</a:t>
            </a:r>
            <a:r>
              <a:rPr lang="en-US" dirty="0" smtClean="0"/>
              <a:t> 			   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u="sng" dirty="0" smtClean="0">
                <a:hlinkClick r:id="rId5"/>
              </a:rPr>
              <a:t>http://www.nationmaster.com/graph/ene_pet_cok_pro_fro_ref-energy-petroleum-coke-production-refineries</a:t>
            </a:r>
            <a:r>
              <a:rPr lang="en-US" dirty="0" smtClean="0"/>
              <a:t>	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u="sng" dirty="0" smtClean="0">
                <a:hlinkClick r:id="rId6"/>
              </a:rPr>
              <a:t>http://www.tappi.org/content/pdf/events/06energy-papers/6-3.pdf</a:t>
            </a:r>
            <a:endParaRPr lang="en-US" dirty="0" smtClean="0"/>
          </a:p>
          <a:p>
            <a:pPr marL="514350" lvl="0" indent="-514350">
              <a:buFont typeface="+mj-lt"/>
              <a:buAutoNum type="arabicParenR"/>
            </a:pPr>
            <a:r>
              <a:rPr lang="en-US" u="sng" dirty="0" smtClean="0">
                <a:hlinkClick r:id="rId7"/>
              </a:rPr>
              <a:t>http://www.anl.gov/PCS/acsfuel/preprint%20archive/Files/43_2_DALLAS_03-98_0257.pdf</a:t>
            </a:r>
            <a:endParaRPr lang="en-US" dirty="0" smtClean="0"/>
          </a:p>
          <a:p>
            <a:pPr marL="514350" lvl="0" indent="-514350">
              <a:buFont typeface="+mj-lt"/>
              <a:buAutoNum type="arabicParenR"/>
            </a:pPr>
            <a:r>
              <a:rPr lang="en-US" u="sng" dirty="0" smtClean="0">
                <a:hlinkClick r:id="rId8"/>
              </a:rPr>
              <a:t>http://www.powergenworldwide.com/index/display/articledisplay/125234/articles/power-engineering/volume-105/issue-10/news-update/study-predicts-lower-price-growing-demand-for-petcoke.html</a:t>
            </a:r>
            <a:endParaRPr lang="en-US" u="sng" dirty="0" smtClean="0"/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hlinkClick r:id="rId9"/>
              </a:rPr>
              <a:t>http://www.epa.gov/hpv/pubs/summaries/ptrlcoke/c12563rr2.pdf</a:t>
            </a:r>
            <a:r>
              <a:rPr lang="en-US" dirty="0" smtClean="0"/>
              <a:t> </a:t>
            </a:r>
            <a:endParaRPr lang="en-GB" dirty="0" smtClean="0"/>
          </a:p>
          <a:p>
            <a:pPr marL="514350" lvl="0" indent="-514350">
              <a:buFont typeface="+mj-lt"/>
              <a:buAutoNum type="arabicParenR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19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 are doing?</a:t>
            </a:r>
          </a:p>
          <a:p>
            <a:pPr lvl="1"/>
            <a:r>
              <a:rPr lang="en-US" dirty="0" smtClean="0"/>
              <a:t>Gasification of </a:t>
            </a:r>
            <a:r>
              <a:rPr lang="en-US" dirty="0" err="1" smtClean="0"/>
              <a:t>petcoke</a:t>
            </a:r>
            <a:r>
              <a:rPr lang="en-US" dirty="0" smtClean="0"/>
              <a:t> to produce </a:t>
            </a:r>
            <a:r>
              <a:rPr lang="en-US" dirty="0" err="1" smtClean="0"/>
              <a:t>syngas</a:t>
            </a:r>
            <a:endParaRPr lang="en-US" dirty="0" smtClean="0"/>
          </a:p>
          <a:p>
            <a:r>
              <a:rPr lang="en-US" dirty="0" smtClean="0"/>
              <a:t>What do we have?</a:t>
            </a:r>
          </a:p>
          <a:p>
            <a:pPr lvl="1"/>
            <a:r>
              <a:rPr lang="en-US" dirty="0" smtClean="0"/>
              <a:t>Basics</a:t>
            </a:r>
          </a:p>
          <a:p>
            <a:pPr lvl="2"/>
            <a:r>
              <a:rPr lang="en-US" dirty="0" smtClean="0"/>
              <a:t>Feedstock and Gasifier</a:t>
            </a:r>
          </a:p>
          <a:p>
            <a:r>
              <a:rPr lang="en-US" dirty="0" smtClean="0"/>
              <a:t>What can be expected in the </a:t>
            </a:r>
            <a:r>
              <a:rPr lang="en-US" dirty="0" smtClean="0"/>
              <a:t>future?</a:t>
            </a:r>
            <a:endParaRPr lang="en-US" dirty="0" smtClean="0"/>
          </a:p>
          <a:p>
            <a:pPr lvl="1"/>
            <a:r>
              <a:rPr lang="en-US" dirty="0" smtClean="0"/>
              <a:t>Working calculations </a:t>
            </a:r>
            <a:endParaRPr lang="en-US" dirty="0" smtClean="0"/>
          </a:p>
          <a:p>
            <a:pPr lvl="1"/>
            <a:r>
              <a:rPr lang="en-US" dirty="0" smtClean="0"/>
              <a:t>A better idea of </a:t>
            </a:r>
            <a:r>
              <a:rPr lang="en-US" dirty="0" smtClean="0"/>
              <a:t>scale</a:t>
            </a:r>
          </a:p>
          <a:p>
            <a:pPr lvl="1"/>
            <a:r>
              <a:rPr lang="en-US" dirty="0" smtClean="0"/>
              <a:t>Refined design basis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900" dirty="0" smtClean="0">
                <a:hlinkClick r:id="rId2"/>
              </a:rPr>
              <a:t>http://www.netl.doe.gov/technologies/coalpower/gasification/gasifipedia/6-apps/6-2-6-2_Wabash.html</a:t>
            </a:r>
            <a:endParaRPr lang="en-US" sz="1900" dirty="0" smtClean="0"/>
          </a:p>
          <a:p>
            <a:r>
              <a:rPr lang="en-US" sz="1900" dirty="0" smtClean="0">
                <a:hlinkClick r:id="rId3"/>
              </a:rPr>
              <a:t>http://www.clean-energy.us/projects/eastman_power_magazine.htm</a:t>
            </a:r>
          </a:p>
          <a:p>
            <a:r>
              <a:rPr lang="en-GB" sz="1900" dirty="0" smtClean="0">
                <a:hlinkClick r:id="rId4"/>
              </a:rPr>
              <a:t>http://www.bqpes.com/gasification-tech-types.php</a:t>
            </a:r>
            <a:endParaRPr lang="en-GB" sz="1900" dirty="0" smtClean="0"/>
          </a:p>
          <a:p>
            <a:r>
              <a:rPr lang="en-US" sz="1900" dirty="0" smtClean="0">
                <a:hlinkClick r:id="rId5"/>
              </a:rPr>
              <a:t>http://www.diversified-energy.com/index.cfm?s_webAction=hydromax</a:t>
            </a:r>
            <a:endParaRPr lang="en-US" sz="1900" dirty="0" smtClean="0"/>
          </a:p>
          <a:p>
            <a:r>
              <a:rPr lang="en-GB" sz="1900" dirty="0" smtClean="0">
                <a:hlinkClick r:id="rId4"/>
              </a:rPr>
              <a:t>http://www.bqpes.com/gasification-tech-types.php</a:t>
            </a:r>
            <a:endParaRPr lang="en-GB" sz="1900" dirty="0" smtClean="0"/>
          </a:p>
          <a:p>
            <a:r>
              <a:rPr lang="en-US" sz="1900" dirty="0" smtClean="0">
                <a:hlinkClick r:id="rId6"/>
              </a:rPr>
              <a:t>http://hotelgasifier2011.wikispaces.com/file/view/gasifier+selection.pdf</a:t>
            </a:r>
            <a:endParaRPr lang="en-US" sz="1900" dirty="0" smtClean="0"/>
          </a:p>
          <a:p>
            <a:r>
              <a:rPr lang="en-US" sz="1900" dirty="0" smtClean="0"/>
              <a:t>Eric Larsen and </a:t>
            </a:r>
            <a:r>
              <a:rPr lang="en-US" sz="1900" dirty="0" err="1" smtClean="0"/>
              <a:t>Ren</a:t>
            </a:r>
            <a:r>
              <a:rPr lang="en-US" sz="1900" dirty="0" smtClean="0"/>
              <a:t> </a:t>
            </a:r>
            <a:r>
              <a:rPr lang="en-US" sz="1900" dirty="0" err="1" smtClean="0"/>
              <a:t>Tingjin</a:t>
            </a:r>
            <a:r>
              <a:rPr lang="en-US" sz="1900" dirty="0" smtClean="0"/>
              <a:t>, "Synthetic Fuel by Indirect Coal Liquefaction," Energy for Sustainable Development 7 (2003) 79-80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20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900" dirty="0" smtClean="0">
                <a:hlinkClick r:id="rId2"/>
              </a:rPr>
              <a:t>http://www.oxbow.com/</a:t>
            </a:r>
            <a:endParaRPr lang="en-US" sz="1900" dirty="0" smtClean="0"/>
          </a:p>
          <a:p>
            <a:r>
              <a:rPr lang="en-US" sz="1900" dirty="0" smtClean="0">
                <a:hlinkClick r:id="rId3"/>
              </a:rPr>
              <a:t>http://www.asbury.com/</a:t>
            </a:r>
            <a:endParaRPr lang="en-US" sz="1900" dirty="0" smtClean="0"/>
          </a:p>
          <a:p>
            <a:r>
              <a:rPr lang="en-US" sz="1900" dirty="0" smtClean="0">
                <a:hlinkClick r:id="rId4"/>
              </a:rPr>
              <a:t>http://www.chevron.com</a:t>
            </a:r>
            <a:r>
              <a:rPr lang="en-US" sz="1900" dirty="0" smtClean="0">
                <a:hlinkClick r:id="rId4"/>
              </a:rPr>
              <a:t>/</a:t>
            </a:r>
            <a:endParaRPr lang="en-US" sz="1900" dirty="0" smtClean="0"/>
          </a:p>
          <a:p>
            <a:r>
              <a:rPr lang="en-US" sz="2000" dirty="0" smtClean="0">
                <a:hlinkClick r:id="rId5"/>
              </a:rPr>
              <a:t>http://</a:t>
            </a:r>
            <a:r>
              <a:rPr lang="en-US" sz="2000" dirty="0" smtClean="0">
                <a:hlinkClick r:id="rId5"/>
              </a:rPr>
              <a:t>www.netl.doe.gov/technologies/coalpower/gasification/pubs/photo.html</a:t>
            </a:r>
            <a:endParaRPr lang="en-GB" sz="2000" dirty="0" smtClean="0">
              <a:hlinkClick r:id="rId5"/>
            </a:endParaRPr>
          </a:p>
          <a:p>
            <a:r>
              <a:rPr lang="en-US" sz="2000" dirty="0" smtClean="0">
                <a:hlinkClick r:id="rId6"/>
              </a:rPr>
              <a:t>http://www.starcontrols.com/Application/Application_min_e.asp?MinID=10</a:t>
            </a:r>
            <a:r>
              <a:rPr lang="en-US" sz="2000" dirty="0" smtClean="0"/>
              <a:t> </a:t>
            </a:r>
          </a:p>
          <a:p>
            <a:endParaRPr lang="en-GB" sz="19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21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Petroleum Coke?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900" dirty="0" smtClean="0"/>
              <a:t>A </a:t>
            </a:r>
            <a:r>
              <a:rPr lang="en-US" sz="2100" dirty="0" smtClean="0"/>
              <a:t>carbonaceous solid-residual byproduct of the oil-refining coking process</a:t>
            </a:r>
          </a:p>
          <a:p>
            <a:r>
              <a:rPr lang="en-US" sz="2100" dirty="0" smtClean="0"/>
              <a:t>Reason for Selection</a:t>
            </a:r>
          </a:p>
          <a:p>
            <a:pPr lvl="1"/>
            <a:r>
              <a:rPr lang="en-US" sz="1900" dirty="0" smtClean="0"/>
              <a:t>Byproduct of heavy residue cracking</a:t>
            </a:r>
          </a:p>
          <a:p>
            <a:pPr lvl="2"/>
            <a:r>
              <a:rPr lang="en-US" sz="1600" dirty="0" smtClean="0"/>
              <a:t>Production steadily increased by 51%  </a:t>
            </a:r>
            <a:r>
              <a:rPr lang="en-US" sz="1600" dirty="0" smtClean="0"/>
              <a:t>over </a:t>
            </a:r>
            <a:r>
              <a:rPr lang="en-US" sz="1600" dirty="0" smtClean="0"/>
              <a:t>decade</a:t>
            </a:r>
            <a:r>
              <a:rPr lang="en-US" sz="1600" baseline="30000" dirty="0" smtClean="0"/>
              <a:t>(6)</a:t>
            </a:r>
            <a:endParaRPr lang="en-US" sz="1600" dirty="0" smtClean="0"/>
          </a:p>
          <a:p>
            <a:pPr lvl="1"/>
            <a:r>
              <a:rPr lang="en-US" sz="1900" dirty="0" smtClean="0"/>
              <a:t>Inexpensive Cost ($15-20/ton)</a:t>
            </a:r>
          </a:p>
          <a:p>
            <a:pPr lvl="1"/>
            <a:r>
              <a:rPr lang="en-US" sz="1900" dirty="0" smtClean="0"/>
              <a:t>High Calorific content (~14,000 </a:t>
            </a:r>
            <a:r>
              <a:rPr lang="en-US" sz="1900" dirty="0" smtClean="0"/>
              <a:t>Btu/lb LHV)</a:t>
            </a:r>
            <a:r>
              <a:rPr lang="en-US" sz="1900" baseline="30000" dirty="0" smtClean="0"/>
              <a:t> </a:t>
            </a:r>
            <a:r>
              <a:rPr lang="en-US" sz="1900" baseline="30000" dirty="0" smtClean="0"/>
              <a:t>(1)</a:t>
            </a:r>
            <a:endParaRPr lang="en-US" sz="1900" dirty="0" smtClean="0"/>
          </a:p>
          <a:p>
            <a:pPr lvl="1"/>
            <a:r>
              <a:rPr lang="en-US" sz="1900" dirty="0" smtClean="0"/>
              <a:t>Availability (Mainly Coastal)</a:t>
            </a:r>
          </a:p>
          <a:p>
            <a:pPr lvl="2"/>
            <a:r>
              <a:rPr lang="en-US" sz="1600" dirty="0" smtClean="0"/>
              <a:t>56.3 Million Tons in 2005  in U.S or 60% of world total</a:t>
            </a:r>
            <a:r>
              <a:rPr lang="en-US" sz="1600" baseline="30000" dirty="0" smtClean="0"/>
              <a:t>(4)</a:t>
            </a:r>
            <a:endParaRPr lang="en-US" sz="1600" dirty="0" smtClean="0"/>
          </a:p>
          <a:p>
            <a:r>
              <a:rPr lang="en-US" sz="2100" dirty="0" smtClean="0"/>
              <a:t>Environmentally </a:t>
            </a:r>
            <a:r>
              <a:rPr lang="en-US" sz="2100" dirty="0" smtClean="0"/>
              <a:t>superior to coal and oil sand</a:t>
            </a:r>
          </a:p>
          <a:p>
            <a:r>
              <a:rPr lang="en-US" sz="2100" dirty="0" smtClean="0"/>
              <a:t>Better manageability than MSW and Bio feed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2133600"/>
            <a:ext cx="23812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Petroleum Coke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grades of </a:t>
            </a:r>
            <a:r>
              <a:rPr lang="en-US" dirty="0" err="1" smtClean="0"/>
              <a:t>Petcoke</a:t>
            </a:r>
            <a:r>
              <a:rPr lang="en-US" baseline="30000" dirty="0" smtClean="0"/>
              <a:t>(1</a:t>
            </a:r>
            <a:r>
              <a:rPr lang="en-US" baseline="30000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Fuel grade: High in metals, sulfur, volatiles, moisture</a:t>
            </a:r>
          </a:p>
          <a:p>
            <a:pPr lvl="1"/>
            <a:r>
              <a:rPr lang="en-US" dirty="0" smtClean="0"/>
              <a:t>Anode grade: Low in metals, sulfur</a:t>
            </a:r>
          </a:p>
          <a:p>
            <a:pPr lvl="2"/>
            <a:r>
              <a:rPr lang="en-US" dirty="0" smtClean="0"/>
              <a:t> Moisture and volatiles removed (Calcined)</a:t>
            </a:r>
          </a:p>
          <a:p>
            <a:pPr lvl="1"/>
            <a:r>
              <a:rPr lang="en-US" dirty="0" smtClean="0"/>
              <a:t> Green vs. Calcined </a:t>
            </a:r>
          </a:p>
          <a:p>
            <a:pPr lvl="1"/>
            <a:r>
              <a:rPr lang="en-US" dirty="0" smtClean="0"/>
              <a:t>Variability due to feed grade of crude oil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4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900" dirty="0" smtClean="0"/>
              <a:t>Competing Utilizations of Petcoke</a:t>
            </a:r>
            <a:endParaRPr lang="en-US" sz="39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505200" y="1447800"/>
            <a:ext cx="5181600" cy="4678363"/>
          </a:xfrm>
        </p:spPr>
        <p:txBody>
          <a:bodyPr/>
          <a:lstStyle/>
          <a:p>
            <a:r>
              <a:rPr lang="en-US" sz="2400" dirty="0" smtClean="0"/>
              <a:t>66% of Petcoke is used as fuel grade coke</a:t>
            </a:r>
          </a:p>
          <a:p>
            <a:pPr lvl="1"/>
            <a:r>
              <a:rPr lang="en-US" sz="2400" dirty="0" smtClean="0"/>
              <a:t>Used in cement, paper and steel industry for heating</a:t>
            </a:r>
          </a:p>
          <a:p>
            <a:pPr lvl="1"/>
            <a:r>
              <a:rPr lang="en-US" sz="2400" dirty="0" smtClean="0"/>
              <a:t>Used a power generation source </a:t>
            </a:r>
          </a:p>
          <a:p>
            <a:pPr lvl="1"/>
            <a:endParaRPr lang="en-US" sz="2400" dirty="0"/>
          </a:p>
          <a:p>
            <a:pPr lvl="1">
              <a:buNone/>
            </a:pPr>
            <a:endParaRPr lang="en-US" sz="2400" dirty="0" smtClean="0"/>
          </a:p>
          <a:p>
            <a:r>
              <a:rPr lang="en-US" sz="2400" dirty="0" smtClean="0"/>
              <a:t>34% is </a:t>
            </a:r>
            <a:r>
              <a:rPr lang="en-US" sz="2400" dirty="0"/>
              <a:t>C</a:t>
            </a:r>
            <a:r>
              <a:rPr lang="en-US" sz="2400" dirty="0" smtClean="0"/>
              <a:t>alcined </a:t>
            </a:r>
            <a:r>
              <a:rPr lang="en-US" sz="2400" dirty="0"/>
              <a:t>P</a:t>
            </a:r>
            <a:r>
              <a:rPr lang="en-US" sz="2400" dirty="0" smtClean="0"/>
              <a:t>etcoke</a:t>
            </a:r>
          </a:p>
          <a:p>
            <a:pPr lvl="1"/>
            <a:r>
              <a:rPr lang="en-US" sz="2400" dirty="0" smtClean="0"/>
              <a:t>Graphite anode for aluminum steel and titanium industry</a:t>
            </a:r>
          </a:p>
          <a:p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038600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" y="1447800"/>
            <a:ext cx="2286000" cy="2217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5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 of Petcoke</a:t>
            </a:r>
            <a:r>
              <a:rPr lang="en-US" baseline="30000" dirty="0" smtClean="0"/>
              <a:t>(3)</a:t>
            </a:r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57200" y="1295400"/>
            <a:ext cx="4040188" cy="6397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Ultimate Analysis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Content Placeholder 6"/>
          <p:cNvGraphicFramePr>
            <a:graphicFrameLocks/>
          </p:cNvGraphicFramePr>
          <p:nvPr/>
        </p:nvGraphicFramePr>
        <p:xfrm>
          <a:off x="381000" y="1905000"/>
          <a:ext cx="4116388" cy="2397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8194"/>
                <a:gridCol w="2058194"/>
              </a:tblGrid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Weight Percent</a:t>
                      </a:r>
                      <a:endParaRPr lang="en-US" dirty="0"/>
                    </a:p>
                  </a:txBody>
                  <a:tcPr/>
                </a:tc>
              </a:tr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Carbon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83.3</a:t>
                      </a:r>
                      <a:endParaRPr lang="en-US" dirty="0"/>
                    </a:p>
                  </a:txBody>
                  <a:tcPr/>
                </a:tc>
              </a:tr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Hydrogen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4.00</a:t>
                      </a:r>
                      <a:endParaRPr lang="en-US" dirty="0"/>
                    </a:p>
                  </a:txBody>
                  <a:tcPr/>
                </a:tc>
              </a:tr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Nitrogen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1.49</a:t>
                      </a:r>
                      <a:endParaRPr lang="en-US" dirty="0"/>
                    </a:p>
                  </a:txBody>
                  <a:tcPr/>
                </a:tc>
              </a:tr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Sulfur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6.14</a:t>
                      </a:r>
                      <a:endParaRPr lang="en-US" dirty="0"/>
                    </a:p>
                  </a:txBody>
                  <a:tcPr/>
                </a:tc>
              </a:tr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Oxygen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4.44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Placeholder 4"/>
          <p:cNvSpPr txBox="1">
            <a:spLocks/>
          </p:cNvSpPr>
          <p:nvPr/>
        </p:nvSpPr>
        <p:spPr>
          <a:xfrm>
            <a:off x="4648200" y="1295400"/>
            <a:ext cx="4041775" cy="639762"/>
          </a:xfrm>
          <a:prstGeom prst="rect">
            <a:avLst/>
          </a:prstGeom>
        </p:spPr>
        <p:txBody>
          <a:bodyPr/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Proximate Analysis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Content Placeholder 8"/>
          <p:cNvGraphicFramePr>
            <a:graphicFrameLocks/>
          </p:cNvGraphicFramePr>
          <p:nvPr/>
        </p:nvGraphicFramePr>
        <p:xfrm>
          <a:off x="4724400" y="1905000"/>
          <a:ext cx="3962402" cy="2397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1"/>
                <a:gridCol w="1981201"/>
              </a:tblGrid>
              <a:tr h="479425"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Weight Percent</a:t>
                      </a:r>
                      <a:endParaRPr lang="en-US" dirty="0"/>
                    </a:p>
                  </a:txBody>
                  <a:tcPr/>
                </a:tc>
              </a:tr>
              <a:tr h="479425">
                <a:tc>
                  <a:txBody>
                    <a:bodyPr/>
                    <a:lstStyle/>
                    <a:p>
                      <a:r>
                        <a:rPr lang="en-US" dirty="0" smtClean="0"/>
                        <a:t>Fixed Carbon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84.8</a:t>
                      </a:r>
                      <a:endParaRPr lang="en-US" dirty="0"/>
                    </a:p>
                  </a:txBody>
                  <a:tcPr/>
                </a:tc>
              </a:tr>
              <a:tr h="479425">
                <a:tc>
                  <a:txBody>
                    <a:bodyPr/>
                    <a:lstStyle/>
                    <a:p>
                      <a:r>
                        <a:rPr lang="en-US" dirty="0" smtClean="0"/>
                        <a:t>Moisture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6.00</a:t>
                      </a:r>
                      <a:endParaRPr lang="en-US" dirty="0"/>
                    </a:p>
                  </a:txBody>
                  <a:tcPr/>
                </a:tc>
              </a:tr>
              <a:tr h="479425">
                <a:tc>
                  <a:txBody>
                    <a:bodyPr/>
                    <a:lstStyle/>
                    <a:p>
                      <a:r>
                        <a:rPr lang="en-US" dirty="0" smtClean="0"/>
                        <a:t>Volatile Matter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8.60</a:t>
                      </a:r>
                      <a:endParaRPr lang="en-US" dirty="0"/>
                    </a:p>
                  </a:txBody>
                  <a:tcPr/>
                </a:tc>
              </a:tr>
              <a:tr h="479425">
                <a:tc>
                  <a:txBody>
                    <a:bodyPr/>
                    <a:lstStyle/>
                    <a:p>
                      <a:r>
                        <a:rPr lang="en-US" dirty="0" smtClean="0"/>
                        <a:t>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" y="5257800"/>
          <a:ext cx="8763000" cy="1295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2000"/>
                <a:gridCol w="698500"/>
                <a:gridCol w="730250"/>
                <a:gridCol w="730250"/>
                <a:gridCol w="730250"/>
                <a:gridCol w="730250"/>
                <a:gridCol w="730250"/>
                <a:gridCol w="730250"/>
                <a:gridCol w="730250"/>
                <a:gridCol w="730250"/>
                <a:gridCol w="730250"/>
                <a:gridCol w="730250"/>
              </a:tblGrid>
              <a:tr h="6477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Element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Hg</a:t>
                      </a:r>
                      <a:endParaRPr lang="en-US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dirty="0" smtClean="0"/>
                        <a:t>PPM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325-2300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165-580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&lt;.01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905000" y="4648200"/>
            <a:ext cx="525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Average Petcoke Metal Makeup</a:t>
            </a:r>
            <a:r>
              <a:rPr lang="en-US" sz="2000" b="1" baseline="30000" dirty="0" smtClean="0"/>
              <a:t>(5)</a:t>
            </a:r>
            <a:endParaRPr lang="en-US" sz="2000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1200" smtClean="0">
                <a:solidFill>
                  <a:schemeClr val="tx1"/>
                </a:solidFill>
              </a:rPr>
              <a:pPr/>
              <a:t>6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Comparison: Coal vs. </a:t>
            </a:r>
            <a:r>
              <a:rPr lang="en-US" dirty="0" err="1" smtClean="0"/>
              <a:t>Petcoke</a:t>
            </a:r>
            <a:r>
              <a:rPr lang="en-US" sz="3200" baseline="30000" dirty="0" smtClean="0"/>
              <a:t>(3)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7</a:t>
            </a:fld>
            <a:endParaRPr lang="en-US" sz="2800" dirty="0">
              <a:solidFill>
                <a:schemeClr val="tx1"/>
              </a:solidFill>
            </a:endParaRPr>
          </a:p>
        </p:txBody>
      </p:sp>
      <p:graphicFrame>
        <p:nvGraphicFramePr>
          <p:cNvPr id="6" name="Content Placeholder 8"/>
          <p:cNvGraphicFramePr>
            <a:graphicFrameLocks/>
          </p:cNvGraphicFramePr>
          <p:nvPr/>
        </p:nvGraphicFramePr>
        <p:xfrm>
          <a:off x="1371600" y="1676400"/>
          <a:ext cx="6172203" cy="4155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1"/>
                <a:gridCol w="2057401"/>
                <a:gridCol w="2057401"/>
              </a:tblGrid>
              <a:tr h="639180"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North Antelope Coal (wt%)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Petcoke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(wt%)</a:t>
                      </a:r>
                      <a:endParaRPr lang="en-US" dirty="0"/>
                    </a:p>
                  </a:txBody>
                  <a:tcPr/>
                </a:tc>
              </a:tr>
              <a:tr h="370319">
                <a:tc>
                  <a:txBody>
                    <a:bodyPr/>
                    <a:lstStyle/>
                    <a:p>
                      <a:r>
                        <a:rPr lang="en-US" dirty="0" smtClean="0"/>
                        <a:t>Moisture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6.00</a:t>
                      </a:r>
                      <a:endParaRPr lang="en-US" dirty="0"/>
                    </a:p>
                  </a:txBody>
                  <a:tcPr/>
                </a:tc>
              </a:tr>
              <a:tr h="438301">
                <a:tc>
                  <a:txBody>
                    <a:bodyPr/>
                    <a:lstStyle/>
                    <a:p>
                      <a:r>
                        <a:rPr lang="en-US" dirty="0" smtClean="0"/>
                        <a:t>Volatile Matter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8.60</a:t>
                      </a:r>
                      <a:endParaRPr lang="en-US" dirty="0"/>
                    </a:p>
                  </a:txBody>
                  <a:tcPr/>
                </a:tc>
              </a:tr>
              <a:tr h="484921">
                <a:tc>
                  <a:txBody>
                    <a:bodyPr/>
                    <a:lstStyle/>
                    <a:p>
                      <a:r>
                        <a:rPr lang="en-US" dirty="0" smtClean="0"/>
                        <a:t>Fixed Carbon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84.8</a:t>
                      </a:r>
                      <a:endParaRPr lang="en-US" dirty="0"/>
                    </a:p>
                  </a:txBody>
                  <a:tcPr/>
                </a:tc>
              </a:tr>
              <a:tr h="370319">
                <a:tc>
                  <a:txBody>
                    <a:bodyPr/>
                    <a:lstStyle/>
                    <a:p>
                      <a:r>
                        <a:rPr lang="en-US" dirty="0" smtClean="0"/>
                        <a:t>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0.60</a:t>
                      </a:r>
                      <a:endParaRPr lang="en-US" dirty="0"/>
                    </a:p>
                  </a:txBody>
                  <a:tcPr/>
                </a:tc>
              </a:tr>
              <a:tr h="370319">
                <a:tc>
                  <a:txBody>
                    <a:bodyPr/>
                    <a:lstStyle/>
                    <a:p>
                      <a:r>
                        <a:rPr lang="en-US" dirty="0" smtClean="0"/>
                        <a:t>Hydrogen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4.00</a:t>
                      </a:r>
                      <a:endParaRPr lang="en-US" dirty="0"/>
                    </a:p>
                  </a:txBody>
                  <a:tcPr/>
                </a:tc>
              </a:tr>
              <a:tr h="370319">
                <a:tc>
                  <a:txBody>
                    <a:bodyPr/>
                    <a:lstStyle/>
                    <a:p>
                      <a:r>
                        <a:rPr lang="en-US" dirty="0" smtClean="0"/>
                        <a:t>Carbon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83.3</a:t>
                      </a:r>
                      <a:endParaRPr lang="en-US" dirty="0"/>
                    </a:p>
                  </a:txBody>
                  <a:tcPr/>
                </a:tc>
              </a:tr>
              <a:tr h="370319">
                <a:tc>
                  <a:txBody>
                    <a:bodyPr/>
                    <a:lstStyle/>
                    <a:p>
                      <a:r>
                        <a:rPr lang="en-US" dirty="0" smtClean="0"/>
                        <a:t>Nitrogen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1.49</a:t>
                      </a:r>
                      <a:endParaRPr lang="en-US" dirty="0"/>
                    </a:p>
                  </a:txBody>
                  <a:tcPr/>
                </a:tc>
              </a:tr>
              <a:tr h="370319">
                <a:tc>
                  <a:txBody>
                    <a:bodyPr/>
                    <a:lstStyle/>
                    <a:p>
                      <a:r>
                        <a:rPr lang="en-US" dirty="0" smtClean="0"/>
                        <a:t>Sulfur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6.14</a:t>
                      </a:r>
                      <a:endParaRPr lang="en-US" dirty="0"/>
                    </a:p>
                  </a:txBody>
                  <a:tcPr/>
                </a:tc>
              </a:tr>
              <a:tr h="370319">
                <a:tc>
                  <a:txBody>
                    <a:bodyPr/>
                    <a:lstStyle/>
                    <a:p>
                      <a:r>
                        <a:rPr lang="en-US" dirty="0" smtClean="0"/>
                        <a:t>Oxygen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4.44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 Basis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Commercial Scale Production</a:t>
            </a:r>
          </a:p>
          <a:p>
            <a:pPr lvl="1"/>
            <a:r>
              <a:rPr lang="en-US" dirty="0" smtClean="0"/>
              <a:t>Reaction Team Needs:</a:t>
            </a:r>
            <a:endParaRPr lang="en-US" dirty="0" smtClean="0"/>
          </a:p>
          <a:p>
            <a:pPr lvl="2"/>
            <a:r>
              <a:rPr lang="en-US" dirty="0" smtClean="0"/>
              <a:t>1000-1100</a:t>
            </a:r>
            <a:r>
              <a:rPr lang="en-US" dirty="0" smtClean="0"/>
              <a:t> tons </a:t>
            </a:r>
            <a:r>
              <a:rPr lang="en-US" dirty="0" smtClean="0"/>
              <a:t>per day of syngas</a:t>
            </a:r>
          </a:p>
          <a:p>
            <a:pPr lvl="2"/>
            <a:r>
              <a:rPr lang="en-US" dirty="0" smtClean="0"/>
              <a:t>CO:H</a:t>
            </a:r>
            <a:r>
              <a:rPr lang="en-US" baseline="-25000" dirty="0" smtClean="0"/>
              <a:t>2</a:t>
            </a:r>
            <a:r>
              <a:rPr lang="en-US" dirty="0" smtClean="0"/>
              <a:t> ratio of </a:t>
            </a:r>
            <a:r>
              <a:rPr lang="en-US" dirty="0" smtClean="0"/>
              <a:t>1:2</a:t>
            </a:r>
          </a:p>
          <a:p>
            <a:pPr lvl="2"/>
            <a:r>
              <a:rPr lang="en-US" dirty="0" smtClean="0"/>
              <a:t>Acetic Acid Production</a:t>
            </a:r>
            <a:endParaRPr lang="en-US" dirty="0" smtClean="0"/>
          </a:p>
          <a:p>
            <a:pPr lvl="1"/>
            <a:r>
              <a:rPr lang="en-US" dirty="0" smtClean="0"/>
              <a:t>Our Side:</a:t>
            </a:r>
            <a:endParaRPr lang="en-US" dirty="0" smtClean="0"/>
          </a:p>
          <a:p>
            <a:pPr lvl="2"/>
            <a:r>
              <a:rPr lang="en-US" dirty="0" smtClean="0"/>
              <a:t>We are looking large </a:t>
            </a:r>
            <a:r>
              <a:rPr lang="en-US" dirty="0" smtClean="0"/>
              <a:t>scale</a:t>
            </a:r>
          </a:p>
          <a:p>
            <a:pPr lvl="2"/>
            <a:r>
              <a:rPr lang="en-US" dirty="0" smtClean="0"/>
              <a:t>Typical </a:t>
            </a:r>
            <a:r>
              <a:rPr lang="en-US" dirty="0" err="1" smtClean="0"/>
              <a:t>petcoke</a:t>
            </a:r>
            <a:r>
              <a:rPr lang="en-US" dirty="0" smtClean="0"/>
              <a:t> gasification 2,000 tons/day</a:t>
            </a:r>
            <a:r>
              <a:rPr lang="en-US" baseline="30000" dirty="0" smtClean="0"/>
              <a:t>(2)</a:t>
            </a:r>
            <a:endParaRPr lang="en-US" dirty="0" smtClean="0"/>
          </a:p>
          <a:p>
            <a:pPr lvl="2"/>
            <a:r>
              <a:rPr lang="en-US" dirty="0" smtClean="0"/>
              <a:t>Estimate of necessary </a:t>
            </a:r>
            <a:r>
              <a:rPr lang="en-US" dirty="0" err="1" smtClean="0"/>
              <a:t>petcoke</a:t>
            </a:r>
            <a:r>
              <a:rPr lang="en-US" dirty="0" smtClean="0"/>
              <a:t> </a:t>
            </a:r>
            <a:endParaRPr lang="en-US" baseline="30000" dirty="0" smtClean="0"/>
          </a:p>
          <a:p>
            <a:pPr lvl="2"/>
            <a:endParaRPr lang="en-US" baseline="30000" dirty="0" smtClean="0"/>
          </a:p>
          <a:p>
            <a:r>
              <a:rPr lang="en-US" dirty="0" smtClean="0"/>
              <a:t>Location</a:t>
            </a:r>
          </a:p>
          <a:p>
            <a:pPr lvl="1"/>
            <a:r>
              <a:rPr lang="en-US" dirty="0" smtClean="0"/>
              <a:t>The Gulf </a:t>
            </a:r>
            <a:r>
              <a:rPr lang="en-US" dirty="0" smtClean="0"/>
              <a:t>Coast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8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Elbow Connector 6"/>
          <p:cNvCxnSpPr/>
          <p:nvPr/>
        </p:nvCxnSpPr>
        <p:spPr>
          <a:xfrm>
            <a:off x="609600" y="2286000"/>
            <a:ext cx="1600200" cy="9144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304800" y="1524000"/>
            <a:ext cx="1447800" cy="8382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Petcoke Storage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Conceptual Proc Block Flow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4384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Pulverized or Slurred  Feed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09800" y="2667000"/>
            <a:ext cx="1295400" cy="10668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Gasifier</a:t>
            </a:r>
          </a:p>
          <a:p>
            <a:pPr algn="ctr"/>
            <a:r>
              <a:rPr lang="en-US" dirty="0" smtClean="0"/>
              <a:t>(Entrained Flow)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133600" y="1524000"/>
            <a:ext cx="762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11" idx="2"/>
          </p:cNvCxnSpPr>
          <p:nvPr/>
        </p:nvCxnSpPr>
        <p:spPr>
          <a:xfrm rot="5400000">
            <a:off x="2209800" y="23622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124200" y="1524000"/>
            <a:ext cx="990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Water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2971800" y="23622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514600" y="4267200"/>
            <a:ext cx="762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Slag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rot="5400000">
            <a:off x="2400300" y="40005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4724400" y="2819400"/>
            <a:ext cx="1219200" cy="6858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Syngas Cooling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505200" y="2971800"/>
            <a:ext cx="1219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581400" y="26670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Syngas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5943600" y="29718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4343400" y="4724400"/>
            <a:ext cx="16764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Heat Recovery Steam Generator</a:t>
            </a:r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 rot="5400000">
            <a:off x="4419600" y="4114800"/>
            <a:ext cx="1219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724400" y="38862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Steam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2514600" y="5334000"/>
            <a:ext cx="1295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Steam Turbine 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 rot="10800000">
            <a:off x="3810000" y="57912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0800000">
            <a:off x="1600200" y="5562600"/>
            <a:ext cx="914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447800" y="5181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3505200" y="3352800"/>
            <a:ext cx="1219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657600" y="32766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Steam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6324600" y="4648200"/>
            <a:ext cx="1295400" cy="9144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Sulfur Removal / Recovery</a:t>
            </a:r>
            <a:endParaRPr lang="en-US" dirty="0"/>
          </a:p>
        </p:txBody>
      </p:sp>
      <p:cxnSp>
        <p:nvCxnSpPr>
          <p:cNvPr id="48" name="Straight Arrow Connector 47"/>
          <p:cNvCxnSpPr/>
          <p:nvPr/>
        </p:nvCxnSpPr>
        <p:spPr>
          <a:xfrm rot="5400000">
            <a:off x="6058694" y="4076700"/>
            <a:ext cx="1142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7391400" y="3962400"/>
            <a:ext cx="12954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Recovery</a:t>
            </a:r>
            <a:endParaRPr lang="en-US" dirty="0"/>
          </a:p>
        </p:txBody>
      </p:sp>
      <p:cxnSp>
        <p:nvCxnSpPr>
          <p:cNvPr id="52" name="Straight Arrow Connector 51"/>
          <p:cNvCxnSpPr/>
          <p:nvPr/>
        </p:nvCxnSpPr>
        <p:spPr>
          <a:xfrm rot="5400000">
            <a:off x="7391400" y="37338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5562600" y="1524000"/>
            <a:ext cx="1447800" cy="6096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 &amp; CO Separation</a:t>
            </a:r>
            <a:endParaRPr lang="en-US" dirty="0"/>
          </a:p>
        </p:txBody>
      </p:sp>
      <p:cxnSp>
        <p:nvCxnSpPr>
          <p:cNvPr id="55" name="Straight Arrow Connector 54"/>
          <p:cNvCxnSpPr/>
          <p:nvPr/>
        </p:nvCxnSpPr>
        <p:spPr>
          <a:xfrm rot="5400000" flipH="1" flipV="1">
            <a:off x="6248400" y="25146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6019800" y="228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Syngas</a:t>
            </a:r>
            <a:endParaRPr lang="en-US" dirty="0"/>
          </a:p>
        </p:txBody>
      </p:sp>
      <p:cxnSp>
        <p:nvCxnSpPr>
          <p:cNvPr id="58" name="Straight Arrow Connector 57"/>
          <p:cNvCxnSpPr>
            <a:stCxn id="53" idx="3"/>
          </p:cNvCxnSpPr>
          <p:nvPr/>
        </p:nvCxnSpPr>
        <p:spPr>
          <a:xfrm>
            <a:off x="7010400" y="1828800"/>
            <a:ext cx="1752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7239000" y="15240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Off to Chem. Production</a:t>
            </a:r>
            <a:endParaRPr lang="en-US" dirty="0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9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477000" y="2819400"/>
            <a:ext cx="1219200" cy="6858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Syngas Cleaning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2393</TotalTime>
  <Words>856</Words>
  <Application>Microsoft Office PowerPoint</Application>
  <PresentationFormat>On-screen Show (4:3)</PresentationFormat>
  <Paragraphs>338</Paragraphs>
  <Slides>21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Technic</vt:lpstr>
      <vt:lpstr>syngas Production from petroleum coke gasification </vt:lpstr>
      <vt:lpstr>Today’s Objectives</vt:lpstr>
      <vt:lpstr>What is Petroleum Coke?</vt:lpstr>
      <vt:lpstr>Types of Petroleum Coke</vt:lpstr>
      <vt:lpstr>Competing Utilizations of Petcoke</vt:lpstr>
      <vt:lpstr>Composition of Petcoke(3)</vt:lpstr>
      <vt:lpstr>Comparison: Coal vs. Petcoke(3)</vt:lpstr>
      <vt:lpstr>Design Basis</vt:lpstr>
      <vt:lpstr>Conceptual Proc Block Flow</vt:lpstr>
      <vt:lpstr>Gasifier Comparisons</vt:lpstr>
      <vt:lpstr>Entrained Flow Comparisons</vt:lpstr>
      <vt:lpstr>Entrained Flow Gasifier</vt:lpstr>
      <vt:lpstr>Syngas Comp. Vs. Temperature</vt:lpstr>
      <vt:lpstr>Potential Sources for Petcoke</vt:lpstr>
      <vt:lpstr>Environmental Review</vt:lpstr>
      <vt:lpstr>Report Outline</vt:lpstr>
      <vt:lpstr>Report Outline</vt:lpstr>
      <vt:lpstr>Report Outline</vt:lpstr>
      <vt:lpstr>References </vt:lpstr>
      <vt:lpstr>References </vt:lpstr>
      <vt:lpstr>References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Petroleum coke gasificaiton</dc:title>
  <dc:creator>Ryan Kosak</dc:creator>
  <cp:lastModifiedBy>Ryan Kosak</cp:lastModifiedBy>
  <cp:revision>117</cp:revision>
  <dcterms:created xsi:type="dcterms:W3CDTF">2011-01-21T21:08:01Z</dcterms:created>
  <dcterms:modified xsi:type="dcterms:W3CDTF">2011-01-26T01:15:14Z</dcterms:modified>
</cp:coreProperties>
</file>