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4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0"/>
  </p:notesMasterIdLst>
  <p:handoutMasterIdLst>
    <p:handoutMasterId r:id="rId51"/>
  </p:handoutMasterIdLst>
  <p:sldIdLst>
    <p:sldId id="256" r:id="rId2"/>
    <p:sldId id="301" r:id="rId3"/>
    <p:sldId id="381" r:id="rId4"/>
    <p:sldId id="414" r:id="rId5"/>
    <p:sldId id="294" r:id="rId6"/>
    <p:sldId id="321" r:id="rId7"/>
    <p:sldId id="383" r:id="rId8"/>
    <p:sldId id="385" r:id="rId9"/>
    <p:sldId id="415" r:id="rId10"/>
    <p:sldId id="391" r:id="rId11"/>
    <p:sldId id="416" r:id="rId12"/>
    <p:sldId id="396" r:id="rId13"/>
    <p:sldId id="413" r:id="rId14"/>
    <p:sldId id="417" r:id="rId15"/>
    <p:sldId id="418" r:id="rId16"/>
    <p:sldId id="419" r:id="rId17"/>
    <p:sldId id="420" r:id="rId18"/>
    <p:sldId id="421" r:id="rId19"/>
    <p:sldId id="422" r:id="rId20"/>
    <p:sldId id="423" r:id="rId21"/>
    <p:sldId id="424" r:id="rId22"/>
    <p:sldId id="425" r:id="rId23"/>
    <p:sldId id="426" r:id="rId24"/>
    <p:sldId id="427" r:id="rId25"/>
    <p:sldId id="428" r:id="rId26"/>
    <p:sldId id="429" r:id="rId27"/>
    <p:sldId id="389" r:id="rId28"/>
    <p:sldId id="354" r:id="rId29"/>
    <p:sldId id="362" r:id="rId30"/>
    <p:sldId id="397" r:id="rId31"/>
    <p:sldId id="261" r:id="rId32"/>
    <p:sldId id="266" r:id="rId33"/>
    <p:sldId id="267" r:id="rId34"/>
    <p:sldId id="384" r:id="rId35"/>
    <p:sldId id="390" r:id="rId36"/>
    <p:sldId id="386" r:id="rId37"/>
    <p:sldId id="387" r:id="rId38"/>
    <p:sldId id="388" r:id="rId39"/>
    <p:sldId id="395" r:id="rId40"/>
    <p:sldId id="400" r:id="rId41"/>
    <p:sldId id="401" r:id="rId42"/>
    <p:sldId id="402" r:id="rId43"/>
    <p:sldId id="403" r:id="rId44"/>
    <p:sldId id="352" r:id="rId45"/>
    <p:sldId id="351" r:id="rId46"/>
    <p:sldId id="334" r:id="rId47"/>
    <p:sldId id="317" r:id="rId48"/>
    <p:sldId id="318" r:id="rId49"/>
  </p:sldIdLst>
  <p:sldSz cx="9144000" cy="6858000" type="screen4x3"/>
  <p:notesSz cx="6858000" cy="9239250"/>
  <p:custShowLst>
    <p:custShow name="Custom Show 1" id="0">
      <p:sldLst>
        <p:sld r:id="rId2"/>
        <p:sld r:id="rId3"/>
        <p:sld r:id="rId6"/>
        <p:sld r:id="rId7"/>
        <p:sld r:id="rId47"/>
        <p:sld r:id="rId32"/>
        <p:sld r:id="rId33"/>
        <p:sld r:id="rId34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25" autoAdjust="0"/>
    <p:restoredTop sz="95915" autoAdjust="0"/>
  </p:normalViewPr>
  <p:slideViewPr>
    <p:cSldViewPr>
      <p:cViewPr>
        <p:scale>
          <a:sx n="70" d="100"/>
          <a:sy n="70" d="100"/>
        </p:scale>
        <p:origin x="-1080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69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45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pi\Documents\Senior%20Design\Equipment%20sizing\Equipment%20List%20(03.23.11)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pi\Downloads\Economic040111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ijeta%20Patel\Desktop\CHE%20397\ECONOMICS040411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ijeta%20Patel\Desktop\CHE%20397\ECONOMICS040411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ijeta%20Patel\Desktop\CHE%20397\ECONOMICS040411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ijeta%20Patel\Desktop\CHE%20397\ECONOMICS04041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Annual</a:t>
            </a:r>
            <a:r>
              <a:rPr lang="en-US" baseline="0"/>
              <a:t> Operating Cost</a:t>
            </a:r>
            <a:endParaRPr lang="en-US"/>
          </a:p>
        </c:rich>
      </c:tx>
      <c:layout/>
    </c:title>
    <c:plotArea>
      <c:layout/>
      <c:pieChart>
        <c:varyColors val="1"/>
        <c:dLbls/>
        <c:firstSliceAng val="0"/>
      </c:pieChart>
    </c:plotArea>
    <c:legend>
      <c:legendPos val="r"/>
      <c:layout/>
    </c:legend>
    <c:plotVisOnly val="1"/>
    <c:dispBlanksAs val="zero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u="sng"/>
            </a:pPr>
            <a:r>
              <a:rPr lang="en-US" sz="3600" u="sng" dirty="0" smtClean="0"/>
              <a:t>Annual</a:t>
            </a:r>
            <a:r>
              <a:rPr lang="en-US" sz="3600" u="sng" baseline="0" dirty="0" smtClean="0"/>
              <a:t> Operating Cost</a:t>
            </a:r>
            <a:endParaRPr lang="en-US" sz="3600" u="sng" dirty="0"/>
          </a:p>
        </c:rich>
      </c:tx>
      <c:layout>
        <c:manualLayout>
          <c:xMode val="edge"/>
          <c:yMode val="edge"/>
          <c:x val="0.46774300087489062"/>
          <c:y val="2.8735632183908056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($MM/YEAR)</c:v>
                </c:pt>
              </c:strCache>
            </c:strRef>
          </c:tx>
          <c:dPt>
            <c:idx val="2"/>
            <c:spPr>
              <a:solidFill>
                <a:srgbClr val="A0EB25"/>
              </a:solidFill>
            </c:spPr>
          </c:dPt>
          <c:dPt>
            <c:idx val="3"/>
            <c:spPr>
              <a:solidFill>
                <a:srgbClr val="FFFF00"/>
              </a:solidFill>
            </c:spPr>
          </c:dPt>
          <c:dPt>
            <c:idx val="4"/>
            <c:spPr>
              <a:solidFill>
                <a:srgbClr val="FF000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2000" b="1">
                        <a:latin typeface="Calibri" pitchFamily="34" charset="0"/>
                        <a:cs typeface="Calibri" pitchFamily="34" charset="0"/>
                      </a:defRPr>
                    </a:pPr>
                    <a:r>
                      <a:rPr lang="en-US" sz="2000">
                        <a:latin typeface="Calibri" pitchFamily="34" charset="0"/>
                        <a:cs typeface="Calibri" pitchFamily="34" charset="0"/>
                      </a:rPr>
                      <a:t>Raw Materials, </a:t>
                    </a:r>
                    <a:r>
                      <a:rPr lang="en-US" sz="2000" smtClean="0">
                        <a:latin typeface="Calibri" pitchFamily="34" charset="0"/>
                        <a:cs typeface="Calibri" pitchFamily="34" charset="0"/>
                      </a:rPr>
                      <a:t>93.5mm, </a:t>
                    </a:r>
                    <a:r>
                      <a:rPr lang="en-US" sz="2000">
                        <a:latin typeface="Calibri" pitchFamily="34" charset="0"/>
                        <a:cs typeface="Calibri" pitchFamily="34" charset="0"/>
                      </a:rPr>
                      <a:t>63%</a:t>
                    </a:r>
                    <a:endParaRPr lang="en-US"/>
                  </a:p>
                </c:rich>
              </c:tx>
              <c:spPr/>
              <c:dLblPos val="bestFit"/>
              <c:showVal val="1"/>
              <c:showCatName val="1"/>
              <c:showPercent val="1"/>
            </c:dLbl>
            <c:dLbl>
              <c:idx val="1"/>
              <c:layout>
                <c:manualLayout>
                  <c:x val="1.7833333333333333E-2"/>
                  <c:y val="2.3208585995716038E-2"/>
                </c:manualLayout>
              </c:layout>
              <c:tx>
                <c:rich>
                  <a:bodyPr/>
                  <a:lstStyle/>
                  <a:p>
                    <a:pPr>
                      <a:defRPr sz="2000" b="1">
                        <a:latin typeface="Calibri" pitchFamily="34" charset="0"/>
                        <a:cs typeface="Calibri" pitchFamily="34" charset="0"/>
                      </a:defRPr>
                    </a:pPr>
                    <a:r>
                      <a:rPr lang="en-US" sz="2000" dirty="0" smtClean="0">
                        <a:latin typeface="Calibri" pitchFamily="34" charset="0"/>
                        <a:cs typeface="Calibri" pitchFamily="34" charset="0"/>
                      </a:rPr>
                      <a:t>Labor, 11mm, 7%</a:t>
                    </a:r>
                    <a:endParaRPr lang="en-US" dirty="0"/>
                  </a:p>
                </c:rich>
              </c:tx>
              <c:spPr/>
              <c:dLblPos val="bestFit"/>
              <c:showVal val="1"/>
              <c:showCatName val="1"/>
              <c:showPercent val="1"/>
            </c:dLbl>
            <c:dLbl>
              <c:idx val="2"/>
              <c:layout/>
              <c:tx>
                <c:rich>
                  <a:bodyPr/>
                  <a:lstStyle/>
                  <a:p>
                    <a:pPr>
                      <a:defRPr sz="2000" b="1">
                        <a:latin typeface="Calibri" pitchFamily="34" charset="0"/>
                        <a:cs typeface="Calibri" pitchFamily="34" charset="0"/>
                      </a:defRPr>
                    </a:pPr>
                    <a:r>
                      <a:rPr lang="en-US" sz="2000" dirty="0" smtClean="0">
                        <a:latin typeface="Calibri" pitchFamily="34" charset="0"/>
                        <a:cs typeface="Calibri" pitchFamily="34" charset="0"/>
                      </a:rPr>
                      <a:t>CW + NG + </a:t>
                    </a:r>
                    <a:r>
                      <a:rPr lang="en-US" sz="2000" dirty="0" err="1" smtClean="0">
                        <a:latin typeface="Calibri" pitchFamily="34" charset="0"/>
                        <a:cs typeface="Calibri" pitchFamily="34" charset="0"/>
                      </a:rPr>
                      <a:t>Elec</a:t>
                    </a:r>
                    <a:r>
                      <a:rPr lang="en-US" sz="2000" dirty="0" smtClean="0">
                        <a:latin typeface="Calibri" pitchFamily="34" charset="0"/>
                        <a:cs typeface="Calibri" pitchFamily="34" charset="0"/>
                      </a:rPr>
                      <a:t>, </a:t>
                    </a:r>
                    <a:r>
                      <a:rPr lang="en-US" sz="2000" dirty="0" smtClean="0">
                        <a:latin typeface="Calibri" pitchFamily="34" charset="0"/>
                        <a:cs typeface="Calibri" pitchFamily="34" charset="0"/>
                      </a:rPr>
                      <a:t>21.5mm, </a:t>
                    </a:r>
                    <a:r>
                      <a:rPr lang="en-US" sz="2000" dirty="0">
                        <a:latin typeface="Calibri" pitchFamily="34" charset="0"/>
                        <a:cs typeface="Calibri" pitchFamily="34" charset="0"/>
                      </a:rPr>
                      <a:t>15%</a:t>
                    </a:r>
                    <a:endParaRPr lang="en-US" dirty="0"/>
                  </a:p>
                </c:rich>
              </c:tx>
              <c:spPr/>
              <c:dLblPos val="bestFit"/>
              <c:showVal val="1"/>
              <c:showCatName val="1"/>
              <c:showPercent val="1"/>
            </c:dLbl>
            <c:dLbl>
              <c:idx val="3"/>
              <c:layout/>
              <c:tx>
                <c:rich>
                  <a:bodyPr/>
                  <a:lstStyle/>
                  <a:p>
                    <a:pPr>
                      <a:defRPr sz="2000" b="1">
                        <a:latin typeface="Calibri" pitchFamily="34" charset="0"/>
                        <a:cs typeface="Calibri" pitchFamily="34" charset="0"/>
                      </a:defRPr>
                    </a:pPr>
                    <a:r>
                      <a:rPr lang="en-US" sz="2000">
                        <a:latin typeface="Calibri" pitchFamily="34" charset="0"/>
                        <a:cs typeface="Calibri" pitchFamily="34" charset="0"/>
                      </a:rPr>
                      <a:t>Maintenance, </a:t>
                    </a:r>
                    <a:r>
                      <a:rPr lang="en-US" sz="2000" smtClean="0">
                        <a:latin typeface="Calibri" pitchFamily="34" charset="0"/>
                        <a:cs typeface="Calibri" pitchFamily="34" charset="0"/>
                      </a:rPr>
                      <a:t>7mm, </a:t>
                    </a:r>
                    <a:r>
                      <a:rPr lang="en-US" sz="2000">
                        <a:latin typeface="Calibri" pitchFamily="34" charset="0"/>
                        <a:cs typeface="Calibri" pitchFamily="34" charset="0"/>
                      </a:rPr>
                      <a:t>5%</a:t>
                    </a:r>
                    <a:endParaRPr lang="en-US">
                      <a:latin typeface="Calibri" pitchFamily="34" charset="0"/>
                      <a:cs typeface="Calibri" pitchFamily="34" charset="0"/>
                    </a:endParaRPr>
                  </a:p>
                </c:rich>
              </c:tx>
              <c:spPr/>
              <c:dLblPos val="bestFit"/>
              <c:showVal val="1"/>
              <c:showCatName val="1"/>
              <c:showPercent val="1"/>
            </c:dLbl>
            <c:dLbl>
              <c:idx val="4"/>
              <c:layout/>
              <c:tx>
                <c:rich>
                  <a:bodyPr/>
                  <a:lstStyle/>
                  <a:p>
                    <a:pPr>
                      <a:defRPr sz="2000" b="1">
                        <a:latin typeface="Calibri" pitchFamily="34" charset="0"/>
                        <a:cs typeface="Calibri" pitchFamily="34" charset="0"/>
                      </a:defRPr>
                    </a:pPr>
                    <a:r>
                      <a:rPr lang="en-US" sz="2000">
                        <a:latin typeface="Calibri" pitchFamily="34" charset="0"/>
                        <a:cs typeface="Calibri" pitchFamily="34" charset="0"/>
                      </a:rPr>
                      <a:t>Catalyst, </a:t>
                    </a:r>
                    <a:r>
                      <a:rPr lang="en-US" sz="2000" smtClean="0">
                        <a:latin typeface="Calibri" pitchFamily="34" charset="0"/>
                        <a:cs typeface="Calibri" pitchFamily="34" charset="0"/>
                      </a:rPr>
                      <a:t>14.3mm, </a:t>
                    </a:r>
                    <a:r>
                      <a:rPr lang="en-US" sz="2000">
                        <a:latin typeface="Calibri" pitchFamily="34" charset="0"/>
                        <a:cs typeface="Calibri" pitchFamily="34" charset="0"/>
                      </a:rPr>
                      <a:t>10%</a:t>
                    </a:r>
                    <a:endParaRPr lang="en-US"/>
                  </a:p>
                </c:rich>
              </c:tx>
              <c:spPr/>
              <c:dLblPos val="bestFit"/>
              <c:showVal val="1"/>
              <c:showCatName val="1"/>
              <c:showPercent val="1"/>
            </c:dLbl>
            <c:txPr>
              <a:bodyPr/>
              <a:lstStyle/>
              <a:p>
                <a:pPr>
                  <a:defRPr sz="2000">
                    <a:latin typeface="Calibri" pitchFamily="34" charset="0"/>
                    <a:cs typeface="Calibri" pitchFamily="34" charset="0"/>
                  </a:defRPr>
                </a:pPr>
                <a:endParaRPr lang="en-US"/>
              </a:p>
            </c:txPr>
            <c:dLblPos val="bestFit"/>
            <c:showVal val="1"/>
            <c:showCatName val="1"/>
            <c:showPercent val="1"/>
          </c:dLbls>
          <c:cat>
            <c:strRef>
              <c:f>Sheet1!$A$2:$A$6</c:f>
              <c:strCache>
                <c:ptCount val="5"/>
                <c:pt idx="0">
                  <c:v>Raw Materials</c:v>
                </c:pt>
                <c:pt idx="1">
                  <c:v>Labor</c:v>
                </c:pt>
                <c:pt idx="2">
                  <c:v>CW+NG+Elec</c:v>
                </c:pt>
                <c:pt idx="3">
                  <c:v>Maintenance</c:v>
                </c:pt>
                <c:pt idx="4">
                  <c:v>Catalyst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93.5</c:v>
                </c:pt>
                <c:pt idx="1">
                  <c:v>11</c:v>
                </c:pt>
                <c:pt idx="2">
                  <c:v>21.5</c:v>
                </c:pt>
                <c:pt idx="3">
                  <c:v>7</c:v>
                </c:pt>
                <c:pt idx="4">
                  <c:v>14.3</c:v>
                </c:pt>
              </c:numCache>
            </c:numRef>
          </c:val>
        </c:ser>
        <c:dLbls/>
      </c:pie3DChart>
    </c:plotArea>
    <c:plotVisOnly val="1"/>
    <c:dispBlanksAs val="zero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6"/>
  <c:chart>
    <c:autoTitleDeleted val="1"/>
    <c:plotArea>
      <c:layout/>
      <c:pieChart>
        <c:varyColors val="1"/>
        <c:ser>
          <c:idx val="0"/>
          <c:order val="0"/>
          <c:dPt>
            <c:idx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1"/>
            <c:spPr>
              <a:solidFill>
                <a:srgbClr val="DE4ECD"/>
              </a:solidFill>
            </c:spPr>
          </c:dPt>
          <c:dPt>
            <c:idx val="2"/>
            <c:spPr>
              <a:solidFill>
                <a:srgbClr val="00B0F0"/>
              </a:solidFill>
            </c:spPr>
          </c:dPt>
          <c:dLbls>
            <c:dLbl>
              <c:idx val="0"/>
              <c:layout>
                <c:manualLayout>
                  <c:x val="-0.18210668197725291"/>
                  <c:y val="-0.22769585619979321"/>
                </c:manualLayout>
              </c:layout>
              <c:tx>
                <c:rich>
                  <a:bodyPr/>
                  <a:lstStyle/>
                  <a:p>
                    <a:r>
                      <a:rPr lang="en-US" sz="1600" b="1"/>
                      <a:t>Gasifier, 74%</a:t>
                    </a:r>
                  </a:p>
                  <a:p>
                    <a:r>
                      <a:rPr lang="en-US" sz="1600" b="1"/>
                      <a:t>$135 mm</a:t>
                    </a:r>
                    <a:endParaRPr lang="en-US"/>
                  </a:p>
                </c:rich>
              </c:tx>
              <c:dLblPos val="bestFit"/>
              <c:showSerName val="1"/>
              <c:showPercent val="1"/>
            </c:dLbl>
            <c:dLbl>
              <c:idx val="1"/>
              <c:layout>
                <c:manualLayout>
                  <c:x val="-1.5507545931758517E-2"/>
                  <c:y val="2.9128887298178637E-2"/>
                </c:manualLayout>
              </c:layout>
              <c:tx>
                <c:rich>
                  <a:bodyPr/>
                  <a:lstStyle/>
                  <a:p>
                    <a:r>
                      <a:rPr lang="en-US" sz="1600" b="1" dirty="0"/>
                      <a:t>Sulfur</a:t>
                    </a:r>
                    <a:r>
                      <a:rPr lang="en-US" sz="1600" b="1" baseline="0" dirty="0"/>
                      <a:t> Removal</a:t>
                    </a:r>
                    <a:r>
                      <a:rPr lang="en-US" sz="1600" b="1" dirty="0"/>
                      <a:t>, 9%</a:t>
                    </a:r>
                  </a:p>
                  <a:p>
                    <a:r>
                      <a:rPr lang="en-US" sz="1600" b="1" dirty="0"/>
                      <a:t>$17 mm</a:t>
                    </a:r>
                    <a:endParaRPr lang="en-US" dirty="0"/>
                  </a:p>
                </c:rich>
              </c:tx>
              <c:dLblPos val="bestFit"/>
              <c:showSerName val="1"/>
              <c:showPercent val="1"/>
            </c:dLbl>
            <c:dLbl>
              <c:idx val="2"/>
              <c:layout>
                <c:manualLayout>
                  <c:x val="-0.10826990376202975"/>
                  <c:y val="4.6085858585858584E-2"/>
                </c:manualLayout>
              </c:layout>
              <c:tx>
                <c:rich>
                  <a:bodyPr/>
                  <a:lstStyle/>
                  <a:p>
                    <a:r>
                      <a:rPr lang="en-US" sz="1600" b="1" dirty="0"/>
                      <a:t>CO2</a:t>
                    </a:r>
                    <a:r>
                      <a:rPr lang="en-US" sz="1600" b="1" baseline="0" dirty="0"/>
                      <a:t> </a:t>
                    </a:r>
                    <a:r>
                      <a:rPr lang="en-US" sz="1600" b="1" baseline="0" dirty="0" smtClean="0"/>
                      <a:t>Sequestration</a:t>
                    </a:r>
                    <a:r>
                      <a:rPr lang="en-US" sz="1600" b="1" dirty="0"/>
                      <a:t>, 17%</a:t>
                    </a:r>
                  </a:p>
                  <a:p>
                    <a:r>
                      <a:rPr lang="en-US" sz="1600" b="1" dirty="0"/>
                      <a:t> $31 mm</a:t>
                    </a:r>
                    <a:endParaRPr lang="en-US" dirty="0"/>
                  </a:p>
                </c:rich>
              </c:tx>
              <c:dLblPos val="bestFit"/>
              <c:showSerName val="1"/>
              <c:showPercent val="1"/>
            </c:dLbl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dLblPos val="bestFit"/>
            <c:showSerName val="1"/>
            <c:showPercent val="1"/>
            <c:showLeaderLines val="1"/>
          </c:dLbls>
          <c:val>
            <c:numRef>
              <c:f>'Equip list and discrip'!$B$21:$B$23</c:f>
              <c:numCache>
                <c:formatCode>"$"#,##0.00</c:formatCode>
                <c:ptCount val="3"/>
                <c:pt idx="0" formatCode="_(&quot;$&quot;* #,##0.00_);_(&quot;$&quot;* \(#,##0.00\);_(&quot;$&quot;* &quot;-&quot;??_);_(@_)">
                  <c:v>135099254</c:v>
                </c:pt>
                <c:pt idx="1">
                  <c:v>17064712</c:v>
                </c:pt>
                <c:pt idx="2">
                  <c:v>30311530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34"/>
  <c:chart>
    <c:title>
      <c:tx>
        <c:rich>
          <a:bodyPr/>
          <a:lstStyle/>
          <a:p>
            <a:pPr>
              <a:defRPr sz="2400"/>
            </a:pPr>
            <a:r>
              <a:rPr lang="en-US" sz="2000" dirty="0" smtClean="0"/>
              <a:t>Cumulative Cash </a:t>
            </a:r>
            <a:r>
              <a:rPr lang="en-US" sz="2000" dirty="0"/>
              <a:t>Flow ($MM/year) with </a:t>
            </a:r>
            <a:r>
              <a:rPr lang="en-US" sz="2000" dirty="0" smtClean="0"/>
              <a:t>Syngas at $300/ton</a:t>
            </a:r>
            <a:endParaRPr lang="en-US" sz="2000" dirty="0"/>
          </a:p>
        </c:rich>
      </c:tx>
      <c:layout/>
    </c:title>
    <c:view3D>
      <c:rAngAx val="1"/>
    </c:view3D>
    <c:plotArea>
      <c:layout>
        <c:manualLayout>
          <c:layoutTarget val="inner"/>
          <c:xMode val="edge"/>
          <c:yMode val="edge"/>
          <c:x val="0.16188944578696923"/>
          <c:y val="0.14281916461051392"/>
          <c:w val="0.7711119683909089"/>
          <c:h val="0.7233958395777994"/>
        </c:manualLayout>
      </c:layout>
      <c:bar3DChart>
        <c:barDir val="col"/>
        <c:grouping val="clustered"/>
        <c:ser>
          <c:idx val="0"/>
          <c:order val="0"/>
          <c:tx>
            <c:v>Cumulative Cash Flow ($MM/year)</c:v>
          </c:tx>
          <c:cat>
            <c:numRef>
              <c:f>Economics!$C$5:$V$5</c:f>
              <c:numCache>
                <c:formatCode>General</c:formatCode>
                <c:ptCount val="2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</c:numCache>
            </c:numRef>
          </c:cat>
          <c:val>
            <c:numRef>
              <c:f>Economics!$C$45:$V$45</c:f>
              <c:numCache>
                <c:formatCode>General</c:formatCode>
                <c:ptCount val="20"/>
                <c:pt idx="0" formatCode="_(&quot;$&quot;* #,##0_);_(&quot;$&quot;* \(#,##0\);_(&quot;$&quot;* &quot;-&quot;??_);_(@_)">
                  <c:v>-25.546569496</c:v>
                </c:pt>
                <c:pt idx="1">
                  <c:v>-129.557602444</c:v>
                </c:pt>
                <c:pt idx="2">
                  <c:v>-202.54780100399998</c:v>
                </c:pt>
                <c:pt idx="3">
                  <c:v>-180.13016953605978</c:v>
                </c:pt>
                <c:pt idx="4">
                  <c:v>-107.33424888804471</c:v>
                </c:pt>
                <c:pt idx="5">
                  <c:v>-32.609391138382556</c:v>
                </c:pt>
                <c:pt idx="6">
                  <c:v>44.310766364836589</c:v>
                </c:pt>
                <c:pt idx="7">
                  <c:v>123.49027377893364</c:v>
                </c:pt>
                <c:pt idx="8">
                  <c:v>190.11646563387114</c:v>
                </c:pt>
                <c:pt idx="9">
                  <c:v>260.18912550034133</c:v>
                </c:pt>
                <c:pt idx="10">
                  <c:v>347.32841335004713</c:v>
                </c:pt>
                <c:pt idx="11">
                  <c:v>437.36857839799967</c:v>
                </c:pt>
                <c:pt idx="12">
                  <c:v>530.5900689571057</c:v>
                </c:pt>
                <c:pt idx="13">
                  <c:v>627.03774423763275</c:v>
                </c:pt>
                <c:pt idx="14">
                  <c:v>690.99253370872214</c:v>
                </c:pt>
                <c:pt idx="15">
                  <c:v>794.52201343726949</c:v>
                </c:pt>
                <c:pt idx="16">
                  <c:v>901.92274772160158</c:v>
                </c:pt>
                <c:pt idx="17">
                  <c:v>1013.2405744165845</c:v>
                </c:pt>
                <c:pt idx="18">
                  <c:v>1128.8028047428875</c:v>
                </c:pt>
                <c:pt idx="19">
                  <c:v>1248.6594523765552</c:v>
                </c:pt>
              </c:numCache>
            </c:numRef>
          </c:val>
        </c:ser>
        <c:shape val="cylinder"/>
        <c:axId val="167951744"/>
        <c:axId val="168244736"/>
        <c:axId val="0"/>
      </c:bar3DChart>
      <c:catAx>
        <c:axId val="16795174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/>
                  <a:t>Years</a:t>
                </a:r>
              </a:p>
            </c:rich>
          </c:tx>
          <c:layout>
            <c:manualLayout>
              <c:xMode val="edge"/>
              <c:yMode val="edge"/>
              <c:x val="0.50048103076519068"/>
              <c:y val="0.89833987319914199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68244736"/>
        <c:crosses val="autoZero"/>
        <c:auto val="1"/>
        <c:lblAlgn val="ctr"/>
        <c:lblOffset val="100"/>
      </c:catAx>
      <c:valAx>
        <c:axId val="168244736"/>
        <c:scaling>
          <c:orientation val="minMax"/>
          <c:min val="-250"/>
        </c:scaling>
        <c:axPos val="l"/>
        <c:majorGridlines/>
        <c:title>
          <c:tx>
            <c:rich>
              <a:bodyPr rot="0" vert="wordArtVert"/>
              <a:lstStyle/>
              <a:p>
                <a:pPr>
                  <a:defRPr sz="2400"/>
                </a:pPr>
                <a:r>
                  <a:rPr lang="en-US" sz="2400" baseline="0"/>
                  <a:t> ($MM/YR)</a:t>
                </a:r>
                <a:endParaRPr lang="en-US" sz="2400"/>
              </a:p>
            </c:rich>
          </c:tx>
          <c:layout/>
        </c:title>
        <c:numFmt formatCode="&quot;$&quot;#,##0" sourceLinked="0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67951744"/>
        <c:crosses val="autoZero"/>
        <c:crossBetween val="between"/>
      </c:valAx>
    </c:plotArea>
    <c:plotVisOnly val="1"/>
    <c:dispBlanksAs val="gap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/>
              <a:t>NPV </a:t>
            </a:r>
            <a:r>
              <a:rPr lang="en-US" dirty="0" smtClean="0"/>
              <a:t>vs</a:t>
            </a:r>
            <a:r>
              <a:rPr lang="en-US" dirty="0"/>
              <a:t>.</a:t>
            </a:r>
            <a:r>
              <a:rPr lang="en-US" baseline="0" dirty="0"/>
              <a:t> Syngas Prices</a:t>
            </a:r>
            <a:endParaRPr lang="en-US" dirty="0"/>
          </a:p>
        </c:rich>
      </c:tx>
      <c:layout>
        <c:manualLayout>
          <c:xMode val="edge"/>
          <c:yMode val="edge"/>
          <c:x val="0.36161648196753182"/>
          <c:y val="1.6836195965366927E-2"/>
        </c:manualLayout>
      </c:layout>
    </c:title>
    <c:plotArea>
      <c:layout/>
      <c:scatterChart>
        <c:scatterStyle val="smoothMarker"/>
        <c:ser>
          <c:idx val="0"/>
          <c:order val="0"/>
          <c:tx>
            <c:v>NPV</c:v>
          </c:tx>
          <c:xVal>
            <c:numRef>
              <c:f>Graphs!$A$2:$A$10</c:f>
              <c:numCache>
                <c:formatCode>General</c:formatCode>
                <c:ptCount val="9"/>
                <c:pt idx="0">
                  <c:v>170</c:v>
                </c:pt>
                <c:pt idx="1">
                  <c:v>180</c:v>
                </c:pt>
                <c:pt idx="2">
                  <c:v>190</c:v>
                </c:pt>
                <c:pt idx="3">
                  <c:v>200</c:v>
                </c:pt>
                <c:pt idx="4">
                  <c:v>210</c:v>
                </c:pt>
                <c:pt idx="5">
                  <c:v>220</c:v>
                </c:pt>
                <c:pt idx="6">
                  <c:v>250</c:v>
                </c:pt>
                <c:pt idx="7">
                  <c:v>300</c:v>
                </c:pt>
                <c:pt idx="8">
                  <c:v>350</c:v>
                </c:pt>
              </c:numCache>
            </c:numRef>
          </c:xVal>
          <c:yVal>
            <c:numRef>
              <c:f>Graphs!$B$2:$B$10</c:f>
              <c:numCache>
                <c:formatCode>"$"#,##0_);[Red]\("$"#,##0\)</c:formatCode>
                <c:ptCount val="9"/>
                <c:pt idx="0" formatCode="General">
                  <c:v>-45.5</c:v>
                </c:pt>
                <c:pt idx="1">
                  <c:v>13</c:v>
                </c:pt>
                <c:pt idx="2" formatCode="General">
                  <c:v>71.3</c:v>
                </c:pt>
                <c:pt idx="3" formatCode="General">
                  <c:v>129.69999999999999</c:v>
                </c:pt>
                <c:pt idx="4" formatCode="General">
                  <c:v>188</c:v>
                </c:pt>
                <c:pt idx="5" formatCode="General">
                  <c:v>246.7</c:v>
                </c:pt>
                <c:pt idx="6" formatCode="General">
                  <c:v>421.7</c:v>
                </c:pt>
                <c:pt idx="7" formatCode="General">
                  <c:v>713.7</c:v>
                </c:pt>
                <c:pt idx="8" formatCode="General">
                  <c:v>1005</c:v>
                </c:pt>
              </c:numCache>
            </c:numRef>
          </c:yVal>
          <c:smooth val="1"/>
        </c:ser>
        <c:axId val="168264064"/>
        <c:axId val="168265984"/>
      </c:scatterChart>
      <c:valAx>
        <c:axId val="168264064"/>
        <c:scaling>
          <c:orientation val="minMax"/>
          <c:min val="15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Syngas($/ton)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168265984"/>
        <c:crosses val="autoZero"/>
        <c:crossBetween val="midCat"/>
      </c:valAx>
      <c:valAx>
        <c:axId val="16826598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Net</a:t>
                </a:r>
                <a:r>
                  <a:rPr lang="en-US" baseline="0"/>
                  <a:t> Present value </a:t>
                </a:r>
                <a:r>
                  <a:rPr lang="en-US"/>
                  <a:t>($million)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168264064"/>
        <c:crosses val="autoZero"/>
        <c:crossBetween val="midCat"/>
      </c:valAx>
    </c:plotArea>
    <c:legend>
      <c:legendPos val="r"/>
      <c:layout/>
    </c:legend>
    <c:plotVisOnly val="1"/>
    <c:dispBlanksAs val="gap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IRR vs. Syngas Price</a:t>
            </a:r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v>IRR</c:v>
          </c:tx>
          <c:xVal>
            <c:numRef>
              <c:f>Graphs!$A$2:$A$10</c:f>
              <c:numCache>
                <c:formatCode>General</c:formatCode>
                <c:ptCount val="9"/>
                <c:pt idx="0">
                  <c:v>170</c:v>
                </c:pt>
                <c:pt idx="1">
                  <c:v>180</c:v>
                </c:pt>
                <c:pt idx="2">
                  <c:v>190</c:v>
                </c:pt>
                <c:pt idx="3">
                  <c:v>200</c:v>
                </c:pt>
                <c:pt idx="4">
                  <c:v>210</c:v>
                </c:pt>
                <c:pt idx="5">
                  <c:v>220</c:v>
                </c:pt>
                <c:pt idx="6">
                  <c:v>250</c:v>
                </c:pt>
                <c:pt idx="7">
                  <c:v>300</c:v>
                </c:pt>
                <c:pt idx="8">
                  <c:v>350</c:v>
                </c:pt>
              </c:numCache>
            </c:numRef>
          </c:xVal>
          <c:yVal>
            <c:numRef>
              <c:f>Graphs!$C$2:$C$10</c:f>
              <c:numCache>
                <c:formatCode>General</c:formatCode>
                <c:ptCount val="9"/>
                <c:pt idx="4">
                  <c:v>-6.8199999999999985</c:v>
                </c:pt>
                <c:pt idx="5">
                  <c:v>0.46</c:v>
                </c:pt>
                <c:pt idx="6">
                  <c:v>12.65</c:v>
                </c:pt>
                <c:pt idx="7">
                  <c:v>29.17</c:v>
                </c:pt>
                <c:pt idx="8">
                  <c:v>39</c:v>
                </c:pt>
              </c:numCache>
            </c:numRef>
          </c:yVal>
          <c:smooth val="1"/>
        </c:ser>
        <c:axId val="168274560"/>
        <c:axId val="168280832"/>
      </c:scatterChart>
      <c:valAx>
        <c:axId val="168274560"/>
        <c:scaling>
          <c:orientation val="minMax"/>
          <c:min val="15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Syngas</a:t>
                </a:r>
                <a:r>
                  <a:rPr lang="en-US" baseline="0"/>
                  <a:t> ($/ton)</a:t>
                </a:r>
                <a:endParaRPr lang="en-US"/>
              </a:p>
            </c:rich>
          </c:tx>
          <c:layout/>
        </c:title>
        <c:numFmt formatCode="General" sourceLinked="1"/>
        <c:majorTickMark val="none"/>
        <c:tickLblPos val="nextTo"/>
        <c:crossAx val="168280832"/>
        <c:crosses val="autoZero"/>
        <c:crossBetween val="midCat"/>
      </c:valAx>
      <c:valAx>
        <c:axId val="16828083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Internal</a:t>
                </a:r>
                <a:r>
                  <a:rPr lang="en-US" baseline="0"/>
                  <a:t> Rate of return</a:t>
                </a:r>
                <a:endParaRPr lang="en-US"/>
              </a:p>
            </c:rich>
          </c:tx>
          <c:layout/>
        </c:title>
        <c:numFmt formatCode="General" sourceLinked="1"/>
        <c:majorTickMark val="none"/>
        <c:tickLblPos val="nextTo"/>
        <c:crossAx val="168274560"/>
        <c:crosses val="autoZero"/>
        <c:crossBetween val="midCat"/>
      </c:valAx>
    </c:plotArea>
    <c:legend>
      <c:legendPos val="r"/>
      <c:layout/>
    </c:legend>
    <c:plotVisOnly val="1"/>
    <c:dispBlanksAs val="gap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5"/>
  <c:chart>
    <c:title>
      <c:tx>
        <c:rich>
          <a:bodyPr/>
          <a:lstStyle/>
          <a:p>
            <a:pPr>
              <a:defRPr/>
            </a:pPr>
            <a:r>
              <a:rPr lang="en-US" dirty="0"/>
              <a:t>NPV </a:t>
            </a:r>
            <a:r>
              <a:rPr lang="en-US" dirty="0" smtClean="0"/>
              <a:t>vs</a:t>
            </a:r>
            <a:r>
              <a:rPr lang="en-US" dirty="0"/>
              <a:t>. Petcoke Prices</a:t>
            </a:r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v>NPV</c:v>
          </c:tx>
          <c:xVal>
            <c:numRef>
              <c:f>Graphs!$J$3:$J$10</c:f>
              <c:numCache>
                <c:formatCode>General</c:formatCode>
                <c:ptCount val="8"/>
                <c:pt idx="0">
                  <c:v>45</c:v>
                </c:pt>
                <c:pt idx="1">
                  <c:v>50</c:v>
                </c:pt>
                <c:pt idx="2">
                  <c:v>55</c:v>
                </c:pt>
                <c:pt idx="3">
                  <c:v>60</c:v>
                </c:pt>
                <c:pt idx="4">
                  <c:v>65</c:v>
                </c:pt>
                <c:pt idx="5">
                  <c:v>70</c:v>
                </c:pt>
                <c:pt idx="6">
                  <c:v>75</c:v>
                </c:pt>
                <c:pt idx="7">
                  <c:v>90</c:v>
                </c:pt>
              </c:numCache>
            </c:numRef>
          </c:xVal>
          <c:yVal>
            <c:numRef>
              <c:f>Graphs!$K$3:$K$10</c:f>
              <c:numCache>
                <c:formatCode>General</c:formatCode>
                <c:ptCount val="8"/>
                <c:pt idx="0">
                  <c:v>861</c:v>
                </c:pt>
                <c:pt idx="1">
                  <c:v>836.6</c:v>
                </c:pt>
                <c:pt idx="2">
                  <c:v>812</c:v>
                </c:pt>
                <c:pt idx="3">
                  <c:v>787</c:v>
                </c:pt>
                <c:pt idx="4">
                  <c:v>762.7</c:v>
                </c:pt>
                <c:pt idx="5">
                  <c:v>738</c:v>
                </c:pt>
                <c:pt idx="6">
                  <c:v>713.7</c:v>
                </c:pt>
                <c:pt idx="7">
                  <c:v>640</c:v>
                </c:pt>
              </c:numCache>
            </c:numRef>
          </c:yVal>
          <c:smooth val="1"/>
        </c:ser>
        <c:axId val="169378944"/>
        <c:axId val="169380864"/>
      </c:scatterChart>
      <c:valAx>
        <c:axId val="169378944"/>
        <c:scaling>
          <c:orientation val="minMax"/>
          <c:min val="4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Petcoke($/ton)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169380864"/>
        <c:crosses val="autoZero"/>
        <c:crossBetween val="midCat"/>
      </c:valAx>
      <c:valAx>
        <c:axId val="16938086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Net Present value ($million)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169378944"/>
        <c:crosses val="autoZero"/>
        <c:crossBetween val="midCat"/>
      </c:valAx>
    </c:plotArea>
    <c:legend>
      <c:legendPos val="r"/>
      <c:layout/>
    </c:legend>
    <c:plotVisOnly val="1"/>
    <c:dispBlanksAs val="gap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IRR vs. Petcoke</a:t>
            </a:r>
            <a:r>
              <a:rPr lang="en-US" baseline="0"/>
              <a:t> </a:t>
            </a:r>
            <a:r>
              <a:rPr lang="en-US"/>
              <a:t>Price</a:t>
            </a:r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v>IRR</c:v>
          </c:tx>
          <c:xVal>
            <c:numRef>
              <c:f>Graphs!$J$3:$J$10</c:f>
              <c:numCache>
                <c:formatCode>General</c:formatCode>
                <c:ptCount val="8"/>
                <c:pt idx="0">
                  <c:v>45</c:v>
                </c:pt>
                <c:pt idx="1">
                  <c:v>50</c:v>
                </c:pt>
                <c:pt idx="2">
                  <c:v>55</c:v>
                </c:pt>
                <c:pt idx="3">
                  <c:v>60</c:v>
                </c:pt>
                <c:pt idx="4">
                  <c:v>65</c:v>
                </c:pt>
                <c:pt idx="5">
                  <c:v>70</c:v>
                </c:pt>
                <c:pt idx="6">
                  <c:v>75</c:v>
                </c:pt>
                <c:pt idx="7">
                  <c:v>90</c:v>
                </c:pt>
              </c:numCache>
            </c:numRef>
          </c:xVal>
          <c:yVal>
            <c:numRef>
              <c:f>Graphs!$L$3:$L$10</c:f>
              <c:numCache>
                <c:formatCode>General</c:formatCode>
                <c:ptCount val="8"/>
                <c:pt idx="0">
                  <c:v>33.65</c:v>
                </c:pt>
                <c:pt idx="1">
                  <c:v>32.910000000000004</c:v>
                </c:pt>
                <c:pt idx="2">
                  <c:v>32.190000000000012</c:v>
                </c:pt>
                <c:pt idx="3">
                  <c:v>31.41</c:v>
                </c:pt>
                <c:pt idx="4">
                  <c:v>30.62</c:v>
                </c:pt>
                <c:pt idx="5">
                  <c:v>29.89</c:v>
                </c:pt>
                <c:pt idx="6">
                  <c:v>29.17</c:v>
                </c:pt>
                <c:pt idx="7">
                  <c:v>26.93</c:v>
                </c:pt>
              </c:numCache>
            </c:numRef>
          </c:yVal>
          <c:smooth val="1"/>
        </c:ser>
        <c:axId val="169409920"/>
        <c:axId val="169563648"/>
      </c:scatterChart>
      <c:valAx>
        <c:axId val="169409920"/>
        <c:scaling>
          <c:orientation val="minMax"/>
          <c:min val="4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baseline="0"/>
                  <a:t>Petcoke  ($/ton)</a:t>
                </a:r>
                <a:endParaRPr lang="en-US"/>
              </a:p>
            </c:rich>
          </c:tx>
          <c:layout/>
        </c:title>
        <c:numFmt formatCode="General" sourceLinked="1"/>
        <c:majorTickMark val="none"/>
        <c:tickLblPos val="nextTo"/>
        <c:crossAx val="169563648"/>
        <c:crosses val="autoZero"/>
        <c:crossBetween val="midCat"/>
      </c:valAx>
      <c:valAx>
        <c:axId val="169563648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Internal</a:t>
                </a:r>
                <a:r>
                  <a:rPr lang="en-US" baseline="0"/>
                  <a:t> Rate of return</a:t>
                </a:r>
                <a:endParaRPr lang="en-US"/>
              </a:p>
            </c:rich>
          </c:tx>
          <c:layout/>
        </c:title>
        <c:numFmt formatCode="General" sourceLinked="1"/>
        <c:majorTickMark val="none"/>
        <c:tickLblPos val="nextTo"/>
        <c:crossAx val="169409920"/>
        <c:crosses val="autoZero"/>
        <c:crossBetween val="midCat"/>
      </c:valAx>
    </c:plotArea>
    <c:legend>
      <c:legendPos val="r"/>
      <c:layout/>
    </c:legend>
    <c:plotVisOnly val="1"/>
    <c:dispBlanksAs val="gap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3/8/2011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570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7570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C0BAF2-E35C-4F68-BA36-708E89154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7602641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3738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88644"/>
            <a:ext cx="5486400" cy="41576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CACC6C-182F-40C7-A6E9-D206858547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5463417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we are</a:t>
            </a:r>
            <a:r>
              <a:rPr lang="en-US" baseline="0" dirty="0" smtClean="0"/>
              <a:t> doing, and why we are doing it</a:t>
            </a:r>
          </a:p>
          <a:p>
            <a:pPr lvl="1"/>
            <a:r>
              <a:rPr lang="en-US" dirty="0" smtClean="0"/>
              <a:t>2730 tons/day of syngas</a:t>
            </a:r>
          </a:p>
          <a:p>
            <a:pPr lvl="1"/>
            <a:r>
              <a:rPr lang="en-US" dirty="0" smtClean="0"/>
              <a:t>Desired CO to H2 ratio – 1:2.4 molar ratio</a:t>
            </a:r>
          </a:p>
          <a:p>
            <a:pPr lvl="1"/>
            <a:r>
              <a:rPr lang="en-US" dirty="0" smtClean="0"/>
              <a:t>Desired C to H ratio – 1:4.4 molar ratio</a:t>
            </a:r>
          </a:p>
          <a:p>
            <a:pPr lvl="1"/>
            <a:r>
              <a:rPr lang="pt-BR" dirty="0" smtClean="0"/>
              <a:t>Desired Temperature and Pressure</a:t>
            </a:r>
          </a:p>
          <a:p>
            <a:pPr lvl="2"/>
            <a:r>
              <a:rPr lang="pt-BR" dirty="0" smtClean="0"/>
              <a:t>400</a:t>
            </a:r>
            <a:r>
              <a:rPr lang="pt-BR" dirty="0" smtClean="0">
                <a:latin typeface="+mn-lt"/>
              </a:rPr>
              <a:t>°F</a:t>
            </a:r>
          </a:p>
          <a:p>
            <a:pPr lvl="2"/>
            <a:r>
              <a:rPr lang="pt-BR" dirty="0" smtClean="0">
                <a:latin typeface="+mn-lt"/>
              </a:rPr>
              <a:t>290 psia</a:t>
            </a:r>
            <a:endParaRPr lang="pt-BR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slide; Have what we are doing with CO2,</a:t>
            </a:r>
            <a:r>
              <a:rPr lang="en-US" baseline="0" dirty="0" smtClean="0"/>
              <a:t> What we are not doing (Shooting it into to the </a:t>
            </a:r>
            <a:r>
              <a:rPr lang="en-US" baseline="0" dirty="0" err="1" smtClean="0"/>
              <a:t>atm</a:t>
            </a:r>
            <a:r>
              <a:rPr lang="en-US" baseline="0" dirty="0" smtClean="0"/>
              <a:t>), </a:t>
            </a:r>
          </a:p>
          <a:p>
            <a:r>
              <a:rPr lang="en-US" b="1" baseline="0" dirty="0" smtClean="0"/>
              <a:t>We are planning to transport the CO2 to the crude oil company, but we are still working on finding a better company. (Lipi)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pull dir="d"/>
  </p:transition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oalgasificationnews.com/tag/petcoke-gasification/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://fossil.energy.gov/images/programs/sequestration/what_sequestration_lg.jpg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066800"/>
            <a:ext cx="8229600" cy="24384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Syngas Production from Petroleum Coke Gasification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4191000"/>
            <a:ext cx="8382000" cy="25146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Team Hotel:</a:t>
            </a:r>
          </a:p>
          <a:p>
            <a:pPr algn="l"/>
            <a:r>
              <a:rPr lang="en-US" dirty="0" smtClean="0"/>
              <a:t>Russell Cabral, Tomi Damo, Ryan Kosak, Vijeta Patel, Lipi Vahanwala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Advisors:</a:t>
            </a:r>
          </a:p>
          <a:p>
            <a:pPr algn="l"/>
            <a:r>
              <a:rPr lang="en-US" dirty="0" smtClean="0"/>
              <a:t>Bill Keesom – Jacobs Consultancy </a:t>
            </a:r>
          </a:p>
          <a:p>
            <a:pPr algn="l"/>
            <a:r>
              <a:rPr lang="en-US" dirty="0" smtClean="0"/>
              <a:t>Jeffery Perl, PhD – UIC Dept. Of Chemical Engineering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April 5, 2011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2S Removal Control Fu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39530"/>
            <a:ext cx="9144000" cy="57184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Scheme: H2S Removal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10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38200" y="1447800"/>
            <a:ext cx="1905000" cy="1676400"/>
          </a:xfrm>
          <a:prstGeom prst="rect">
            <a:avLst/>
          </a:prstGeom>
          <a:solidFill>
            <a:schemeClr val="accent1">
              <a:alpha val="1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Overall Plant </a:t>
            </a:r>
            <a:r>
              <a:rPr lang="en-US" dirty="0" smtClean="0"/>
              <a:t>Layout: </a:t>
            </a:r>
            <a:br>
              <a:rPr lang="en-US" dirty="0" smtClean="0"/>
            </a:br>
            <a:r>
              <a:rPr lang="en-US" dirty="0" smtClean="0"/>
              <a:t>4923 </a:t>
            </a:r>
            <a:r>
              <a:rPr lang="en-US" dirty="0" smtClean="0"/>
              <a:t>Port Rd., Pasadena, TX 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" name="Content Placeholder 5" descr="Overall Layout with Land (04.04.11) (RK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74447" y="1447801"/>
            <a:ext cx="5733047" cy="54102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Layout: Gasification Island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12</a:t>
            </a:fld>
            <a:endParaRPr lang="en-US" dirty="0"/>
          </a:p>
        </p:txBody>
      </p:sp>
      <p:pic>
        <p:nvPicPr>
          <p:cNvPr id="6" name="Picture 5" descr="Gasifier Layout (04.04.1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1491612"/>
            <a:ext cx="6332011" cy="5366388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Layout: H2S Removal</a:t>
            </a:r>
            <a:endParaRPr lang="en-US" dirty="0"/>
          </a:p>
        </p:txBody>
      </p:sp>
      <p:pic>
        <p:nvPicPr>
          <p:cNvPr id="6" name="Content Placeholder 5" descr="H2S Removal Layout (04.03.11) (RK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0" y="1600200"/>
            <a:ext cx="4800600" cy="519101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Calculations </a:t>
            </a:r>
            <a:endParaRPr lang="en-US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 cstate="print"/>
            <a:stretch>
              <a:fillRect/>
            </a:stretch>
          </a:blipFill>
        </p:spPr>
        <p:txBody>
          <a:bodyPr/>
          <a:lstStyle/>
          <a:p>
            <a:pPr>
              <a:buNone/>
            </a:pPr>
            <a:endParaRPr lang="en-GB" dirty="0">
              <a:noFill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95408230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Calculations (Continued)</a:t>
            </a:r>
            <a:endParaRPr lang="en-GB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 cstate="print"/>
            <a:stretch>
              <a:fillRect t="-1318" r="-74"/>
            </a:stretch>
          </a:blipFill>
        </p:spPr>
        <p:txBody>
          <a:bodyPr/>
          <a:lstStyle/>
          <a:p>
            <a:pPr>
              <a:buNone/>
            </a:pPr>
            <a:r>
              <a:rPr lang="en-GB" dirty="0">
                <a:noFill/>
              </a:rPr>
              <a:t> 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3839239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Calculations </a:t>
            </a:r>
            <a:r>
              <a:rPr lang="en-US" dirty="0" smtClean="0"/>
              <a:t>(Continued)</a:t>
            </a:r>
            <a:endParaRPr lang="en-GB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 cstate="print"/>
            <a:stretch>
              <a:fillRect/>
            </a:stretch>
          </a:blipFill>
        </p:spPr>
        <p:txBody>
          <a:bodyPr/>
          <a:lstStyle/>
          <a:p>
            <a:pPr>
              <a:buNone/>
            </a:pPr>
            <a:endParaRPr lang="en-GB" dirty="0">
              <a:noFill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78158486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Refined Independent Economics:</a:t>
            </a:r>
            <a:br>
              <a:rPr lang="en-US" dirty="0" smtClean="0"/>
            </a:br>
            <a:r>
              <a:rPr lang="en-US" dirty="0" smtClean="0"/>
              <a:t>Raw Material Cost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50618513"/>
              </p:ext>
            </p:extLst>
          </p:nvPr>
        </p:nvGraphicFramePr>
        <p:xfrm>
          <a:off x="990600" y="1963047"/>
          <a:ext cx="7110706" cy="2456553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327473"/>
                <a:gridCol w="1327473"/>
                <a:gridCol w="1078854"/>
                <a:gridCol w="1929107"/>
                <a:gridCol w="1447799"/>
              </a:tblGrid>
              <a:tr h="72121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Raw Materials</a:t>
                      </a:r>
                      <a:endParaRPr lang="en-GB" sz="18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Quantity (</a:t>
                      </a:r>
                      <a:r>
                        <a:rPr lang="en-GB" sz="180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lb</a:t>
                      </a:r>
                      <a:r>
                        <a:rPr lang="en-GB" sz="1800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/day)</a:t>
                      </a:r>
                      <a:endParaRPr lang="en-GB" sz="18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Price </a:t>
                      </a:r>
                      <a:r>
                        <a:rPr lang="en-GB" sz="1800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($/</a:t>
                      </a:r>
                      <a:r>
                        <a:rPr lang="en-GB" sz="180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lb</a:t>
                      </a:r>
                      <a:r>
                        <a:rPr lang="en-GB" sz="1800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GB" sz="18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 Cost (day)</a:t>
                      </a:r>
                      <a:endParaRPr lang="en-GB" sz="18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Cost </a:t>
                      </a:r>
                      <a:r>
                        <a:rPr lang="en-GB" sz="1800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($/year</a:t>
                      </a:r>
                      <a:r>
                        <a:rPr lang="en-GB" sz="1800" u="none" strike="noStrike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GB" sz="18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578447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Petcoke 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4,409,200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0.034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GB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</a:t>
                      </a:r>
                      <a:r>
                        <a:rPr lang="en-GB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150,000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</a:t>
                      </a:r>
                      <a:r>
                        <a:rPr lang="en-GB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52,500,000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578447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Oxygen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4,232,832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0.028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</a:t>
                      </a:r>
                      <a:r>
                        <a:rPr lang="en-GB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GB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117,120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</a:t>
                      </a:r>
                      <a:r>
                        <a:rPr lang="en-GB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40,992,000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578447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GB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$ 93,492,000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229600" y="6400800"/>
            <a:ext cx="733864" cy="274320"/>
          </a:xfrm>
        </p:spPr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17</a:t>
            </a:fld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02067647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Catalyst and Solvent Costs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18</a:t>
            </a:fld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03388066"/>
              </p:ext>
            </p:extLst>
          </p:nvPr>
        </p:nvGraphicFramePr>
        <p:xfrm>
          <a:off x="304800" y="1828798"/>
          <a:ext cx="8610600" cy="4648203"/>
        </p:xfrm>
        <a:graphic>
          <a:graphicData uri="http://schemas.openxmlformats.org/drawingml/2006/table">
            <a:tbl>
              <a:tblPr/>
              <a:tblGrid>
                <a:gridCol w="1699460"/>
                <a:gridCol w="1196140"/>
                <a:gridCol w="911192"/>
                <a:gridCol w="1008346"/>
                <a:gridCol w="1903396"/>
                <a:gridCol w="1892066"/>
              </a:tblGrid>
              <a:tr h="13280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Catalyst </a:t>
                      </a:r>
                      <a:endParaRPr lang="en-US" sz="2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Amount</a:t>
                      </a:r>
                      <a:endParaRPr lang="en-US" sz="2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Units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$/</a:t>
                      </a:r>
                      <a:r>
                        <a:rPr lang="en-US" sz="2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lb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Cost</a:t>
                      </a:r>
                      <a:r>
                        <a:rPr lang="en-US" sz="24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For the</a:t>
                      </a:r>
                      <a:r>
                        <a:rPr lang="en-US" sz="2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2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1st year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Replacement </a:t>
                      </a:r>
                      <a:r>
                        <a:rPr lang="en-US" sz="2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Period</a:t>
                      </a:r>
                      <a:endParaRPr lang="en-US" sz="2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6640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Zinc </a:t>
                      </a:r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Oxide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392.73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(lb/day)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55.00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$   7,560,053.00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Everyday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6640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Selexol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6.20E+06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lb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hr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$ 19,840,000.00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6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years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40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Ferro-Chrome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53000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lb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/day)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$       70,492.00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2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years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6640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Alumina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(lb/day)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$       10,416.00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1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year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4029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27,480,961.00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805336358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19</a:t>
            </a:fld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1851892260"/>
              </p:ext>
            </p:extLst>
          </p:nvPr>
        </p:nvGraphicFramePr>
        <p:xfrm>
          <a:off x="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xmlns="" val="2205583550"/>
              </p:ext>
            </p:extLst>
          </p:nvPr>
        </p:nvGraphicFramePr>
        <p:xfrm>
          <a:off x="-13855" y="41564"/>
          <a:ext cx="9144000" cy="6629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290217429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Purpose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33182"/>
            <a:ext cx="5838825" cy="462560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What we are doing?	</a:t>
            </a:r>
          </a:p>
          <a:p>
            <a:pPr lvl="1"/>
            <a:r>
              <a:rPr lang="en-US" dirty="0" smtClean="0"/>
              <a:t>Producing syngas from petcoke </a:t>
            </a:r>
          </a:p>
          <a:p>
            <a:pPr lvl="1"/>
            <a:r>
              <a:rPr lang="en-US" dirty="0" smtClean="0"/>
              <a:t>Using entrained flow gasifier</a:t>
            </a:r>
          </a:p>
          <a:p>
            <a:pPr lvl="1"/>
            <a:r>
              <a:rPr lang="en-US" dirty="0" smtClean="0"/>
              <a:t>Implementing a rigorous syngas cleaning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Why we are doing this?</a:t>
            </a:r>
          </a:p>
          <a:p>
            <a:pPr lvl="1"/>
            <a:r>
              <a:rPr lang="en-US" dirty="0" smtClean="0"/>
              <a:t>Making syngas for acetic acid production</a:t>
            </a:r>
          </a:p>
          <a:p>
            <a:pPr lvl="1"/>
            <a:r>
              <a:rPr lang="en-US" dirty="0" smtClean="0"/>
              <a:t>Chemical production team specs</a:t>
            </a:r>
          </a:p>
          <a:p>
            <a:pPr lvl="2"/>
            <a:r>
              <a:rPr lang="en-US" sz="2600" dirty="0" smtClean="0"/>
              <a:t>CO to H2 molar ratio of 0.409</a:t>
            </a:r>
          </a:p>
          <a:p>
            <a:pPr lvl="2"/>
            <a:r>
              <a:rPr lang="en-US" sz="2600" dirty="0" smtClean="0"/>
              <a:t>CO2 and N2 mixed in 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2</a:t>
            </a:fld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7650" name="Picture 2" descr="http://coalgasificationnews.com/wp-content/uploads/2008/07/plant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38825" y="1600200"/>
            <a:ext cx="3305175" cy="329565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248400" y="4953000"/>
            <a:ext cx="289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hlinkClick r:id="rId4"/>
              </a:rPr>
              <a:t>http://coalgasificationnews.com/tag/petcoke-gasification/</a:t>
            </a:r>
            <a:endParaRPr lang="en-US" sz="10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Capital Cost Analysis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715352813"/>
              </p:ext>
            </p:extLst>
          </p:nvPr>
        </p:nvGraphicFramePr>
        <p:xfrm>
          <a:off x="36394" y="1524000"/>
          <a:ext cx="91440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20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xmlns="" val="3471118854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91135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Economics Summary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257736" y="6583680"/>
            <a:ext cx="733864" cy="274320"/>
          </a:xfrm>
        </p:spPr>
        <p:txBody>
          <a:bodyPr/>
          <a:lstStyle/>
          <a:p>
            <a:fld id="{0F0F3134-4C23-4E18-98D2-48A8FC72CB08}" type="slidenum">
              <a:rPr lang="en-US" sz="2800" smtClean="0"/>
              <a:pPr/>
              <a:t>21</a:t>
            </a:fld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56445075"/>
              </p:ext>
            </p:extLst>
          </p:nvPr>
        </p:nvGraphicFramePr>
        <p:xfrm>
          <a:off x="0" y="1447800"/>
          <a:ext cx="9115568" cy="504108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47800"/>
                <a:gridCol w="1358408"/>
                <a:gridCol w="1438460"/>
                <a:gridCol w="1591812"/>
                <a:gridCol w="1409727"/>
                <a:gridCol w="1869361"/>
              </a:tblGrid>
              <a:tr h="7984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Cost </a:t>
                      </a:r>
                      <a:r>
                        <a:rPr lang="en-US" sz="2400" u="none" strike="noStrike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Parameters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0th year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1st year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2nd  year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  <a:latin typeface="Calibri" pitchFamily="34" charset="0"/>
                          <a:cs typeface="Calibri" pitchFamily="34" charset="0"/>
                        </a:rPr>
                        <a:t>3rd year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  <a:latin typeface="Calibri" pitchFamily="34" charset="0"/>
                          <a:cs typeface="Calibri" pitchFamily="34" charset="0"/>
                        </a:rPr>
                        <a:t>19th year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</a:tr>
              <a:tr h="3813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 Revenue 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$0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Calibri" pitchFamily="34" charset="0"/>
                          <a:cs typeface="Calibri" pitchFamily="34" charset="0"/>
                        </a:rPr>
                        <a:t>$0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Calibri" pitchFamily="34" charset="0"/>
                          <a:cs typeface="Calibri" pitchFamily="34" charset="0"/>
                        </a:rPr>
                        <a:t>$0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Calibri" pitchFamily="34" charset="0"/>
                          <a:cs typeface="Calibri" pitchFamily="34" charset="0"/>
                        </a:rPr>
                        <a:t>$167,370,000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$447,354,764.00</a:t>
                      </a:r>
                    </a:p>
                  </a:txBody>
                  <a:tcPr marL="9525" marR="9525" marT="9525" marB="0" anchor="ctr"/>
                </a:tc>
              </a:tr>
              <a:tr h="3813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 Cap. Cost 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$25,546,569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Calibri" pitchFamily="34" charset="0"/>
                          <a:cs typeface="Calibri" pitchFamily="34" charset="0"/>
                        </a:rPr>
                        <a:t>$104,011,033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Calibri" pitchFamily="34" charset="0"/>
                          <a:cs typeface="Calibri" pitchFamily="34" charset="0"/>
                        </a:rPr>
                        <a:t>$72,990,199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Calibri" pitchFamily="34" charset="0"/>
                          <a:cs typeface="Calibri" pitchFamily="34" charset="0"/>
                        </a:rPr>
                        <a:t>$20,072,305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$0.00</a:t>
                      </a:r>
                    </a:p>
                  </a:txBody>
                  <a:tcPr marL="9525" marR="9525" marT="9525" marB="0" anchor="ctr"/>
                </a:tc>
              </a:tr>
              <a:tr h="3813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en-US" sz="1600" b="1" u="none" strike="noStrike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Op. </a:t>
                      </a:r>
                      <a:r>
                        <a:rPr lang="en-US" sz="1600" b="1" u="none" strike="noStrike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Cost 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$0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$0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$0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Calibri" pitchFamily="34" charset="0"/>
                          <a:cs typeface="Calibri" pitchFamily="34" charset="0"/>
                        </a:rPr>
                        <a:t>$86,697,813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$215,254,574.99</a:t>
                      </a:r>
                    </a:p>
                  </a:txBody>
                  <a:tcPr marL="9525" marR="9525" marT="9525" marB="0" anchor="ctr"/>
                </a:tc>
              </a:tr>
              <a:tr h="3813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 Total Expense 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$25,546,569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$104,011,033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Calibri" pitchFamily="34" charset="0"/>
                          <a:cs typeface="Calibri" pitchFamily="34" charset="0"/>
                        </a:rPr>
                        <a:t>$72,990,199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Calibri" pitchFamily="34" charset="0"/>
                          <a:cs typeface="Calibri" pitchFamily="34" charset="0"/>
                        </a:rPr>
                        <a:t>$159,958,248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$252,646,529.63</a:t>
                      </a:r>
                    </a:p>
                  </a:txBody>
                  <a:tcPr marL="9525" marR="9525" marT="9525" marB="0" anchor="ctr"/>
                </a:tc>
              </a:tr>
              <a:tr h="53440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 Income </a:t>
                      </a:r>
                      <a:r>
                        <a:rPr lang="en-US" sz="1600" b="1" u="none" strike="noStrike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B</a:t>
                      </a:r>
                      <a:r>
                        <a:rPr lang="en-US" sz="1600" b="1" u="none" strike="noStrike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efore Tax 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$0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$0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$0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Calibri" pitchFamily="34" charset="0"/>
                          <a:cs typeface="Calibri" pitchFamily="34" charset="0"/>
                        </a:rPr>
                        <a:t>$7,411,752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$194,708,234.37</a:t>
                      </a:r>
                    </a:p>
                  </a:txBody>
                  <a:tcPr marL="9525" marR="9525" marT="9525" marB="0" anchor="ctr"/>
                </a:tc>
              </a:tr>
              <a:tr h="53440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en-US" sz="1600" b="1" u="none" strike="noStrike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Income Tax </a:t>
                      </a:r>
                      <a:r>
                        <a:rPr lang="en-US" sz="1600" b="1" u="none" strike="noStrike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40% 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$0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$0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$0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Calibri" pitchFamily="34" charset="0"/>
                          <a:cs typeface="Calibri" pitchFamily="34" charset="0"/>
                        </a:rPr>
                        <a:t>$2,964,701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$77,883,293.75</a:t>
                      </a:r>
                    </a:p>
                  </a:txBody>
                  <a:tcPr marL="9525" marR="9525" marT="9525" marB="0" anchor="ctr"/>
                </a:tc>
              </a:tr>
              <a:tr h="53440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 Income </a:t>
                      </a:r>
                      <a:r>
                        <a:rPr lang="en-US" sz="1600" b="1" u="none" strike="noStrike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After </a:t>
                      </a:r>
                      <a:r>
                        <a:rPr lang="en-US" sz="1600" b="1" u="none" strike="noStrike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T</a:t>
                      </a:r>
                      <a:r>
                        <a:rPr lang="en-US" sz="1600" b="1" u="none" strike="noStrike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ax 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$0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Calibri" pitchFamily="34" charset="0"/>
                          <a:cs typeface="Calibri" pitchFamily="34" charset="0"/>
                        </a:rPr>
                        <a:t>$0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$0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Calibri" pitchFamily="34" charset="0"/>
                          <a:cs typeface="Calibri" pitchFamily="34" charset="0"/>
                        </a:rPr>
                        <a:t>$4,447,051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$116,824,940.62</a:t>
                      </a:r>
                    </a:p>
                  </a:txBody>
                  <a:tcPr marL="9525" marR="9525" marT="9525" marB="0" anchor="ctr"/>
                </a:tc>
              </a:tr>
              <a:tr h="53440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en-US" sz="1600" b="1" u="none" strike="noStrike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Cumulative</a:t>
                      </a:r>
                      <a:r>
                        <a:rPr lang="en-US" sz="1600" b="1" u="none" strike="noStrike" baseline="0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en-US" sz="1600" b="1" u="none" strike="noStrike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en-US" sz="1600" b="1" u="none" strike="noStrike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Cash Flow 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-$25,546,569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Calibri" pitchFamily="34" charset="0"/>
                          <a:cs typeface="Calibri" pitchFamily="34" charset="0"/>
                        </a:rPr>
                        <a:t>-$129,557,602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-$202,547,801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-$180,130,170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$1,248,659,452.38</a:t>
                      </a:r>
                    </a:p>
                  </a:txBody>
                  <a:tcPr marL="9525" marR="9525" marT="9525" marB="0" anchor="ctr"/>
                </a:tc>
              </a:tr>
              <a:tr h="5796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 NPV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>
                    <a:solidFill>
                      <a:srgbClr val="A0EB2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713,699,437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>
                    <a:solidFill>
                      <a:srgbClr val="A0EB2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en-US" sz="2000" b="1" u="none" strike="noStrike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IRR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29.17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 % Interest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8.00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18" marR="5918" marT="5918" marB="0" anchor="ctr"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29933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Pay-Back Period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22</a:t>
            </a:fld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17154546"/>
              </p:ext>
            </p:extLst>
          </p:nvPr>
        </p:nvGraphicFramePr>
        <p:xfrm>
          <a:off x="457200" y="1774825"/>
          <a:ext cx="8229600" cy="4625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26138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Sensitivity Analysis</a:t>
            </a:r>
            <a:endParaRPr lang="en-GB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39300884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Sensitivity Analysis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09568917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Sensitivity Analysis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09076397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Sensitivity Analysis</a:t>
            </a:r>
            <a:endParaRPr lang="en-GB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26</a:t>
            </a:fld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211450742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73936"/>
            <a:ext cx="8229600" cy="4623816"/>
          </a:xfrm>
        </p:spPr>
        <p:txBody>
          <a:bodyPr/>
          <a:lstStyle/>
          <a:p>
            <a:r>
              <a:rPr lang="en-US" dirty="0" smtClean="0"/>
              <a:t>PFD</a:t>
            </a:r>
          </a:p>
          <a:p>
            <a:endParaRPr lang="en-US" dirty="0" smtClean="0"/>
          </a:p>
          <a:p>
            <a:r>
              <a:rPr lang="en-US" dirty="0" smtClean="0"/>
              <a:t>Control Schemes</a:t>
            </a:r>
          </a:p>
          <a:p>
            <a:endParaRPr lang="en-US" dirty="0" smtClean="0"/>
          </a:p>
          <a:p>
            <a:r>
              <a:rPr lang="en-US" dirty="0" smtClean="0"/>
              <a:t>Plant Layout</a:t>
            </a:r>
          </a:p>
          <a:p>
            <a:endParaRPr lang="en-US" dirty="0" smtClean="0"/>
          </a:p>
          <a:p>
            <a:r>
              <a:rPr lang="en-US" dirty="0" smtClean="0"/>
              <a:t>Calculations 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Refined Economics</a:t>
            </a:r>
          </a:p>
          <a:p>
            <a:pPr lvl="1"/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27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773936"/>
            <a:ext cx="8305800" cy="4623816"/>
          </a:xfrm>
        </p:spPr>
        <p:txBody>
          <a:bodyPr/>
          <a:lstStyle/>
          <a:p>
            <a:r>
              <a:rPr lang="en-US" dirty="0" smtClean="0"/>
              <a:t>Revise </a:t>
            </a:r>
            <a:r>
              <a:rPr lang="en-US" dirty="0" smtClean="0"/>
              <a:t>Report</a:t>
            </a:r>
          </a:p>
          <a:p>
            <a:endParaRPr lang="en-US" dirty="0" smtClean="0"/>
          </a:p>
          <a:p>
            <a:r>
              <a:rPr lang="en-US" dirty="0" smtClean="0"/>
              <a:t>Finish </a:t>
            </a:r>
            <a:r>
              <a:rPr lang="en-US" dirty="0" smtClean="0"/>
              <a:t>Poster</a:t>
            </a:r>
          </a:p>
          <a:p>
            <a:endParaRPr lang="en-US" dirty="0" smtClean="0"/>
          </a:p>
          <a:p>
            <a:r>
              <a:rPr lang="en-US" dirty="0" smtClean="0"/>
              <a:t>Eliminate Overlap in </a:t>
            </a:r>
            <a:r>
              <a:rPr lang="en-US" dirty="0" smtClean="0"/>
              <a:t>Economics</a:t>
            </a:r>
          </a:p>
          <a:p>
            <a:endParaRPr lang="en-US" dirty="0" smtClean="0"/>
          </a:p>
          <a:p>
            <a:r>
              <a:rPr lang="en-US" dirty="0" smtClean="0"/>
              <a:t>Address Simulation Issues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28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29</a:t>
            </a:fld>
            <a:endParaRPr lang="en-US" dirty="0"/>
          </a:p>
        </p:txBody>
      </p:sp>
      <p:pic>
        <p:nvPicPr>
          <p:cNvPr id="6" name="Picture 4" descr="http://images.huffingtonpost.com/2010-02-04-Question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7259" y="1774825"/>
            <a:ext cx="3469481" cy="462597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Block Flow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229600" y="6400800"/>
            <a:ext cx="733864" cy="274320"/>
          </a:xfrm>
        </p:spPr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3</a:t>
            </a:fld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0" y="6583680"/>
            <a:ext cx="2133600" cy="274320"/>
          </a:xfrm>
        </p:spPr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pic>
        <p:nvPicPr>
          <p:cNvPr id="12" name="Picture 11" descr="BFD 040411 Flow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456800" y="2209800"/>
            <a:ext cx="10037200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69256804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Richard Parkinson.  “Where Does It Go? An Introduction to the Placement of Process Equipment.”  </a:t>
            </a:r>
            <a:r>
              <a:rPr lang="en-US" i="1" dirty="0" smtClean="0"/>
              <a:t>UOP  </a:t>
            </a:r>
            <a:r>
              <a:rPr lang="en-US" dirty="0" smtClean="0"/>
              <a:t>PowerPoint.  2009.  2 April 2011.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30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Final Report:</a:t>
            </a:r>
          </a:p>
          <a:p>
            <a:pPr lvl="1"/>
            <a:r>
              <a:rPr lang="en-US" dirty="0" smtClean="0"/>
              <a:t>Executive Summary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/>
          </a:p>
          <a:p>
            <a:pPr lvl="1"/>
            <a:r>
              <a:rPr lang="en-US" dirty="0" smtClean="0"/>
              <a:t>Discussion	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/>
          </a:p>
          <a:p>
            <a:pPr lvl="1"/>
            <a:r>
              <a:rPr lang="en-US" dirty="0" smtClean="0"/>
              <a:t>Recommendations 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Appendices</a:t>
            </a:r>
          </a:p>
          <a:p>
            <a:pPr lvl="1"/>
            <a:r>
              <a:rPr lang="en-US" dirty="0" smtClean="0"/>
              <a:t>Design Basis: 		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</a:p>
          <a:p>
            <a:pPr lvl="1"/>
            <a:r>
              <a:rPr lang="en-US" dirty="0" smtClean="0"/>
              <a:t>Block Flow Diagram: 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Process Flow Showing Major Equip.:  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31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Appendices (Continued) </a:t>
            </a:r>
          </a:p>
          <a:p>
            <a:pPr lvl="1"/>
            <a:r>
              <a:rPr lang="en-US" dirty="0" smtClean="0"/>
              <a:t>Material and Energy Balances: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Calculations:	 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i="1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Annotated Equip. List: 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Econ. Eval. Factored from Equip. Costs: 					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Utilities: 	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Conceptual Control Scheme: 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Major Equipment Layout:	 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32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Appendices (Continued)</a:t>
            </a:r>
          </a:p>
          <a:p>
            <a:pPr lvl="1"/>
            <a:r>
              <a:rPr lang="en-US" dirty="0" smtClean="0"/>
              <a:t>Distribution and End-use Issues: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Constraints Review: 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Applicable Standards: 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Project Communications File: 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Information Sources and References: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33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PFD: Gasification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34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" name="Picture 8" descr="PFD Gasifica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53469"/>
            <a:ext cx="9144000" cy="3913931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PFD: Claus Process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35</a:t>
            </a:fld>
            <a:endParaRPr lang="en-US" sz="2400" dirty="0"/>
          </a:p>
        </p:txBody>
      </p:sp>
      <p:pic>
        <p:nvPicPr>
          <p:cNvPr id="6" name="Picture 5" descr="PFD Cla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95852"/>
            <a:ext cx="9144000" cy="2485748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PFD:  Water Gas Shift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36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pic>
        <p:nvPicPr>
          <p:cNvPr id="10" name="Picture 9" descr="PFD WG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00817"/>
            <a:ext cx="9144000" cy="3842783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PFD: CO2 Absorption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37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pic>
        <p:nvPicPr>
          <p:cNvPr id="8" name="Picture 7" descr="PFD CO2 Ab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09800"/>
            <a:ext cx="9144000" cy="3701955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PFD: CO2 Sequestration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38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pic>
        <p:nvPicPr>
          <p:cNvPr id="6" name="Picture 5" descr="PFD CO2 Se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20544"/>
            <a:ext cx="9144000" cy="3670656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Scheme: Water Gas Shift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39</a:t>
            </a:fld>
            <a:endParaRPr lang="en-US" dirty="0"/>
          </a:p>
        </p:txBody>
      </p:sp>
      <p:pic>
        <p:nvPicPr>
          <p:cNvPr id="6" name="Picture 5" descr="WGS Control (04.03.11) (RK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1757362"/>
            <a:ext cx="7772400" cy="510063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from Last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4</a:t>
            </a:fld>
            <a:endParaRPr lang="en-US" sz="28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Scheme: CO2 Absorption</a:t>
            </a:r>
            <a:endParaRPr lang="en-US" dirty="0"/>
          </a:p>
        </p:txBody>
      </p:sp>
      <p:pic>
        <p:nvPicPr>
          <p:cNvPr id="6" name="Content Placeholder 5" descr="CO2 Abs Control (04.03.11) (RK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752600"/>
            <a:ext cx="9068896" cy="42672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40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Control Scheme: CO2 Sequestration</a:t>
            </a:r>
            <a:endParaRPr lang="en-US" dirty="0"/>
          </a:p>
        </p:txBody>
      </p:sp>
      <p:pic>
        <p:nvPicPr>
          <p:cNvPr id="6" name="Content Placeholder 5" descr="CO2 Seq Control (04.03.11) (RK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101298"/>
            <a:ext cx="9144000" cy="361184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41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Scheme: Gasifier</a:t>
            </a:r>
            <a:endParaRPr lang="en-US" dirty="0"/>
          </a:p>
        </p:txBody>
      </p:sp>
      <p:pic>
        <p:nvPicPr>
          <p:cNvPr id="6" name="Content Placeholder 5" descr="Gasifier Control (04.03.11) (RK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3514" y="2057400"/>
            <a:ext cx="8878086" cy="35052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42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Scheme: Claus Process</a:t>
            </a:r>
            <a:endParaRPr lang="en-US" dirty="0"/>
          </a:p>
        </p:txBody>
      </p:sp>
      <p:pic>
        <p:nvPicPr>
          <p:cNvPr id="6" name="Content Placeholder 5" descr="Claus Control (04.03.11) (RK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7015" y="1600201"/>
            <a:ext cx="7378785" cy="48006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43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Energy Balance </a:t>
            </a:r>
            <a:br>
              <a:rPr lang="en-US" dirty="0" smtClean="0"/>
            </a:br>
            <a:r>
              <a:rPr lang="en-US" dirty="0" smtClean="0"/>
              <a:t>Around WGS Reactor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523998"/>
            <a:ext cx="9136384" cy="5334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47443867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Energy Balance</a:t>
            </a:r>
            <a:br>
              <a:rPr lang="en-US" dirty="0" smtClean="0"/>
            </a:br>
            <a:r>
              <a:rPr lang="en-US" dirty="0" smtClean="0"/>
              <a:t>Around WGS Reactor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6866035"/>
              </p:ext>
            </p:extLst>
          </p:nvPr>
        </p:nvGraphicFramePr>
        <p:xfrm>
          <a:off x="457200" y="1774825"/>
          <a:ext cx="8229600" cy="420497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Inlet Fraction  Clean Syngas Component Flow for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WGS</a:t>
                      </a:r>
                      <a:r>
                        <a:rPr lang="en-US" sz="16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Reactor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lbmoles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hr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for</a:t>
                      </a:r>
                      <a:r>
                        <a:rPr lang="en-US" sz="16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WGS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Cp 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btu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lbmole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 F)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Outlet 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yngas 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Comp  (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lbmole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/hr)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from (WGS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4946.233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7.118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123.395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H2O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6424.688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15.367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1601.850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199.954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7.158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199.954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H2*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2960.168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6.948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7783.006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469.211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10.559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5292.049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CH4*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0.255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</a:t>
                      </a:r>
                      <a:r>
                        <a:rPr lang="en-US" sz="16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12.432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0.255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H2S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15000.509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15000.509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45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62344297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Loads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22250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Gasifier Equipment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 Load (MMBtu/hr)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Gasifier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-34.7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HP</a:t>
                      </a:r>
                      <a:r>
                        <a:rPr lang="en-US" baseline="0" dirty="0" smtClean="0"/>
                        <a:t> Steam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139.0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MP Steam</a:t>
                      </a:r>
                      <a:r>
                        <a:rPr lang="en-US" baseline="0" dirty="0" smtClean="0"/>
                        <a:t>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281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-106.8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Flash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2.99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Content Placeholder 5"/>
          <p:cNvGraphicFramePr>
            <a:graphicFrameLocks/>
          </p:cNvGraphicFramePr>
          <p:nvPr/>
        </p:nvGraphicFramePr>
        <p:xfrm>
          <a:off x="457200" y="4648200"/>
          <a:ext cx="8229600" cy="18542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</a:t>
                      </a:r>
                      <a:r>
                        <a:rPr lang="en-US" baseline="0" dirty="0" smtClean="0"/>
                        <a:t> Clean Up </a:t>
                      </a:r>
                      <a:r>
                        <a:rPr lang="en-US" dirty="0" smtClean="0"/>
                        <a:t>Equipment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</a:t>
                      </a:r>
                      <a:r>
                        <a:rPr lang="en-US" baseline="0" dirty="0" smtClean="0"/>
                        <a:t> Load (MMBtu/hr)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 Stripper Reboiler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57.0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</a:t>
                      </a:r>
                      <a:r>
                        <a:rPr lang="en-US" baseline="0" dirty="0" smtClean="0"/>
                        <a:t> Stripper 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-200.0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Selexol</a:t>
                      </a:r>
                      <a:r>
                        <a:rPr lang="en-US" baseline="0" dirty="0" smtClean="0"/>
                        <a:t> 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-40.7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Rich</a:t>
                      </a:r>
                      <a:r>
                        <a:rPr lang="en-US" baseline="0" dirty="0" smtClean="0"/>
                        <a:t> / Lean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274.9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46</a:t>
            </a:fld>
            <a:endParaRPr lang="en-US" sz="28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CO2 Sequestration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3276600" cy="4625609"/>
          </a:xfrm>
        </p:spPr>
        <p:txBody>
          <a:bodyPr>
            <a:normAutofit/>
          </a:bodyPr>
          <a:lstStyle/>
          <a:p>
            <a:r>
              <a:rPr lang="en-US" dirty="0" smtClean="0"/>
              <a:t>CO2 in our syngas is absorbed on Selexol to be selectively removed</a:t>
            </a:r>
          </a:p>
          <a:p>
            <a:r>
              <a:rPr lang="en-US" dirty="0" smtClean="0"/>
              <a:t>Delete only one CO2 slide.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47</a:t>
            </a:fld>
            <a:endParaRPr lang="en-US" dirty="0"/>
          </a:p>
        </p:txBody>
      </p:sp>
      <p:pic>
        <p:nvPicPr>
          <p:cNvPr id="33" name="Picture 32" descr="CO2 Absorb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1400" y="1752600"/>
            <a:ext cx="5248275" cy="3686175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48</a:t>
            </a:fld>
            <a:endParaRPr lang="en-US" dirty="0"/>
          </a:p>
        </p:txBody>
      </p:sp>
      <p:pic>
        <p:nvPicPr>
          <p:cNvPr id="1026" name="Picture 2" descr="http://fossil.energy.gov/images/programs/sequestration/what_sequestration_l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04800"/>
            <a:ext cx="7143750" cy="591502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38200" y="6211669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http://fossil.energy.gov/images/programs/sequestration/what_sequestration_lg.jpg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382000" cy="462560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Discussed Our Aspen Simulation</a:t>
            </a:r>
          </a:p>
          <a:p>
            <a:pPr lvl="1"/>
            <a:r>
              <a:rPr lang="en-US" dirty="0" smtClean="0"/>
              <a:t>Gasifier</a:t>
            </a:r>
          </a:p>
          <a:p>
            <a:pPr lvl="1"/>
            <a:r>
              <a:rPr lang="en-US" dirty="0" smtClean="0"/>
              <a:t>Sulfur Removal</a:t>
            </a:r>
          </a:p>
          <a:p>
            <a:pPr lvl="1"/>
            <a:r>
              <a:rPr lang="en-US" dirty="0" smtClean="0"/>
              <a:t>Water Gas Shift</a:t>
            </a:r>
          </a:p>
          <a:p>
            <a:pPr lvl="1"/>
            <a:r>
              <a:rPr lang="en-US" dirty="0" smtClean="0"/>
              <a:t>CO2 Removal</a:t>
            </a:r>
          </a:p>
          <a:p>
            <a:pPr lvl="1"/>
            <a:r>
              <a:rPr lang="en-US" dirty="0" smtClean="0"/>
              <a:t>Claus Process</a:t>
            </a:r>
          </a:p>
          <a:p>
            <a:r>
              <a:rPr lang="en-US" dirty="0" smtClean="0"/>
              <a:t>Heat Loads</a:t>
            </a:r>
          </a:p>
          <a:p>
            <a:pPr lvl="1"/>
            <a:r>
              <a:rPr lang="en-US" dirty="0" smtClean="0"/>
              <a:t>Optimization</a:t>
            </a:r>
          </a:p>
          <a:p>
            <a:r>
              <a:rPr lang="en-US" dirty="0" smtClean="0"/>
              <a:t>Equipment Costs and Sizes</a:t>
            </a:r>
          </a:p>
          <a:p>
            <a:r>
              <a:rPr lang="en-US" dirty="0" smtClean="0"/>
              <a:t>Independent Economics</a:t>
            </a:r>
          </a:p>
          <a:p>
            <a:pPr lvl="1"/>
            <a:r>
              <a:rPr lang="en-US" dirty="0" smtClean="0"/>
              <a:t>Sensitivity Analysis</a:t>
            </a:r>
          </a:p>
          <a:p>
            <a:r>
              <a:rPr lang="en-US" dirty="0" smtClean="0"/>
              <a:t>Location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5</a:t>
            </a:fld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PFD’s</a:t>
            </a:r>
          </a:p>
          <a:p>
            <a:endParaRPr lang="en-US" dirty="0" smtClean="0"/>
          </a:p>
          <a:p>
            <a:r>
              <a:rPr lang="en-US" dirty="0" smtClean="0"/>
              <a:t>Initial Control Schemes</a:t>
            </a:r>
          </a:p>
          <a:p>
            <a:endParaRPr lang="en-US" dirty="0" smtClean="0"/>
          </a:p>
          <a:p>
            <a:r>
              <a:rPr lang="en-US" dirty="0" smtClean="0"/>
              <a:t>Plant Layout (General Arrangement)</a:t>
            </a:r>
          </a:p>
          <a:p>
            <a:endParaRPr lang="en-US" dirty="0" smtClean="0"/>
          </a:p>
          <a:p>
            <a:r>
              <a:rPr lang="en-US" dirty="0" smtClean="0"/>
              <a:t>Calculations</a:t>
            </a:r>
          </a:p>
          <a:p>
            <a:endParaRPr lang="en-US" dirty="0" smtClean="0"/>
          </a:p>
          <a:p>
            <a:r>
              <a:rPr lang="en-US" dirty="0" smtClean="0"/>
              <a:t>Refined Individual Economics</a:t>
            </a:r>
          </a:p>
          <a:p>
            <a:endParaRPr lang="en-US" dirty="0" smtClean="0"/>
          </a:p>
          <a:p>
            <a:r>
              <a:rPr lang="en-US" dirty="0" smtClean="0"/>
              <a:t>Joint Economics with Team Golf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6</a:t>
            </a:fld>
            <a:endParaRPr lang="en-US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 smtClean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PFD: </a:t>
            </a:r>
            <a:r>
              <a:rPr lang="en-US" sz="4800" dirty="0" smtClean="0"/>
              <a:t>Overall Process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7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19400" y="1905000"/>
            <a:ext cx="365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/>
          </a:p>
        </p:txBody>
      </p:sp>
      <p:pic>
        <p:nvPicPr>
          <p:cNvPr id="165" name="Picture 164" descr="Overall Flow Sheet (RK) (04.04.1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286000"/>
            <a:ext cx="9144000" cy="3233903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PFD: Hydrogen Sulfide Removal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8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pic>
        <p:nvPicPr>
          <p:cNvPr id="10" name="Picture 9" descr="PFD H2S Remov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86000"/>
            <a:ext cx="9144000" cy="3718156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Simulation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Gasification</a:t>
            </a:r>
          </a:p>
          <a:p>
            <a:pPr lvl="1"/>
            <a:r>
              <a:rPr lang="en-US" dirty="0" smtClean="0"/>
              <a:t>Heat Exchanger Delta T</a:t>
            </a:r>
          </a:p>
          <a:p>
            <a:pPr lvl="1"/>
            <a:r>
              <a:rPr lang="en-US" dirty="0" smtClean="0"/>
              <a:t>Ideal Cyclone Separation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H2S Removal</a:t>
            </a:r>
          </a:p>
          <a:p>
            <a:pPr lvl="1"/>
            <a:r>
              <a:rPr lang="en-US" dirty="0" smtClean="0"/>
              <a:t>Selexol Recycle Connection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Claus Process	</a:t>
            </a:r>
          </a:p>
          <a:p>
            <a:pPr lvl="1"/>
            <a:r>
              <a:rPr lang="en-US" dirty="0" smtClean="0"/>
              <a:t>Sulfur Water Outlet Mixed</a:t>
            </a:r>
          </a:p>
          <a:p>
            <a:pPr lvl="1"/>
            <a:r>
              <a:rPr lang="en-US" dirty="0" smtClean="0"/>
              <a:t>Tail Gas Treatment </a:t>
            </a:r>
          </a:p>
          <a:p>
            <a:pPr lvl="1"/>
            <a:r>
              <a:rPr lang="en-US" dirty="0" err="1" smtClean="0"/>
              <a:t>Superclaus</a:t>
            </a:r>
            <a:r>
              <a:rPr lang="en-US" dirty="0" smtClean="0"/>
              <a:t> Operation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CO2 Removal</a:t>
            </a:r>
          </a:p>
          <a:p>
            <a:pPr lvl="1"/>
            <a:r>
              <a:rPr lang="en-US" dirty="0" smtClean="0"/>
              <a:t>Solvent Optimization </a:t>
            </a:r>
          </a:p>
          <a:p>
            <a:pPr lvl="1"/>
            <a:r>
              <a:rPr lang="en-US" dirty="0" smtClean="0"/>
              <a:t>Compressor Sizes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lnDef>
      <a:spPr/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12682</TotalTime>
  <Words>1012</Words>
  <Application>Microsoft Office PowerPoint</Application>
  <PresentationFormat>On-screen Show (4:3)</PresentationFormat>
  <Paragraphs>464</Paragraphs>
  <Slides>48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  <vt:variant>
        <vt:lpstr>Custom Shows</vt:lpstr>
      </vt:variant>
      <vt:variant>
        <vt:i4>1</vt:i4>
      </vt:variant>
    </vt:vector>
  </HeadingPairs>
  <TitlesOfParts>
    <vt:vector size="50" baseType="lpstr">
      <vt:lpstr>Module</vt:lpstr>
      <vt:lpstr>Syngas Production from Petroleum Coke Gasification </vt:lpstr>
      <vt:lpstr>Project Purpose </vt:lpstr>
      <vt:lpstr>Overall Block Flow</vt:lpstr>
      <vt:lpstr>Questions from Last Time</vt:lpstr>
      <vt:lpstr>Recap</vt:lpstr>
      <vt:lpstr>Today’s Agenda</vt:lpstr>
      <vt:lpstr>PFD: Overall Process</vt:lpstr>
      <vt:lpstr>PFD: Hydrogen Sulfide Removal</vt:lpstr>
      <vt:lpstr>Simulation Problems</vt:lpstr>
      <vt:lpstr>Control Scheme: H2S Removal</vt:lpstr>
      <vt:lpstr>Overall Plant Layout:  4923 Port Rd., Pasadena, TX  </vt:lpstr>
      <vt:lpstr>Plant Layout: Gasification Island</vt:lpstr>
      <vt:lpstr>Plant Layout: H2S Removal</vt:lpstr>
      <vt:lpstr>Calculations </vt:lpstr>
      <vt:lpstr>Calculations (Continued)</vt:lpstr>
      <vt:lpstr>Calculations (Continued)</vt:lpstr>
      <vt:lpstr>Refined Independent Economics: Raw Material Cost</vt:lpstr>
      <vt:lpstr>Catalyst and Solvent Costs</vt:lpstr>
      <vt:lpstr>Slide 19</vt:lpstr>
      <vt:lpstr>Capital Cost Analysis</vt:lpstr>
      <vt:lpstr> Economics Summary </vt:lpstr>
      <vt:lpstr>Pay-Back Period</vt:lpstr>
      <vt:lpstr>Sensitivity Analysis</vt:lpstr>
      <vt:lpstr>Sensitivity Analysis</vt:lpstr>
      <vt:lpstr>Sensitivity Analysis</vt:lpstr>
      <vt:lpstr>Sensitivity Analysis</vt:lpstr>
      <vt:lpstr>Conclusion</vt:lpstr>
      <vt:lpstr>Next Steps</vt:lpstr>
      <vt:lpstr>Questions?</vt:lpstr>
      <vt:lpstr>References </vt:lpstr>
      <vt:lpstr>Report Outline</vt:lpstr>
      <vt:lpstr>Report Outline</vt:lpstr>
      <vt:lpstr>Report Outline</vt:lpstr>
      <vt:lpstr>PFD: Gasification</vt:lpstr>
      <vt:lpstr>PFD: Claus Process</vt:lpstr>
      <vt:lpstr>PFD:  Water Gas Shift </vt:lpstr>
      <vt:lpstr>PFD: CO2 Absorption</vt:lpstr>
      <vt:lpstr>PFD: CO2 Sequestration </vt:lpstr>
      <vt:lpstr>Control Scheme: Water Gas Shift</vt:lpstr>
      <vt:lpstr>Control Scheme: CO2 Absorption</vt:lpstr>
      <vt:lpstr>Control Scheme: CO2 Sequestration</vt:lpstr>
      <vt:lpstr>Control Scheme: Gasifier</vt:lpstr>
      <vt:lpstr>Control Scheme: Claus Process</vt:lpstr>
      <vt:lpstr>Energy Balance  Around WGS Reactor</vt:lpstr>
      <vt:lpstr>Energy Balance Around WGS Reactor</vt:lpstr>
      <vt:lpstr>Heat Loads</vt:lpstr>
      <vt:lpstr>CO2 Sequestration</vt:lpstr>
      <vt:lpstr>Slide 48</vt:lpstr>
      <vt:lpstr>Custom Show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Petroleum coke gasificaiton</dc:title>
  <dc:creator>Ryan Kosak</dc:creator>
  <cp:lastModifiedBy>Ryan Kosak</cp:lastModifiedBy>
  <cp:revision>685</cp:revision>
  <dcterms:created xsi:type="dcterms:W3CDTF">2011-01-21T21:08:01Z</dcterms:created>
  <dcterms:modified xsi:type="dcterms:W3CDTF">2011-04-05T18:17:23Z</dcterms:modified>
</cp:coreProperties>
</file>