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charts/chart3.xml" ContentType="application/vnd.openxmlformats-officedocument.drawingml.chart+xml"/>
  <Default Extension="xlsx" ContentType="application/vnd.openxmlformats-officedocument.spreadsheetml.sheet"/>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43891200" cy="21945600"/>
  <p:notesSz cx="9239250" cy="11982450"/>
  <p:defaultTextStyle>
    <a:defPPr>
      <a:defRPr lang="en-US"/>
    </a:defPPr>
    <a:lvl1pPr algn="l" rtl="0" eaLnBrk="0" fontAlgn="base" hangingPunct="0">
      <a:spcBef>
        <a:spcPct val="0"/>
      </a:spcBef>
      <a:spcAft>
        <a:spcPct val="0"/>
      </a:spcAft>
      <a:defRPr sz="7500" kern="1200">
        <a:solidFill>
          <a:schemeClr val="tx1"/>
        </a:solidFill>
        <a:latin typeface="Tahoma" pitchFamily="34" charset="0"/>
        <a:ea typeface="+mn-ea"/>
        <a:cs typeface="+mn-cs"/>
      </a:defRPr>
    </a:lvl1pPr>
    <a:lvl2pPr marL="457200" algn="l" rtl="0" eaLnBrk="0" fontAlgn="base" hangingPunct="0">
      <a:spcBef>
        <a:spcPct val="0"/>
      </a:spcBef>
      <a:spcAft>
        <a:spcPct val="0"/>
      </a:spcAft>
      <a:defRPr sz="7500" kern="1200">
        <a:solidFill>
          <a:schemeClr val="tx1"/>
        </a:solidFill>
        <a:latin typeface="Tahoma" pitchFamily="34" charset="0"/>
        <a:ea typeface="+mn-ea"/>
        <a:cs typeface="+mn-cs"/>
      </a:defRPr>
    </a:lvl2pPr>
    <a:lvl3pPr marL="914400" algn="l" rtl="0" eaLnBrk="0" fontAlgn="base" hangingPunct="0">
      <a:spcBef>
        <a:spcPct val="0"/>
      </a:spcBef>
      <a:spcAft>
        <a:spcPct val="0"/>
      </a:spcAft>
      <a:defRPr sz="7500" kern="1200">
        <a:solidFill>
          <a:schemeClr val="tx1"/>
        </a:solidFill>
        <a:latin typeface="Tahoma" pitchFamily="34" charset="0"/>
        <a:ea typeface="+mn-ea"/>
        <a:cs typeface="+mn-cs"/>
      </a:defRPr>
    </a:lvl3pPr>
    <a:lvl4pPr marL="1371600" algn="l" rtl="0" eaLnBrk="0" fontAlgn="base" hangingPunct="0">
      <a:spcBef>
        <a:spcPct val="0"/>
      </a:spcBef>
      <a:spcAft>
        <a:spcPct val="0"/>
      </a:spcAft>
      <a:defRPr sz="7500" kern="1200">
        <a:solidFill>
          <a:schemeClr val="tx1"/>
        </a:solidFill>
        <a:latin typeface="Tahoma" pitchFamily="34" charset="0"/>
        <a:ea typeface="+mn-ea"/>
        <a:cs typeface="+mn-cs"/>
      </a:defRPr>
    </a:lvl4pPr>
    <a:lvl5pPr marL="1828800" algn="l" rtl="0" eaLnBrk="0" fontAlgn="base" hangingPunct="0">
      <a:spcBef>
        <a:spcPct val="0"/>
      </a:spcBef>
      <a:spcAft>
        <a:spcPct val="0"/>
      </a:spcAft>
      <a:defRPr sz="7500" kern="1200">
        <a:solidFill>
          <a:schemeClr val="tx1"/>
        </a:solidFill>
        <a:latin typeface="Tahoma" pitchFamily="34" charset="0"/>
        <a:ea typeface="+mn-ea"/>
        <a:cs typeface="+mn-cs"/>
      </a:defRPr>
    </a:lvl5pPr>
    <a:lvl6pPr marL="2286000" algn="l" defTabSz="914400" rtl="0" eaLnBrk="1" latinLnBrk="0" hangingPunct="1">
      <a:defRPr sz="7500" kern="1200">
        <a:solidFill>
          <a:schemeClr val="tx1"/>
        </a:solidFill>
        <a:latin typeface="Tahoma" pitchFamily="34" charset="0"/>
        <a:ea typeface="+mn-ea"/>
        <a:cs typeface="+mn-cs"/>
      </a:defRPr>
    </a:lvl6pPr>
    <a:lvl7pPr marL="2743200" algn="l" defTabSz="914400" rtl="0" eaLnBrk="1" latinLnBrk="0" hangingPunct="1">
      <a:defRPr sz="7500" kern="1200">
        <a:solidFill>
          <a:schemeClr val="tx1"/>
        </a:solidFill>
        <a:latin typeface="Tahoma" pitchFamily="34" charset="0"/>
        <a:ea typeface="+mn-ea"/>
        <a:cs typeface="+mn-cs"/>
      </a:defRPr>
    </a:lvl7pPr>
    <a:lvl8pPr marL="3200400" algn="l" defTabSz="914400" rtl="0" eaLnBrk="1" latinLnBrk="0" hangingPunct="1">
      <a:defRPr sz="7500" kern="1200">
        <a:solidFill>
          <a:schemeClr val="tx1"/>
        </a:solidFill>
        <a:latin typeface="Tahoma" pitchFamily="34" charset="0"/>
        <a:ea typeface="+mn-ea"/>
        <a:cs typeface="+mn-cs"/>
      </a:defRPr>
    </a:lvl8pPr>
    <a:lvl9pPr marL="3657600" algn="l" defTabSz="914400" rtl="0" eaLnBrk="1" latinLnBrk="0" hangingPunct="1">
      <a:defRPr sz="7500" kern="1200">
        <a:solidFill>
          <a:schemeClr val="tx1"/>
        </a:solidFill>
        <a:latin typeface="Tahom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1C1C1C"/>
    <a:srgbClr val="CC6600"/>
    <a:srgbClr val="C8D1D2"/>
    <a:srgbClr val="FFFFFF"/>
    <a:srgbClr val="003366"/>
    <a:srgbClr val="FFEBCD"/>
    <a:srgbClr val="FFE9B7"/>
    <a:srgbClr val="FFDF97"/>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6595" autoAdjust="0"/>
    <p:restoredTop sz="98757" autoAdjust="0"/>
  </p:normalViewPr>
  <p:slideViewPr>
    <p:cSldViewPr>
      <p:cViewPr>
        <p:scale>
          <a:sx n="30" d="100"/>
          <a:sy n="30" d="100"/>
        </p:scale>
        <p:origin x="918" y="-102"/>
      </p:cViewPr>
      <p:guideLst>
        <p:guide orient="horz" pos="6912"/>
        <p:guide pos="13824"/>
      </p:guideLst>
    </p:cSldViewPr>
  </p:slideViewPr>
  <p:notesTextViewPr>
    <p:cViewPr>
      <p:scale>
        <a:sx n="100" d="100"/>
        <a:sy n="100" d="100"/>
      </p:scale>
      <p:origin x="0" y="54"/>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oleObject" Target="file:///C:\Users\Lipi\Documents\Senior%20Design\Equipment%20sizing\Equipment%20List%20(03.23.11).xlsx" TargetMode="External"/></Relationships>
</file>

<file path=ppt/charts/_rels/chart2.xml.rels><?xml version="1.0" encoding="UTF-8" standalone="yes"?>
<Relationships xmlns="http://schemas.openxmlformats.org/package/2006/relationships"><Relationship Id="rId2" Type="http://schemas.openxmlformats.org/officeDocument/2006/relationships/oleObject" Target="file:///C:\Users\Lipi\Downloads\Economic040111.xlsx" TargetMode="External"/><Relationship Id="rId1" Type="http://schemas.openxmlformats.org/officeDocument/2006/relationships/themeOverride" Target="../theme/themeOverride1.xml"/></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chart1.xml><?xml version="1.0" encoding="utf-8"?>
<c:chartSpace xmlns:c="http://schemas.openxmlformats.org/drawingml/2006/chart" xmlns:a="http://schemas.openxmlformats.org/drawingml/2006/main" xmlns:r="http://schemas.openxmlformats.org/officeDocument/2006/relationships">
  <c:lang val="en-US"/>
  <c:style val="26"/>
  <c:chart>
    <c:title>
      <c:tx>
        <c:rich>
          <a:bodyPr/>
          <a:lstStyle/>
          <a:p>
            <a:pPr>
              <a:defRPr sz="3200"/>
            </a:pPr>
            <a:r>
              <a:rPr lang="en-US" sz="3200" dirty="0" smtClean="0">
                <a:solidFill>
                  <a:schemeClr val="bg2"/>
                </a:solidFill>
              </a:rPr>
              <a:t>Equipment</a:t>
            </a:r>
            <a:r>
              <a:rPr lang="en-US" sz="3200" baseline="0" dirty="0" smtClean="0">
                <a:solidFill>
                  <a:schemeClr val="bg2"/>
                </a:solidFill>
              </a:rPr>
              <a:t> Cost</a:t>
            </a:r>
            <a:endParaRPr lang="en-US" sz="3200" dirty="0">
              <a:solidFill>
                <a:schemeClr val="bg2"/>
              </a:solidFill>
            </a:endParaRPr>
          </a:p>
        </c:rich>
      </c:tx>
      <c:layout>
        <c:manualLayout>
          <c:xMode val="edge"/>
          <c:yMode val="edge"/>
          <c:x val="0.21831734975435768"/>
          <c:y val="2.3980890817710612E-2"/>
        </c:manualLayout>
      </c:layout>
    </c:title>
    <c:plotArea>
      <c:layout>
        <c:manualLayout>
          <c:layoutTarget val="inner"/>
          <c:xMode val="edge"/>
          <c:yMode val="edge"/>
          <c:x val="0.1696706664726372"/>
          <c:y val="0.16098484848484851"/>
          <c:w val="0.65851697979772239"/>
          <c:h val="0.77651515151515149"/>
        </c:manualLayout>
      </c:layout>
      <c:pieChart>
        <c:varyColors val="1"/>
        <c:ser>
          <c:idx val="0"/>
          <c:order val="0"/>
          <c:dPt>
            <c:idx val="0"/>
            <c:spPr>
              <a:solidFill>
                <a:srgbClr val="FFDA65"/>
              </a:solidFill>
            </c:spPr>
          </c:dPt>
          <c:dPt>
            <c:idx val="1"/>
            <c:spPr>
              <a:solidFill>
                <a:srgbClr val="DE4ECD"/>
              </a:solidFill>
            </c:spPr>
          </c:dPt>
          <c:dLbls>
            <c:dLbl>
              <c:idx val="0"/>
              <c:layout>
                <c:manualLayout>
                  <c:x val="-0.18210668197725288"/>
                  <c:y val="-0.22769585619979324"/>
                </c:manualLayout>
              </c:layout>
              <c:tx>
                <c:rich>
                  <a:bodyPr/>
                  <a:lstStyle/>
                  <a:p>
                    <a:r>
                      <a:rPr lang="en-US" sz="1600" b="1">
                        <a:solidFill>
                          <a:schemeClr val="bg2"/>
                        </a:solidFill>
                      </a:rPr>
                      <a:t>Gasifier, 74%</a:t>
                    </a:r>
                  </a:p>
                  <a:p>
                    <a:r>
                      <a:rPr lang="en-US" sz="1600" b="1">
                        <a:solidFill>
                          <a:schemeClr val="bg2"/>
                        </a:solidFill>
                      </a:rPr>
                      <a:t>$135 mm</a:t>
                    </a:r>
                    <a:endParaRPr lang="en-US"/>
                  </a:p>
                </c:rich>
              </c:tx>
              <c:dLblPos val="bestFit"/>
              <c:showSerName val="1"/>
              <c:showPercent val="1"/>
            </c:dLbl>
            <c:dLbl>
              <c:idx val="1"/>
              <c:layout>
                <c:manualLayout>
                  <c:x val="8.8873023289773973E-4"/>
                  <c:y val="2.5690368249423383E-2"/>
                </c:manualLayout>
              </c:layout>
              <c:tx>
                <c:rich>
                  <a:bodyPr/>
                  <a:lstStyle/>
                  <a:p>
                    <a:r>
                      <a:rPr lang="en-US" sz="1600" b="1">
                        <a:solidFill>
                          <a:schemeClr val="bg2"/>
                        </a:solidFill>
                      </a:rPr>
                      <a:t>Sulfur</a:t>
                    </a:r>
                    <a:r>
                      <a:rPr lang="en-US" sz="1600" b="1" baseline="0">
                        <a:solidFill>
                          <a:schemeClr val="bg2"/>
                        </a:solidFill>
                      </a:rPr>
                      <a:t> Removal</a:t>
                    </a:r>
                    <a:r>
                      <a:rPr lang="en-US" sz="1600" b="1">
                        <a:solidFill>
                          <a:schemeClr val="bg2"/>
                        </a:solidFill>
                      </a:rPr>
                      <a:t>, 9%</a:t>
                    </a:r>
                  </a:p>
                  <a:p>
                    <a:r>
                      <a:rPr lang="en-US" sz="1600" b="1">
                        <a:solidFill>
                          <a:schemeClr val="bg2"/>
                        </a:solidFill>
                      </a:rPr>
                      <a:t>$17 mm</a:t>
                    </a:r>
                    <a:endParaRPr lang="en-US"/>
                  </a:p>
                </c:rich>
              </c:tx>
              <c:dLblPos val="bestFit"/>
              <c:showSerName val="1"/>
              <c:showPercent val="1"/>
            </c:dLbl>
            <c:dLbl>
              <c:idx val="2"/>
              <c:layout/>
              <c:tx>
                <c:rich>
                  <a:bodyPr/>
                  <a:lstStyle/>
                  <a:p>
                    <a:r>
                      <a:rPr lang="en-US" sz="1600" b="1">
                        <a:solidFill>
                          <a:schemeClr val="bg2"/>
                        </a:solidFill>
                      </a:rPr>
                      <a:t>CO2</a:t>
                    </a:r>
                    <a:r>
                      <a:rPr lang="en-US" sz="1600" b="1" baseline="0">
                        <a:solidFill>
                          <a:schemeClr val="bg2"/>
                        </a:solidFill>
                      </a:rPr>
                      <a:t> Sequatration</a:t>
                    </a:r>
                    <a:r>
                      <a:rPr lang="en-US" sz="1600" b="1">
                        <a:solidFill>
                          <a:schemeClr val="bg2"/>
                        </a:solidFill>
                      </a:rPr>
                      <a:t>, 17%</a:t>
                    </a:r>
                  </a:p>
                  <a:p>
                    <a:r>
                      <a:rPr lang="en-US" sz="1600" b="1">
                        <a:solidFill>
                          <a:schemeClr val="bg2"/>
                        </a:solidFill>
                      </a:rPr>
                      <a:t> $31 mm</a:t>
                    </a:r>
                    <a:endParaRPr lang="en-US"/>
                  </a:p>
                </c:rich>
              </c:tx>
              <c:dLblPos val="bestFit"/>
              <c:showSerName val="1"/>
              <c:showPercent val="1"/>
            </c:dLbl>
            <c:txPr>
              <a:bodyPr/>
              <a:lstStyle/>
              <a:p>
                <a:pPr>
                  <a:defRPr sz="1600" b="1">
                    <a:solidFill>
                      <a:schemeClr val="bg2"/>
                    </a:solidFill>
                  </a:defRPr>
                </a:pPr>
                <a:endParaRPr lang="en-US"/>
              </a:p>
            </c:txPr>
            <c:dLblPos val="bestFit"/>
            <c:showSerName val="1"/>
            <c:showPercent val="1"/>
            <c:showLeaderLines val="1"/>
          </c:dLbls>
          <c:val>
            <c:numRef>
              <c:f>'Equip list and discrip'!$B$21:$B$23</c:f>
              <c:numCache>
                <c:formatCode>"$"#,##0.00</c:formatCode>
                <c:ptCount val="3"/>
                <c:pt idx="0" formatCode="_(&quot;$&quot;* #,##0.00_);_(&quot;$&quot;* \(#,##0.00\);_(&quot;$&quot;* &quot;-&quot;??_);_(@_)">
                  <c:v>135099254</c:v>
                </c:pt>
                <c:pt idx="1">
                  <c:v>17064712</c:v>
                </c:pt>
                <c:pt idx="2">
                  <c:v>30311530</c:v>
                </c:pt>
              </c:numCache>
            </c:numRef>
          </c:val>
        </c:ser>
        <c:dLbls/>
        <c:firstSliceAng val="0"/>
      </c:pieChart>
    </c:plotArea>
    <c:plotVisOnly val="1"/>
    <c:dispBlanksAs val="zero"/>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lang val="en-US"/>
  <c:style val="34"/>
  <c:clrMapOvr bg1="lt1" tx1="dk1" bg2="lt2" tx2="dk2" accent1="accent1" accent2="accent2" accent3="accent3" accent4="accent4" accent5="accent5" accent6="accent6" hlink="hlink" folHlink="folHlink"/>
  <c:chart>
    <c:title>
      <c:layout/>
    </c:title>
    <c:view3D>
      <c:rAngAx val="1"/>
    </c:view3D>
    <c:plotArea>
      <c:layout>
        <c:manualLayout>
          <c:layoutTarget val="inner"/>
          <c:xMode val="edge"/>
          <c:yMode val="edge"/>
          <c:x val="0.17915672853088246"/>
          <c:y val="0.15851712740476012"/>
          <c:w val="0.81895146787207163"/>
          <c:h val="0.81318892796958353"/>
        </c:manualLayout>
      </c:layout>
      <c:bar3DChart>
        <c:barDir val="col"/>
        <c:grouping val="clustered"/>
        <c:ser>
          <c:idx val="0"/>
          <c:order val="0"/>
          <c:tx>
            <c:v>Cumulative Cash Flow ($MM/year)</c:v>
          </c:tx>
          <c:cat>
            <c:numRef>
              <c:f>[Economic040111.xlsx]Economics!$C$5:$V$5</c:f>
              <c:numCache>
                <c:formatCode>General</c:formatCode>
                <c:ptCount val="20"/>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numCache>
            </c:numRef>
          </c:cat>
          <c:val>
            <c:numRef>
              <c:f>[Economic040111.xlsx]Economics!$C$45:$V$45</c:f>
              <c:numCache>
                <c:formatCode>General</c:formatCode>
                <c:ptCount val="20"/>
                <c:pt idx="0" formatCode="_(&quot;$&quot;* #,##0_);_(&quot;$&quot;* \(#,##0\);_(&quot;$&quot;* &quot;-&quot;??_);_(@_)">
                  <c:v>-25.546569496</c:v>
                </c:pt>
                <c:pt idx="1">
                  <c:v>-129.557602444</c:v>
                </c:pt>
                <c:pt idx="2">
                  <c:v>-202.54780100399998</c:v>
                </c:pt>
                <c:pt idx="3">
                  <c:v>-168.81044205698885</c:v>
                </c:pt>
                <c:pt idx="4">
                  <c:v>-86.209359894496203</c:v>
                </c:pt>
                <c:pt idx="5">
                  <c:v>-0.66544349102640166</c:v>
                </c:pt>
                <c:pt idx="6">
                  <c:v>87.924497777188606</c:v>
                </c:pt>
                <c:pt idx="7">
                  <c:v>179.66794270035288</c:v>
                </c:pt>
                <c:pt idx="8">
                  <c:v>274.67688227591771</c:v>
                </c:pt>
                <c:pt idx="9">
                  <c:v>358.85405956440047</c:v>
                </c:pt>
                <c:pt idx="10">
                  <c:v>460.74921762862084</c:v>
                </c:pt>
                <c:pt idx="11">
                  <c:v>566.27537860932921</c:v>
                </c:pt>
                <c:pt idx="12">
                  <c:v>675.56512590243449</c:v>
                </c:pt>
                <c:pt idx="13">
                  <c:v>788.75691267039861</c:v>
                </c:pt>
                <c:pt idx="14">
                  <c:v>887.98952123172671</c:v>
                </c:pt>
                <c:pt idx="15">
                  <c:v>1009.4258848085615</c:v>
                </c:pt>
                <c:pt idx="16">
                  <c:v>1135.2182519891187</c:v>
                </c:pt>
                <c:pt idx="17">
                  <c:v>1265.532057351674</c:v>
                </c:pt>
                <c:pt idx="18">
                  <c:v>1400.5404788694641</c:v>
                </c:pt>
                <c:pt idx="19">
                  <c:v>1540.4248926411462</c:v>
                </c:pt>
              </c:numCache>
            </c:numRef>
          </c:val>
        </c:ser>
        <c:dLbls/>
        <c:shape val="cylinder"/>
        <c:axId val="51611904"/>
        <c:axId val="51618176"/>
        <c:axId val="0"/>
      </c:bar3DChart>
      <c:catAx>
        <c:axId val="51611904"/>
        <c:scaling>
          <c:orientation val="minMax"/>
        </c:scaling>
        <c:axPos val="b"/>
        <c:title>
          <c:tx>
            <c:rich>
              <a:bodyPr/>
              <a:lstStyle/>
              <a:p>
                <a:pPr>
                  <a:defRPr/>
                </a:pPr>
                <a:r>
                  <a:rPr lang="en-US" sz="2000"/>
                  <a:t>Years</a:t>
                </a:r>
              </a:p>
            </c:rich>
          </c:tx>
          <c:layout>
            <c:manualLayout>
              <c:xMode val="edge"/>
              <c:yMode val="edge"/>
              <c:x val="0.4727032905609021"/>
              <c:y val="0.91950381202349729"/>
            </c:manualLayout>
          </c:layout>
        </c:title>
        <c:numFmt formatCode="General" sourceLinked="1"/>
        <c:tickLblPos val="nextTo"/>
        <c:crossAx val="51618176"/>
        <c:crosses val="autoZero"/>
        <c:auto val="1"/>
        <c:lblAlgn val="ctr"/>
        <c:lblOffset val="100"/>
      </c:catAx>
      <c:valAx>
        <c:axId val="51618176"/>
        <c:scaling>
          <c:orientation val="minMax"/>
          <c:min val="-250"/>
        </c:scaling>
        <c:axPos val="l"/>
        <c:majorGridlines/>
        <c:title>
          <c:tx>
            <c:rich>
              <a:bodyPr rot="0" vert="wordArtVert"/>
              <a:lstStyle/>
              <a:p>
                <a:pPr>
                  <a:defRPr sz="1600"/>
                </a:pPr>
                <a:r>
                  <a:rPr lang="en-US" sz="1600" baseline="0"/>
                  <a:t> ($MM/YR)</a:t>
                </a:r>
                <a:endParaRPr lang="en-US" sz="1600"/>
              </a:p>
            </c:rich>
          </c:tx>
          <c:layout/>
        </c:title>
        <c:numFmt formatCode="&quot;$&quot;#,##0" sourceLinked="0"/>
        <c:tickLblPos val="nextTo"/>
        <c:txPr>
          <a:bodyPr/>
          <a:lstStyle/>
          <a:p>
            <a:pPr>
              <a:defRPr sz="1800"/>
            </a:pPr>
            <a:endParaRPr lang="en-US"/>
          </a:p>
        </c:txPr>
        <c:crossAx val="51611904"/>
        <c:crosses val="autoZero"/>
        <c:crossBetween val="between"/>
      </c:valAx>
    </c:plotArea>
    <c:plotVisOnly val="1"/>
    <c:dispBlanksAs val="gap"/>
  </c:chart>
  <c:externalData r:id="rId2"/>
</c:chartSpace>
</file>

<file path=ppt/charts/chart3.xml><?xml version="1.0" encoding="utf-8"?>
<c:chartSpace xmlns:c="http://schemas.openxmlformats.org/drawingml/2006/chart" xmlns:a="http://schemas.openxmlformats.org/drawingml/2006/main" xmlns:r="http://schemas.openxmlformats.org/officeDocument/2006/relationships">
  <c:lang val="en-US"/>
  <c:style val="26"/>
  <c:chart>
    <c:title>
      <c:tx>
        <c:rich>
          <a:bodyPr/>
          <a:lstStyle/>
          <a:p>
            <a:pPr>
              <a:defRPr>
                <a:solidFill>
                  <a:schemeClr val="bg2"/>
                </a:solidFill>
              </a:defRPr>
            </a:pPr>
            <a:r>
              <a:rPr lang="en-US">
                <a:solidFill>
                  <a:schemeClr val="bg2"/>
                </a:solidFill>
              </a:rPr>
              <a:t>Annual Operating Cost</a:t>
            </a:r>
          </a:p>
        </c:rich>
      </c:tx>
      <c:layout>
        <c:manualLayout>
          <c:xMode val="edge"/>
          <c:yMode val="edge"/>
          <c:x val="0.18343608351261126"/>
          <c:y val="0.91675208926462293"/>
        </c:manualLayout>
      </c:layout>
    </c:title>
    <c:plotArea>
      <c:layout/>
      <c:pieChart>
        <c:varyColors val="1"/>
        <c:ser>
          <c:idx val="0"/>
          <c:order val="0"/>
          <c:tx>
            <c:strRef>
              <c:f>Sheet1!$B$1</c:f>
              <c:strCache>
                <c:ptCount val="1"/>
                <c:pt idx="0">
                  <c:v>($MM/YEAR)</c:v>
                </c:pt>
              </c:strCache>
            </c:strRef>
          </c:tx>
          <c:dLbls>
            <c:dLbl>
              <c:idx val="0"/>
              <c:layout/>
              <c:dLblPos val="bestFit"/>
              <c:showVal val="1"/>
              <c:showCatName val="1"/>
              <c:showPercent val="1"/>
            </c:dLbl>
            <c:dLbl>
              <c:idx val="1"/>
              <c:layout>
                <c:manualLayout>
                  <c:x val="2.2085603350267446E-2"/>
                  <c:y val="3.3568713366558325E-2"/>
                </c:manualLayout>
              </c:layout>
              <c:dLblPos val="bestFit"/>
              <c:showVal val="1"/>
              <c:showCatName val="1"/>
              <c:showPercent val="1"/>
            </c:dLbl>
            <c:dLbl>
              <c:idx val="2"/>
              <c:layout>
                <c:manualLayout>
                  <c:x val="3.9886537620297473E-2"/>
                  <c:y val="-4.5910198725159355E-2"/>
                </c:manualLayout>
              </c:layout>
              <c:dLblPos val="bestFit"/>
              <c:showVal val="1"/>
              <c:showCatName val="1"/>
              <c:showPercent val="1"/>
            </c:dLbl>
            <c:dLbl>
              <c:idx val="3"/>
              <c:layout>
                <c:manualLayout>
                  <c:x val="4.5321240324399312E-2"/>
                  <c:y val="0"/>
                </c:manualLayout>
              </c:layout>
              <c:dLblPos val="bestFit"/>
              <c:showVal val="1"/>
              <c:showCatName val="1"/>
              <c:showPercent val="1"/>
            </c:dLbl>
            <c:txPr>
              <a:bodyPr/>
              <a:lstStyle/>
              <a:p>
                <a:pPr>
                  <a:defRPr>
                    <a:solidFill>
                      <a:schemeClr val="bg2"/>
                    </a:solidFill>
                  </a:defRPr>
                </a:pPr>
                <a:endParaRPr lang="en-US"/>
              </a:p>
            </c:txPr>
            <c:dLblPos val="bestFit"/>
            <c:showCatName val="1"/>
            <c:showPercent val="1"/>
            <c:showLeaderLines val="1"/>
          </c:dLbls>
          <c:cat>
            <c:strRef>
              <c:f>Sheet1!$A$2:$A$5</c:f>
              <c:strCache>
                <c:ptCount val="4"/>
                <c:pt idx="0">
                  <c:v>Raw Material  cost</c:v>
                </c:pt>
                <c:pt idx="1">
                  <c:v>Labor</c:v>
                </c:pt>
                <c:pt idx="2">
                  <c:v>CW+NG+Elec</c:v>
                </c:pt>
                <c:pt idx="3">
                  <c:v>Maintenance</c:v>
                </c:pt>
              </c:strCache>
            </c:strRef>
          </c:cat>
          <c:val>
            <c:numRef>
              <c:f>Sheet1!$B$2:$B$5</c:f>
              <c:numCache>
                <c:formatCode>General</c:formatCode>
                <c:ptCount val="4"/>
                <c:pt idx="0">
                  <c:v>149</c:v>
                </c:pt>
                <c:pt idx="1">
                  <c:v>0.9</c:v>
                </c:pt>
                <c:pt idx="2">
                  <c:v>21.5</c:v>
                </c:pt>
                <c:pt idx="3">
                  <c:v>7</c:v>
                </c:pt>
              </c:numCache>
            </c:numRef>
          </c:val>
        </c:ser>
        <c:dLbls/>
        <c:firstSliceAng val="0"/>
      </c:pieChart>
    </c:plotArea>
    <c:plotVisOnly val="1"/>
    <c:dispBlanksAs val="zero"/>
  </c:chart>
  <c:txPr>
    <a:bodyPr/>
    <a:lstStyle/>
    <a:p>
      <a:pPr>
        <a:defRPr sz="1800"/>
      </a:pPr>
      <a:endParaRPr lang="en-US"/>
    </a:p>
  </c:txPr>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9570" name="Rectangle 2"/>
          <p:cNvSpPr>
            <a:spLocks noGrp="1" noChangeArrowheads="1"/>
          </p:cNvSpPr>
          <p:nvPr>
            <p:ph type="hdr" sz="quarter"/>
          </p:nvPr>
        </p:nvSpPr>
        <p:spPr bwMode="auto">
          <a:xfrm>
            <a:off x="0" y="0"/>
            <a:ext cx="4003675" cy="598488"/>
          </a:xfrm>
          <a:prstGeom prst="rect">
            <a:avLst/>
          </a:prstGeom>
          <a:noFill/>
          <a:ln w="9525">
            <a:noFill/>
            <a:miter lim="800000"/>
            <a:headEnd/>
            <a:tailEnd/>
          </a:ln>
          <a:effectLst/>
        </p:spPr>
        <p:txBody>
          <a:bodyPr vert="horz" wrap="square" lIns="121259" tIns="60629" rIns="121259" bIns="60629" numCol="1" anchor="t" anchorCtr="0" compatLnSpc="1">
            <a:prstTxWarp prst="textNoShape">
              <a:avLst/>
            </a:prstTxWarp>
          </a:bodyPr>
          <a:lstStyle>
            <a:lvl1pPr defTabSz="1212850" eaLnBrk="1" hangingPunct="1">
              <a:defRPr sz="1600">
                <a:latin typeface="Arial" charset="0"/>
              </a:defRPr>
            </a:lvl1pPr>
          </a:lstStyle>
          <a:p>
            <a:pPr>
              <a:defRPr/>
            </a:pPr>
            <a:endParaRPr lang="en-US"/>
          </a:p>
        </p:txBody>
      </p:sp>
      <p:sp>
        <p:nvSpPr>
          <p:cNvPr id="109571" name="Rectangle 3"/>
          <p:cNvSpPr>
            <a:spLocks noGrp="1" noChangeArrowheads="1"/>
          </p:cNvSpPr>
          <p:nvPr>
            <p:ph type="dt" idx="1"/>
          </p:nvPr>
        </p:nvSpPr>
        <p:spPr bwMode="auto">
          <a:xfrm>
            <a:off x="5233988" y="0"/>
            <a:ext cx="4003675" cy="598488"/>
          </a:xfrm>
          <a:prstGeom prst="rect">
            <a:avLst/>
          </a:prstGeom>
          <a:noFill/>
          <a:ln w="9525">
            <a:noFill/>
            <a:miter lim="800000"/>
            <a:headEnd/>
            <a:tailEnd/>
          </a:ln>
          <a:effectLst/>
        </p:spPr>
        <p:txBody>
          <a:bodyPr vert="horz" wrap="square" lIns="121259" tIns="60629" rIns="121259" bIns="60629" numCol="1" anchor="t" anchorCtr="0" compatLnSpc="1">
            <a:prstTxWarp prst="textNoShape">
              <a:avLst/>
            </a:prstTxWarp>
          </a:bodyPr>
          <a:lstStyle>
            <a:lvl1pPr algn="r" defTabSz="1212850" eaLnBrk="1" hangingPunct="1">
              <a:defRPr sz="1600">
                <a:latin typeface="Arial" charset="0"/>
              </a:defRPr>
            </a:lvl1pPr>
          </a:lstStyle>
          <a:p>
            <a:pPr>
              <a:defRPr/>
            </a:pPr>
            <a:endParaRPr lang="en-US"/>
          </a:p>
        </p:txBody>
      </p:sp>
      <p:sp>
        <p:nvSpPr>
          <p:cNvPr id="2052" name="Rectangle 4"/>
          <p:cNvSpPr>
            <a:spLocks noGrp="1" noRot="1" noChangeAspect="1" noChangeArrowheads="1" noTextEdit="1"/>
          </p:cNvSpPr>
          <p:nvPr>
            <p:ph type="sldImg" idx="2"/>
          </p:nvPr>
        </p:nvSpPr>
        <p:spPr bwMode="auto">
          <a:xfrm>
            <a:off x="127000" y="898525"/>
            <a:ext cx="8986838" cy="4494213"/>
          </a:xfrm>
          <a:prstGeom prst="rect">
            <a:avLst/>
          </a:prstGeom>
          <a:noFill/>
          <a:ln w="9525">
            <a:solidFill>
              <a:srgbClr val="000000"/>
            </a:solidFill>
            <a:miter lim="800000"/>
            <a:headEnd/>
            <a:tailEnd/>
          </a:ln>
        </p:spPr>
      </p:sp>
      <p:sp>
        <p:nvSpPr>
          <p:cNvPr id="109573" name="Rectangle 5"/>
          <p:cNvSpPr>
            <a:spLocks noGrp="1" noChangeArrowheads="1"/>
          </p:cNvSpPr>
          <p:nvPr>
            <p:ph type="body" sz="quarter" idx="3"/>
          </p:nvPr>
        </p:nvSpPr>
        <p:spPr bwMode="auto">
          <a:xfrm>
            <a:off x="923925" y="5691188"/>
            <a:ext cx="7391400" cy="5392737"/>
          </a:xfrm>
          <a:prstGeom prst="rect">
            <a:avLst/>
          </a:prstGeom>
          <a:noFill/>
          <a:ln w="9525">
            <a:noFill/>
            <a:miter lim="800000"/>
            <a:headEnd/>
            <a:tailEnd/>
          </a:ln>
          <a:effectLst/>
        </p:spPr>
        <p:txBody>
          <a:bodyPr vert="horz" wrap="square" lIns="121259" tIns="60629" rIns="121259" bIns="60629"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09574" name="Rectangle 6"/>
          <p:cNvSpPr>
            <a:spLocks noGrp="1" noChangeArrowheads="1"/>
          </p:cNvSpPr>
          <p:nvPr>
            <p:ph type="ftr" sz="quarter" idx="4"/>
          </p:nvPr>
        </p:nvSpPr>
        <p:spPr bwMode="auto">
          <a:xfrm>
            <a:off x="0" y="11380788"/>
            <a:ext cx="4003675" cy="600075"/>
          </a:xfrm>
          <a:prstGeom prst="rect">
            <a:avLst/>
          </a:prstGeom>
          <a:noFill/>
          <a:ln w="9525">
            <a:noFill/>
            <a:miter lim="800000"/>
            <a:headEnd/>
            <a:tailEnd/>
          </a:ln>
          <a:effectLst/>
        </p:spPr>
        <p:txBody>
          <a:bodyPr vert="horz" wrap="square" lIns="121259" tIns="60629" rIns="121259" bIns="60629" numCol="1" anchor="b" anchorCtr="0" compatLnSpc="1">
            <a:prstTxWarp prst="textNoShape">
              <a:avLst/>
            </a:prstTxWarp>
          </a:bodyPr>
          <a:lstStyle>
            <a:lvl1pPr defTabSz="1212850" eaLnBrk="1" hangingPunct="1">
              <a:defRPr sz="1600">
                <a:latin typeface="Arial" charset="0"/>
              </a:defRPr>
            </a:lvl1pPr>
          </a:lstStyle>
          <a:p>
            <a:pPr>
              <a:defRPr/>
            </a:pPr>
            <a:endParaRPr lang="en-US"/>
          </a:p>
        </p:txBody>
      </p:sp>
      <p:sp>
        <p:nvSpPr>
          <p:cNvPr id="109575" name="Rectangle 7"/>
          <p:cNvSpPr>
            <a:spLocks noGrp="1" noChangeArrowheads="1"/>
          </p:cNvSpPr>
          <p:nvPr>
            <p:ph type="sldNum" sz="quarter" idx="5"/>
          </p:nvPr>
        </p:nvSpPr>
        <p:spPr bwMode="auto">
          <a:xfrm>
            <a:off x="5233988" y="11380788"/>
            <a:ext cx="4003675" cy="600075"/>
          </a:xfrm>
          <a:prstGeom prst="rect">
            <a:avLst/>
          </a:prstGeom>
          <a:noFill/>
          <a:ln w="9525">
            <a:noFill/>
            <a:miter lim="800000"/>
            <a:headEnd/>
            <a:tailEnd/>
          </a:ln>
          <a:effectLst/>
        </p:spPr>
        <p:txBody>
          <a:bodyPr vert="horz" wrap="square" lIns="121259" tIns="60629" rIns="121259" bIns="60629" numCol="1" anchor="b" anchorCtr="0" compatLnSpc="1">
            <a:prstTxWarp prst="textNoShape">
              <a:avLst/>
            </a:prstTxWarp>
          </a:bodyPr>
          <a:lstStyle>
            <a:lvl1pPr algn="r" defTabSz="1212850" eaLnBrk="1" hangingPunct="1">
              <a:defRPr sz="1600">
                <a:latin typeface="Arial" charset="0"/>
              </a:defRPr>
            </a:lvl1pPr>
          </a:lstStyle>
          <a:p>
            <a:pPr>
              <a:defRPr/>
            </a:pPr>
            <a:fld id="{00AD2291-D24C-449C-BCC3-89E10B73BECC}" type="slidenum">
              <a:rPr lang="en-US"/>
              <a:pPr>
                <a:defRPr/>
              </a:pPr>
              <a:t>‹#›</a:t>
            </a:fld>
            <a:endParaRPr lang="en-US"/>
          </a:p>
        </p:txBody>
      </p:sp>
    </p:spTree>
    <p:extLst>
      <p:ext uri="{BB962C8B-B14F-4D97-AF65-F5344CB8AC3E}">
        <p14:creationId xmlns:p14="http://schemas.microsoft.com/office/powerpoint/2010/main" xmlns="" val="36872603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7"/>
          <p:cNvSpPr>
            <a:spLocks noGrp="1" noChangeArrowheads="1"/>
          </p:cNvSpPr>
          <p:nvPr>
            <p:ph type="sldNum" sz="quarter" idx="5"/>
          </p:nvPr>
        </p:nvSpPr>
        <p:spPr>
          <a:noFill/>
        </p:spPr>
        <p:txBody>
          <a:bodyPr/>
          <a:lstStyle/>
          <a:p>
            <a:fld id="{16C4DECD-AA2E-4194-8167-66FAC8ACFA16}" type="slidenum">
              <a:rPr lang="en-US" smtClean="0"/>
              <a:pPr/>
              <a:t>1</a:t>
            </a:fld>
            <a:endParaRPr lang="en-US" smtClean="0"/>
          </a:p>
        </p:txBody>
      </p:sp>
      <p:sp>
        <p:nvSpPr>
          <p:cNvPr id="3075" name="Rectangle 2"/>
          <p:cNvSpPr>
            <a:spLocks noGrp="1" noRot="1" noChangeAspect="1" noChangeArrowheads="1" noTextEdit="1"/>
          </p:cNvSpPr>
          <p:nvPr>
            <p:ph type="sldImg"/>
          </p:nvPr>
        </p:nvSpPr>
        <p:spPr>
          <a:ln/>
        </p:spPr>
      </p:sp>
      <p:sp>
        <p:nvSpPr>
          <p:cNvPr id="3076" name="Rectangle 3"/>
          <p:cNvSpPr>
            <a:spLocks noGrp="1" noChangeArrowheads="1"/>
          </p:cNvSpPr>
          <p:nvPr>
            <p:ph type="body" idx="1"/>
          </p:nvPr>
        </p:nvSpPr>
        <p:spPr>
          <a:noFill/>
          <a:ln/>
        </p:spPr>
        <p:txBody>
          <a:bodyPr/>
          <a:lstStyle/>
          <a:p>
            <a:pPr defTabSz="3762375" eaLnBrk="1" hangingPunct="1"/>
            <a:r>
              <a:rPr lang="en-US" altLang="ja-JP" smtClean="0"/>
              <a:t>This template complements of MakeSigns.com</a:t>
            </a:r>
          </a:p>
          <a:p>
            <a:pPr defTabSz="3762375" eaLnBrk="1" hangingPunct="1"/>
            <a:endParaRPr lang="en-US" altLang="ja-JP" smtClean="0"/>
          </a:p>
          <a:p>
            <a:pPr defTabSz="3762375" eaLnBrk="1" hangingPunct="1"/>
            <a:r>
              <a:rPr lang="en-US" altLang="ja-JP" smtClean="0"/>
              <a:t>If you opened this file directly from a web browser, you’ll want to save it to your computer before adding your poster information.</a:t>
            </a:r>
            <a:br>
              <a:rPr lang="en-US" altLang="ja-JP" smtClean="0"/>
            </a:br>
            <a:endParaRPr lang="en-US" altLang="ja-JP" smtClean="0"/>
          </a:p>
          <a:p>
            <a:pPr defTabSz="3762375" eaLnBrk="1" hangingPunct="1"/>
            <a:r>
              <a:rPr lang="en-US" altLang="ja-JP" smtClean="0"/>
              <a:t>This template has a page size of </a:t>
            </a:r>
            <a:r>
              <a:rPr lang="en-US" altLang="ja-JP" b="1" smtClean="0"/>
              <a:t>24”x 48”</a:t>
            </a:r>
            <a:r>
              <a:rPr lang="en-US" altLang="ja-JP" smtClean="0"/>
              <a:t>. When uploaded at MakeSigns.com, this template can be used to order posters in the following sizes: </a:t>
            </a:r>
            <a:r>
              <a:rPr lang="en-US" altLang="ja-JP" b="1" smtClean="0"/>
              <a:t>24”x 48”, 36”x 72”, 42”x 84”, 18”x 36” and 21”x 42”.</a:t>
            </a:r>
            <a:br>
              <a:rPr lang="en-US" altLang="ja-JP" b="1" smtClean="0"/>
            </a:br>
            <a:endParaRPr lang="en-US" altLang="ja-JP" smtClean="0"/>
          </a:p>
          <a:p>
            <a:pPr defTabSz="3762375" eaLnBrk="1" hangingPunct="1"/>
            <a:r>
              <a:rPr lang="en-US" altLang="ja-JP" smtClean="0"/>
              <a:t>We recommend that you avoid changing the page size of the template. Please keep in mind, if you do change the page size it will alter the available print sizes listed above.</a:t>
            </a:r>
          </a:p>
          <a:p>
            <a:pPr defTabSz="3762375" eaLnBrk="1" hangingPunct="1"/>
            <a:r>
              <a:rPr lang="en-US" altLang="ja-JP" smtClean="0"/>
              <a:t>Any changes to the template size should be done before entering your information.</a:t>
            </a:r>
          </a:p>
          <a:p>
            <a:pPr defTabSz="3762375" eaLnBrk="1" hangingPunct="1"/>
            <a:r>
              <a:rPr lang="en-US" altLang="ja-JP" smtClean="0"/>
              <a:t>If you have any questions about creating a scientific poster, visit MakeSigns.com or email us at support@graphicsland.com </a:t>
            </a:r>
          </a:p>
          <a:p>
            <a:pPr algn="r" defTabSz="3762375" eaLnBrk="1" hangingPunct="1"/>
            <a:r>
              <a:rPr lang="en-US" altLang="ja-JP" sz="900" smtClean="0"/>
              <a:t>©2009 Graphicsland</a:t>
            </a:r>
            <a:endParaRPr lang="en-US" sz="900" smtClean="0"/>
          </a:p>
          <a:p>
            <a:pPr defTabSz="3762375"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2475" y="6816725"/>
            <a:ext cx="37306250" cy="4705350"/>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6583363" y="12436475"/>
            <a:ext cx="30724475" cy="560705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spd="med">
    <p:fade thruBlk="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2193925" y="879475"/>
            <a:ext cx="39503350" cy="36576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2193925" y="5121275"/>
            <a:ext cx="39503350" cy="144827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fade thruBlk="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821438" y="879475"/>
            <a:ext cx="9875837" cy="18724563"/>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193925" y="879475"/>
            <a:ext cx="29475113" cy="187245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193925" y="879475"/>
            <a:ext cx="39503350" cy="36576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2193925" y="5121275"/>
            <a:ext cx="39503350" cy="144827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fade thruBlk="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0" y="14101763"/>
            <a:ext cx="37307838" cy="43592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3467100" y="9301163"/>
            <a:ext cx="37307838" cy="4800600"/>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spd="med">
    <p:fade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2193925" y="879475"/>
            <a:ext cx="39503350" cy="36576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2193925" y="5121275"/>
            <a:ext cx="19675475" cy="144827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2021800" y="5121275"/>
            <a:ext cx="19675475" cy="144827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fade thruBlk="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3925" y="879475"/>
            <a:ext cx="39503350" cy="36576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193925" y="4911725"/>
            <a:ext cx="19392900" cy="2047875"/>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193925" y="6959600"/>
            <a:ext cx="19392900" cy="1264443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2296438" y="4911725"/>
            <a:ext cx="19400837" cy="2047875"/>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22296438" y="6959600"/>
            <a:ext cx="19400837" cy="1264443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fade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2193925" y="879475"/>
            <a:ext cx="39503350" cy="3657600"/>
          </a:xfrm>
          <a:prstGeom prst="rect">
            <a:avLst/>
          </a:prstGeom>
        </p:spPr>
        <p:txBody>
          <a:bodyPr/>
          <a:lstStyle/>
          <a:p>
            <a:r>
              <a:rPr lang="en-US" smtClean="0"/>
              <a:t>Click to edit Master title style</a:t>
            </a:r>
            <a:endParaRPr lang="en-US"/>
          </a:p>
        </p:txBody>
      </p:sp>
    </p:spTree>
  </p:cSld>
  <p:clrMapOvr>
    <a:masterClrMapping/>
  </p:clrMapOvr>
  <p:transition spd="med">
    <p:fade thruBlk="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spd="med">
    <p:fade thruBlk="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3925" y="873125"/>
            <a:ext cx="14439900" cy="3719513"/>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17160875" y="873125"/>
            <a:ext cx="24536400" cy="187309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193925" y="4592638"/>
            <a:ext cx="14439900" cy="15011400"/>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spd="med">
    <p:fade thruBlk="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663" y="15362238"/>
            <a:ext cx="26335037" cy="1812925"/>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8602663" y="1960563"/>
            <a:ext cx="26335037" cy="13168312"/>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8602663" y="17175163"/>
            <a:ext cx="26335037" cy="257651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spd="med">
    <p:fade thruBlk="1"/>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Tree>
  </p:cSld>
  <p:clrMap bg1="dk2" tx1="lt1" bg2="dk1"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p:fade thruBlk="1"/>
  </p:transition>
  <p:txStyles>
    <p:titleStyle>
      <a:lvl1pPr algn="l" defTabSz="3762375" rtl="0" eaLnBrk="0" fontAlgn="base" hangingPunct="0">
        <a:spcBef>
          <a:spcPct val="0"/>
        </a:spcBef>
        <a:spcAft>
          <a:spcPct val="0"/>
        </a:spcAft>
        <a:defRPr sz="16500">
          <a:solidFill>
            <a:schemeClr val="tx2"/>
          </a:solidFill>
          <a:latin typeface="+mj-lt"/>
          <a:ea typeface="+mj-ea"/>
          <a:cs typeface="+mj-cs"/>
        </a:defRPr>
      </a:lvl1pPr>
      <a:lvl2pPr algn="l" defTabSz="3762375" rtl="0" eaLnBrk="0" fontAlgn="base" hangingPunct="0">
        <a:spcBef>
          <a:spcPct val="0"/>
        </a:spcBef>
        <a:spcAft>
          <a:spcPct val="0"/>
        </a:spcAft>
        <a:defRPr sz="16500">
          <a:solidFill>
            <a:schemeClr val="tx2"/>
          </a:solidFill>
          <a:latin typeface="Arial Black" pitchFamily="34" charset="0"/>
        </a:defRPr>
      </a:lvl2pPr>
      <a:lvl3pPr algn="l" defTabSz="3762375" rtl="0" eaLnBrk="0" fontAlgn="base" hangingPunct="0">
        <a:spcBef>
          <a:spcPct val="0"/>
        </a:spcBef>
        <a:spcAft>
          <a:spcPct val="0"/>
        </a:spcAft>
        <a:defRPr sz="16500">
          <a:solidFill>
            <a:schemeClr val="tx2"/>
          </a:solidFill>
          <a:latin typeface="Arial Black" pitchFamily="34" charset="0"/>
        </a:defRPr>
      </a:lvl3pPr>
      <a:lvl4pPr algn="l" defTabSz="3762375" rtl="0" eaLnBrk="0" fontAlgn="base" hangingPunct="0">
        <a:spcBef>
          <a:spcPct val="0"/>
        </a:spcBef>
        <a:spcAft>
          <a:spcPct val="0"/>
        </a:spcAft>
        <a:defRPr sz="16500">
          <a:solidFill>
            <a:schemeClr val="tx2"/>
          </a:solidFill>
          <a:latin typeface="Arial Black" pitchFamily="34" charset="0"/>
        </a:defRPr>
      </a:lvl4pPr>
      <a:lvl5pPr algn="l" defTabSz="3762375" rtl="0" eaLnBrk="0" fontAlgn="base" hangingPunct="0">
        <a:spcBef>
          <a:spcPct val="0"/>
        </a:spcBef>
        <a:spcAft>
          <a:spcPct val="0"/>
        </a:spcAft>
        <a:defRPr sz="16500">
          <a:solidFill>
            <a:schemeClr val="tx2"/>
          </a:solidFill>
          <a:latin typeface="Arial Black" pitchFamily="34" charset="0"/>
        </a:defRPr>
      </a:lvl5pPr>
      <a:lvl6pPr marL="457200" algn="l" defTabSz="3762375" rtl="0" fontAlgn="base">
        <a:spcBef>
          <a:spcPct val="0"/>
        </a:spcBef>
        <a:spcAft>
          <a:spcPct val="0"/>
        </a:spcAft>
        <a:defRPr sz="16500">
          <a:solidFill>
            <a:schemeClr val="tx2"/>
          </a:solidFill>
          <a:latin typeface="Arial Black" pitchFamily="34" charset="0"/>
        </a:defRPr>
      </a:lvl6pPr>
      <a:lvl7pPr marL="914400" algn="l" defTabSz="3762375" rtl="0" fontAlgn="base">
        <a:spcBef>
          <a:spcPct val="0"/>
        </a:spcBef>
        <a:spcAft>
          <a:spcPct val="0"/>
        </a:spcAft>
        <a:defRPr sz="16500">
          <a:solidFill>
            <a:schemeClr val="tx2"/>
          </a:solidFill>
          <a:latin typeface="Arial Black" pitchFamily="34" charset="0"/>
        </a:defRPr>
      </a:lvl7pPr>
      <a:lvl8pPr marL="1371600" algn="l" defTabSz="3762375" rtl="0" fontAlgn="base">
        <a:spcBef>
          <a:spcPct val="0"/>
        </a:spcBef>
        <a:spcAft>
          <a:spcPct val="0"/>
        </a:spcAft>
        <a:defRPr sz="16500">
          <a:solidFill>
            <a:schemeClr val="tx2"/>
          </a:solidFill>
          <a:latin typeface="Arial Black" pitchFamily="34" charset="0"/>
        </a:defRPr>
      </a:lvl8pPr>
      <a:lvl9pPr marL="1828800" algn="l" defTabSz="3762375" rtl="0" fontAlgn="base">
        <a:spcBef>
          <a:spcPct val="0"/>
        </a:spcBef>
        <a:spcAft>
          <a:spcPct val="0"/>
        </a:spcAft>
        <a:defRPr sz="16500">
          <a:solidFill>
            <a:schemeClr val="tx2"/>
          </a:solidFill>
          <a:latin typeface="Arial Black" pitchFamily="34" charset="0"/>
        </a:defRPr>
      </a:lvl9pPr>
    </p:titleStyle>
    <p:bodyStyle>
      <a:lvl1pPr marL="1409700" indent="-1409700" algn="l" defTabSz="3762375" rtl="0" eaLnBrk="0" fontAlgn="base" hangingPunct="0">
        <a:spcBef>
          <a:spcPct val="20000"/>
        </a:spcBef>
        <a:spcAft>
          <a:spcPct val="0"/>
        </a:spcAft>
        <a:buChar char="•"/>
        <a:defRPr sz="11600" b="1">
          <a:solidFill>
            <a:schemeClr val="tx1"/>
          </a:solidFill>
          <a:latin typeface="+mn-lt"/>
          <a:ea typeface="+mn-ea"/>
          <a:cs typeface="+mn-cs"/>
        </a:defRPr>
      </a:lvl1pPr>
      <a:lvl2pPr marL="3057525" indent="-1176338" algn="l" defTabSz="3762375" rtl="0" eaLnBrk="0" fontAlgn="base" hangingPunct="0">
        <a:spcBef>
          <a:spcPct val="20000"/>
        </a:spcBef>
        <a:spcAft>
          <a:spcPct val="0"/>
        </a:spcAft>
        <a:buChar char="–"/>
        <a:defRPr sz="9900" b="1">
          <a:solidFill>
            <a:schemeClr val="tx1"/>
          </a:solidFill>
          <a:latin typeface="+mn-lt"/>
        </a:defRPr>
      </a:lvl2pPr>
      <a:lvl3pPr marL="4703763" indent="-941388" algn="l" defTabSz="3762375" rtl="0" eaLnBrk="0" fontAlgn="base" hangingPunct="0">
        <a:spcBef>
          <a:spcPct val="20000"/>
        </a:spcBef>
        <a:spcAft>
          <a:spcPct val="0"/>
        </a:spcAft>
        <a:buChar char="•"/>
        <a:defRPr sz="8300" b="1">
          <a:solidFill>
            <a:schemeClr val="tx1"/>
          </a:solidFill>
          <a:latin typeface="+mn-lt"/>
        </a:defRPr>
      </a:lvl3pPr>
      <a:lvl4pPr marL="6584950" indent="-942975" algn="l" defTabSz="3762375" rtl="0" eaLnBrk="0" fontAlgn="base" hangingPunct="0">
        <a:spcBef>
          <a:spcPct val="20000"/>
        </a:spcBef>
        <a:spcAft>
          <a:spcPct val="0"/>
        </a:spcAft>
        <a:buChar char="–"/>
        <a:defRPr sz="7500" b="1">
          <a:solidFill>
            <a:schemeClr val="tx1"/>
          </a:solidFill>
          <a:latin typeface="+mn-lt"/>
        </a:defRPr>
      </a:lvl4pPr>
      <a:lvl5pPr marL="8462963" indent="-938213" algn="l" defTabSz="3762375" rtl="0" eaLnBrk="0" fontAlgn="base" hangingPunct="0">
        <a:spcBef>
          <a:spcPct val="20000"/>
        </a:spcBef>
        <a:spcAft>
          <a:spcPct val="0"/>
        </a:spcAft>
        <a:buChar char="»"/>
        <a:defRPr sz="7500" b="1">
          <a:solidFill>
            <a:schemeClr val="tx1"/>
          </a:solidFill>
          <a:latin typeface="+mn-lt"/>
        </a:defRPr>
      </a:lvl5pPr>
      <a:lvl6pPr marL="8920163" indent="-938213" algn="l" defTabSz="3762375" rtl="0" fontAlgn="base">
        <a:spcBef>
          <a:spcPct val="20000"/>
        </a:spcBef>
        <a:spcAft>
          <a:spcPct val="0"/>
        </a:spcAft>
        <a:buChar char="»"/>
        <a:defRPr sz="7500" b="1">
          <a:solidFill>
            <a:schemeClr val="tx1"/>
          </a:solidFill>
          <a:latin typeface="+mn-lt"/>
        </a:defRPr>
      </a:lvl6pPr>
      <a:lvl7pPr marL="9377363" indent="-938213" algn="l" defTabSz="3762375" rtl="0" fontAlgn="base">
        <a:spcBef>
          <a:spcPct val="20000"/>
        </a:spcBef>
        <a:spcAft>
          <a:spcPct val="0"/>
        </a:spcAft>
        <a:buChar char="»"/>
        <a:defRPr sz="7500" b="1">
          <a:solidFill>
            <a:schemeClr val="tx1"/>
          </a:solidFill>
          <a:latin typeface="+mn-lt"/>
        </a:defRPr>
      </a:lvl7pPr>
      <a:lvl8pPr marL="9834563" indent="-938213" algn="l" defTabSz="3762375" rtl="0" fontAlgn="base">
        <a:spcBef>
          <a:spcPct val="20000"/>
        </a:spcBef>
        <a:spcAft>
          <a:spcPct val="0"/>
        </a:spcAft>
        <a:buChar char="»"/>
        <a:defRPr sz="7500" b="1">
          <a:solidFill>
            <a:schemeClr val="tx1"/>
          </a:solidFill>
          <a:latin typeface="+mn-lt"/>
        </a:defRPr>
      </a:lvl8pPr>
      <a:lvl9pPr marL="10291763" indent="-938213" algn="l" defTabSz="3762375" rtl="0" fontAlgn="base">
        <a:spcBef>
          <a:spcPct val="20000"/>
        </a:spcBef>
        <a:spcAft>
          <a:spcPct val="0"/>
        </a:spcAft>
        <a:buChar char="»"/>
        <a:defRPr sz="75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chart" Target="../charts/chart3.xm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jpeg"/><Relationship Id="rId11" Type="http://schemas.openxmlformats.org/officeDocument/2006/relationships/chart" Target="../charts/chart2.xml"/><Relationship Id="rId5" Type="http://schemas.openxmlformats.org/officeDocument/2006/relationships/image" Target="../media/image3.jpeg"/><Relationship Id="rId10" Type="http://schemas.openxmlformats.org/officeDocument/2006/relationships/chart" Target="../charts/chart1.xml"/><Relationship Id="rId4" Type="http://schemas.openxmlformats.org/officeDocument/2006/relationships/image" Target="../media/image2.jpeg"/><Relationship Id="rId9"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108552" name="Rectangle 8"/>
          <p:cNvSpPr>
            <a:spLocks noChangeArrowheads="1"/>
          </p:cNvSpPr>
          <p:nvPr/>
        </p:nvSpPr>
        <p:spPr bwMode="auto">
          <a:xfrm>
            <a:off x="977900" y="4099931"/>
            <a:ext cx="9807575" cy="9677400"/>
          </a:xfrm>
          <a:prstGeom prst="rect">
            <a:avLst/>
          </a:prstGeom>
          <a:solidFill>
            <a:srgbClr val="FFEBCD"/>
          </a:solidFill>
          <a:ln w="38100">
            <a:solidFill>
              <a:schemeClr val="tx1"/>
            </a:solidFill>
            <a:miter lim="800000"/>
            <a:headEnd/>
            <a:tailEnd/>
          </a:ln>
          <a:effectLst>
            <a:outerShdw dist="197566" dir="2700000" algn="ctr" rotWithShape="0">
              <a:srgbClr val="14283C"/>
            </a:outerShdw>
          </a:effectLst>
        </p:spPr>
        <p:txBody>
          <a:bodyPr lIns="287982" tIns="287982" rIns="287982" bIns="287982"/>
          <a:lstStyle/>
          <a:p>
            <a:r>
              <a:rPr lang="en-US" sz="3900" b="1" dirty="0" smtClean="0">
                <a:solidFill>
                  <a:srgbClr val="002060"/>
                </a:solidFill>
              </a:rPr>
              <a:t>Plot Summary</a:t>
            </a:r>
          </a:p>
          <a:p>
            <a:r>
              <a:rPr lang="en-US" sz="2900" dirty="0">
                <a:solidFill>
                  <a:srgbClr val="002060"/>
                </a:solidFill>
              </a:rPr>
              <a:t>	</a:t>
            </a:r>
            <a:r>
              <a:rPr lang="en-US" sz="2900" dirty="0" smtClean="0">
                <a:solidFill>
                  <a:srgbClr val="002060"/>
                </a:solidFill>
              </a:rPr>
              <a:t>Petroleum </a:t>
            </a:r>
            <a:r>
              <a:rPr lang="en-US" sz="2900" dirty="0">
                <a:solidFill>
                  <a:srgbClr val="002060"/>
                </a:solidFill>
              </a:rPr>
              <a:t>coke is a major byproduct that historically has been used as a substitute for coal in power production or as a fuel in cement manufacture.  The decreasing quality of crude oil refined in the United States means that more petroleum coke is being produced, often with much higher metals and sulfur content. </a:t>
            </a:r>
          </a:p>
          <a:p>
            <a:r>
              <a:rPr lang="en-US" sz="2900" dirty="0">
                <a:solidFill>
                  <a:srgbClr val="002060"/>
                </a:solidFill>
              </a:rPr>
              <a:t>	Our objective is to evaluate a better route for using low quality petroleum coke by converting it into a feed for our linked acetic acid production team while capturing all of the sulfur, metals and most of the CO</a:t>
            </a:r>
            <a:r>
              <a:rPr lang="en-US" sz="2900" baseline="-25000" dirty="0">
                <a:solidFill>
                  <a:srgbClr val="002060"/>
                </a:solidFill>
              </a:rPr>
              <a:t>2</a:t>
            </a:r>
            <a:r>
              <a:rPr lang="en-US" sz="2900" dirty="0">
                <a:solidFill>
                  <a:srgbClr val="002060"/>
                </a:solidFill>
              </a:rPr>
              <a:t> from combustion. </a:t>
            </a:r>
          </a:p>
          <a:p>
            <a:r>
              <a:rPr lang="en-US" sz="2900" dirty="0" smtClean="0">
                <a:solidFill>
                  <a:srgbClr val="002060"/>
                </a:solidFill>
              </a:rPr>
              <a:t>	In </a:t>
            </a:r>
            <a:r>
              <a:rPr lang="en-US" sz="2900" dirty="0">
                <a:solidFill>
                  <a:srgbClr val="002060"/>
                </a:solidFill>
              </a:rPr>
              <a:t>our process, petroleum coke along with oxygen and steam are fed into an entrained flow </a:t>
            </a:r>
            <a:r>
              <a:rPr lang="en-US" sz="2900" dirty="0" err="1">
                <a:solidFill>
                  <a:srgbClr val="002060"/>
                </a:solidFill>
              </a:rPr>
              <a:t>gasifier</a:t>
            </a:r>
            <a:r>
              <a:rPr lang="en-US" sz="2900" dirty="0">
                <a:solidFill>
                  <a:srgbClr val="002060"/>
                </a:solidFill>
              </a:rPr>
              <a:t> to produce synthesis gas, a combination of carbon monoxide, hydrogen, carbon dioxide and hydrogen sulfide. Sulfur is a poison to downstream chemical production catalysts and must be removed from </a:t>
            </a:r>
            <a:r>
              <a:rPr lang="en-US" sz="2900" dirty="0" err="1">
                <a:solidFill>
                  <a:srgbClr val="002060"/>
                </a:solidFill>
              </a:rPr>
              <a:t>syngas</a:t>
            </a:r>
            <a:r>
              <a:rPr lang="en-US" sz="2900" dirty="0">
                <a:solidFill>
                  <a:srgbClr val="002060"/>
                </a:solidFill>
              </a:rPr>
              <a:t> to </a:t>
            </a:r>
            <a:r>
              <a:rPr lang="en-US" sz="2900" dirty="0" err="1">
                <a:solidFill>
                  <a:srgbClr val="002060"/>
                </a:solidFill>
              </a:rPr>
              <a:t>ppm</a:t>
            </a:r>
            <a:r>
              <a:rPr lang="en-US" sz="2900" dirty="0">
                <a:solidFill>
                  <a:srgbClr val="002060"/>
                </a:solidFill>
              </a:rPr>
              <a:t> levels by the Claus process. 	</a:t>
            </a:r>
          </a:p>
          <a:p>
            <a:r>
              <a:rPr lang="en-US" sz="2900" dirty="0">
                <a:solidFill>
                  <a:srgbClr val="002060"/>
                </a:solidFill>
              </a:rPr>
              <a:t>	</a:t>
            </a:r>
            <a:endParaRPr lang="en-GB" sz="3900" b="1" dirty="0">
              <a:solidFill>
                <a:srgbClr val="003366"/>
              </a:solidFill>
              <a:latin typeface="Arial" charset="0"/>
            </a:endParaRPr>
          </a:p>
          <a:p>
            <a:pPr defTabSz="731838">
              <a:spcBef>
                <a:spcPct val="50000"/>
              </a:spcBef>
              <a:defRPr/>
            </a:pPr>
            <a:endParaRPr lang="en-GB" sz="3900" b="1" dirty="0">
              <a:solidFill>
                <a:srgbClr val="003366"/>
              </a:solidFill>
              <a:latin typeface="Arial" charset="0"/>
            </a:endParaRPr>
          </a:p>
        </p:txBody>
      </p:sp>
      <p:sp>
        <p:nvSpPr>
          <p:cNvPr id="108556" name="Text Box 12"/>
          <p:cNvSpPr txBox="1">
            <a:spLocks noChangeArrowheads="1"/>
          </p:cNvSpPr>
          <p:nvPr/>
        </p:nvSpPr>
        <p:spPr bwMode="auto">
          <a:xfrm>
            <a:off x="898525" y="267355"/>
            <a:ext cx="41316275" cy="5447645"/>
          </a:xfrm>
          <a:prstGeom prst="rect">
            <a:avLst/>
          </a:prstGeom>
          <a:noFill/>
          <a:ln w="9525">
            <a:noFill/>
            <a:miter lim="800000"/>
            <a:headEnd/>
            <a:tailEnd/>
          </a:ln>
          <a:effectLst>
            <a:outerShdw dist="71842" dir="2700000" algn="ctr" rotWithShape="0">
              <a:schemeClr val="tx2"/>
            </a:outerShdw>
          </a:effectLst>
        </p:spPr>
        <p:txBody>
          <a:bodyPr lIns="431973" tIns="0" rIns="431973" bIns="0">
            <a:spAutoFit/>
          </a:bodyPr>
          <a:lstStyle/>
          <a:p>
            <a:pPr algn="ctr" defTabSz="731838">
              <a:defRPr/>
            </a:pPr>
            <a:r>
              <a:rPr lang="en-GB" sz="9600" b="1" dirty="0">
                <a:solidFill>
                  <a:srgbClr val="FFFFFF"/>
                </a:solidFill>
                <a:latin typeface="Baskerville Old Face" pitchFamily="18" charset="0"/>
                <a:ea typeface="Kozuka Gothic Pro H" pitchFamily="34" charset="-128"/>
              </a:rPr>
              <a:t>Syngas </a:t>
            </a:r>
            <a:r>
              <a:rPr lang="en-GB" sz="10000" b="1" dirty="0">
                <a:solidFill>
                  <a:srgbClr val="FFFFFF"/>
                </a:solidFill>
                <a:latin typeface="Baskerville Old Face" pitchFamily="18" charset="0"/>
                <a:ea typeface="Kozuka Gothic Pro H" pitchFamily="34" charset="-128"/>
              </a:rPr>
              <a:t>Production</a:t>
            </a:r>
            <a:r>
              <a:rPr lang="en-GB" sz="9600" b="1" dirty="0">
                <a:solidFill>
                  <a:srgbClr val="FFFFFF"/>
                </a:solidFill>
                <a:latin typeface="Baskerville Old Face" pitchFamily="18" charset="0"/>
                <a:ea typeface="Kozuka Gothic Pro H" pitchFamily="34" charset="-128"/>
              </a:rPr>
              <a:t> From Petroleum Coke </a:t>
            </a:r>
            <a:r>
              <a:rPr lang="en-GB" sz="9600" b="1" dirty="0" smtClean="0">
                <a:solidFill>
                  <a:srgbClr val="FFFFFF"/>
                </a:solidFill>
                <a:latin typeface="Baskerville Old Face" pitchFamily="18" charset="0"/>
                <a:ea typeface="Kozuka Gothic Pro H" pitchFamily="34" charset="-128"/>
              </a:rPr>
              <a:t>Gasification</a:t>
            </a:r>
          </a:p>
          <a:p>
            <a:pPr algn="ctr" defTabSz="731838">
              <a:defRPr/>
            </a:pPr>
            <a:r>
              <a:rPr lang="en-US" sz="6000" i="1" dirty="0">
                <a:latin typeface="Baskerville Old Face" pitchFamily="18" charset="0"/>
              </a:rPr>
              <a:t>From Low to High: A Story about Petroleum Coke and its Journey to Value</a:t>
            </a:r>
          </a:p>
          <a:p>
            <a:pPr algn="ctr" defTabSz="731838">
              <a:defRPr/>
            </a:pPr>
            <a:endParaRPr lang="en-GB" sz="9600" b="1" dirty="0" smtClean="0">
              <a:solidFill>
                <a:srgbClr val="FFFFFF"/>
              </a:solidFill>
              <a:ea typeface="Kozuka Gothic Pro H" pitchFamily="34" charset="-128"/>
            </a:endParaRPr>
          </a:p>
          <a:p>
            <a:pPr algn="ctr" defTabSz="731838">
              <a:defRPr/>
            </a:pPr>
            <a:r>
              <a:rPr lang="en-GB" sz="9600" b="1" dirty="0" smtClean="0">
                <a:solidFill>
                  <a:srgbClr val="FFFFFF"/>
                </a:solidFill>
                <a:ea typeface="Kozuka Gothic Pro H" pitchFamily="34" charset="-128"/>
              </a:rPr>
              <a:t> </a:t>
            </a:r>
            <a:endParaRPr lang="en-AU" sz="9600" b="1" dirty="0">
              <a:solidFill>
                <a:srgbClr val="FFFFFF"/>
              </a:solidFill>
              <a:ea typeface="Kozuka Gothic Pro H" pitchFamily="34" charset="-128"/>
            </a:endParaRPr>
          </a:p>
        </p:txBody>
      </p:sp>
      <p:sp>
        <p:nvSpPr>
          <p:cNvPr id="108557" name="Text Box 13"/>
          <p:cNvSpPr txBox="1">
            <a:spLocks noChangeArrowheads="1"/>
          </p:cNvSpPr>
          <p:nvPr/>
        </p:nvSpPr>
        <p:spPr bwMode="auto">
          <a:xfrm>
            <a:off x="1314997" y="2622603"/>
            <a:ext cx="41287700" cy="1477328"/>
          </a:xfrm>
          <a:prstGeom prst="rect">
            <a:avLst/>
          </a:prstGeom>
          <a:noFill/>
          <a:ln w="9525">
            <a:noFill/>
            <a:miter lim="800000"/>
            <a:headEnd/>
            <a:tailEnd/>
          </a:ln>
          <a:effectLst>
            <a:outerShdw dist="35921" dir="2700000" algn="ctr" rotWithShape="0">
              <a:srgbClr val="C8D1D2"/>
            </a:outerShdw>
          </a:effectLst>
        </p:spPr>
        <p:txBody>
          <a:bodyPr lIns="287982" tIns="0" rIns="287982" bIns="0">
            <a:spAutoFit/>
          </a:bodyPr>
          <a:lstStyle/>
          <a:p>
            <a:pPr algn="ctr" defTabSz="731838">
              <a:defRPr/>
            </a:pPr>
            <a:r>
              <a:rPr lang="en-GB" sz="4800" dirty="0" smtClean="0">
                <a:ln w="18415" cmpd="sng">
                  <a:solidFill>
                    <a:srgbClr val="FFFFFF"/>
                  </a:solidFill>
                  <a:prstDash val="solid"/>
                </a:ln>
                <a:solidFill>
                  <a:srgbClr val="FFFFFF"/>
                </a:solidFill>
                <a:effectLst>
                  <a:outerShdw blurRad="38100" dist="38100" dir="2700000" algn="tl">
                    <a:srgbClr val="000000">
                      <a:alpha val="43137"/>
                    </a:srgbClr>
                  </a:outerShdw>
                </a:effectLst>
                <a:latin typeface="Baskerville Old Face" pitchFamily="18" charset="0"/>
              </a:rPr>
              <a:t>Authors: Russell Cabral, </a:t>
            </a:r>
            <a:r>
              <a:rPr lang="en-GB" sz="4800" dirty="0" err="1" smtClean="0">
                <a:ln w="18415" cmpd="sng">
                  <a:solidFill>
                    <a:srgbClr val="FFFFFF"/>
                  </a:solidFill>
                  <a:prstDash val="solid"/>
                </a:ln>
                <a:solidFill>
                  <a:srgbClr val="FFFFFF"/>
                </a:solidFill>
                <a:effectLst>
                  <a:outerShdw blurRad="38100" dist="38100" dir="2700000" algn="tl">
                    <a:srgbClr val="000000">
                      <a:alpha val="43137"/>
                    </a:srgbClr>
                  </a:outerShdw>
                </a:effectLst>
                <a:latin typeface="Baskerville Old Face" pitchFamily="18" charset="0"/>
              </a:rPr>
              <a:t>Tomi</a:t>
            </a:r>
            <a:r>
              <a:rPr lang="en-GB" sz="4800" dirty="0" smtClean="0">
                <a:ln w="18415" cmpd="sng">
                  <a:solidFill>
                    <a:srgbClr val="FFFFFF"/>
                  </a:solidFill>
                  <a:prstDash val="solid"/>
                </a:ln>
                <a:solidFill>
                  <a:srgbClr val="FFFFFF"/>
                </a:solidFill>
                <a:effectLst>
                  <a:outerShdw blurRad="38100" dist="38100" dir="2700000" algn="tl">
                    <a:srgbClr val="000000">
                      <a:alpha val="43137"/>
                    </a:srgbClr>
                  </a:outerShdw>
                </a:effectLst>
                <a:latin typeface="Baskerville Old Face" pitchFamily="18" charset="0"/>
              </a:rPr>
              <a:t> </a:t>
            </a:r>
            <a:r>
              <a:rPr lang="en-GB" sz="4800" dirty="0" err="1" smtClean="0">
                <a:ln w="18415" cmpd="sng">
                  <a:solidFill>
                    <a:srgbClr val="FFFFFF"/>
                  </a:solidFill>
                  <a:prstDash val="solid"/>
                </a:ln>
                <a:solidFill>
                  <a:srgbClr val="FFFFFF"/>
                </a:solidFill>
                <a:effectLst>
                  <a:outerShdw blurRad="38100" dist="38100" dir="2700000" algn="tl">
                    <a:srgbClr val="000000">
                      <a:alpha val="43137"/>
                    </a:srgbClr>
                  </a:outerShdw>
                </a:effectLst>
                <a:latin typeface="Baskerville Old Face" pitchFamily="18" charset="0"/>
              </a:rPr>
              <a:t>Damo</a:t>
            </a:r>
            <a:r>
              <a:rPr lang="en-GB" sz="4800" dirty="0" smtClean="0">
                <a:ln w="18415" cmpd="sng">
                  <a:solidFill>
                    <a:srgbClr val="FFFFFF"/>
                  </a:solidFill>
                  <a:prstDash val="solid"/>
                </a:ln>
                <a:solidFill>
                  <a:srgbClr val="FFFFFF"/>
                </a:solidFill>
                <a:effectLst>
                  <a:outerShdw blurRad="38100" dist="38100" dir="2700000" algn="tl">
                    <a:srgbClr val="000000">
                      <a:alpha val="43137"/>
                    </a:srgbClr>
                  </a:outerShdw>
                </a:effectLst>
                <a:latin typeface="Baskerville Old Face" pitchFamily="18" charset="0"/>
              </a:rPr>
              <a:t>, Ryan </a:t>
            </a:r>
            <a:r>
              <a:rPr lang="en-GB" sz="4800" dirty="0" err="1" smtClean="0">
                <a:ln w="18415" cmpd="sng">
                  <a:solidFill>
                    <a:srgbClr val="FFFFFF"/>
                  </a:solidFill>
                  <a:prstDash val="solid"/>
                </a:ln>
                <a:solidFill>
                  <a:srgbClr val="FFFFFF"/>
                </a:solidFill>
                <a:effectLst>
                  <a:outerShdw blurRad="38100" dist="38100" dir="2700000" algn="tl">
                    <a:srgbClr val="000000">
                      <a:alpha val="43137"/>
                    </a:srgbClr>
                  </a:outerShdw>
                </a:effectLst>
                <a:latin typeface="Baskerville Old Face" pitchFamily="18" charset="0"/>
              </a:rPr>
              <a:t>Kosak</a:t>
            </a:r>
            <a:r>
              <a:rPr lang="en-GB" sz="4800" dirty="0" smtClean="0">
                <a:ln w="18415" cmpd="sng">
                  <a:solidFill>
                    <a:srgbClr val="FFFFFF"/>
                  </a:solidFill>
                  <a:prstDash val="solid"/>
                </a:ln>
                <a:solidFill>
                  <a:srgbClr val="FFFFFF"/>
                </a:solidFill>
                <a:effectLst>
                  <a:outerShdw blurRad="38100" dist="38100" dir="2700000" algn="tl">
                    <a:srgbClr val="000000">
                      <a:alpha val="43137"/>
                    </a:srgbClr>
                  </a:outerShdw>
                </a:effectLst>
                <a:latin typeface="Baskerville Old Face" pitchFamily="18" charset="0"/>
              </a:rPr>
              <a:t>, </a:t>
            </a:r>
            <a:r>
              <a:rPr lang="en-GB" sz="4800" dirty="0" err="1" smtClean="0">
                <a:ln w="18415" cmpd="sng">
                  <a:solidFill>
                    <a:srgbClr val="FFFFFF"/>
                  </a:solidFill>
                  <a:prstDash val="solid"/>
                </a:ln>
                <a:solidFill>
                  <a:srgbClr val="FFFFFF"/>
                </a:solidFill>
                <a:effectLst>
                  <a:outerShdw blurRad="38100" dist="38100" dir="2700000" algn="tl">
                    <a:srgbClr val="000000">
                      <a:alpha val="43137"/>
                    </a:srgbClr>
                  </a:outerShdw>
                </a:effectLst>
                <a:latin typeface="Baskerville Old Face" pitchFamily="18" charset="0"/>
              </a:rPr>
              <a:t>Vijeta</a:t>
            </a:r>
            <a:r>
              <a:rPr lang="en-GB" sz="4800" dirty="0" smtClean="0">
                <a:ln w="18415" cmpd="sng">
                  <a:solidFill>
                    <a:srgbClr val="FFFFFF"/>
                  </a:solidFill>
                  <a:prstDash val="solid"/>
                </a:ln>
                <a:solidFill>
                  <a:srgbClr val="FFFFFF"/>
                </a:solidFill>
                <a:effectLst>
                  <a:outerShdw blurRad="38100" dist="38100" dir="2700000" algn="tl">
                    <a:srgbClr val="000000">
                      <a:alpha val="43137"/>
                    </a:srgbClr>
                  </a:outerShdw>
                </a:effectLst>
                <a:latin typeface="Baskerville Old Face" pitchFamily="18" charset="0"/>
              </a:rPr>
              <a:t> Patel, </a:t>
            </a:r>
            <a:r>
              <a:rPr lang="en-GB" sz="4800" dirty="0" err="1" smtClean="0">
                <a:ln w="18415" cmpd="sng">
                  <a:solidFill>
                    <a:srgbClr val="FFFFFF"/>
                  </a:solidFill>
                  <a:prstDash val="solid"/>
                </a:ln>
                <a:solidFill>
                  <a:srgbClr val="FFFFFF"/>
                </a:solidFill>
                <a:effectLst>
                  <a:outerShdw blurRad="38100" dist="38100" dir="2700000" algn="tl">
                    <a:srgbClr val="000000">
                      <a:alpha val="43137"/>
                    </a:srgbClr>
                  </a:outerShdw>
                </a:effectLst>
                <a:latin typeface="Baskerville Old Face" pitchFamily="18" charset="0"/>
              </a:rPr>
              <a:t>Lipi</a:t>
            </a:r>
            <a:r>
              <a:rPr lang="en-GB" sz="4800" dirty="0" smtClean="0">
                <a:ln w="18415" cmpd="sng">
                  <a:solidFill>
                    <a:srgbClr val="FFFFFF"/>
                  </a:solidFill>
                  <a:prstDash val="solid"/>
                </a:ln>
                <a:solidFill>
                  <a:srgbClr val="FFFFFF"/>
                </a:solidFill>
                <a:effectLst>
                  <a:outerShdw blurRad="38100" dist="38100" dir="2700000" algn="tl">
                    <a:srgbClr val="000000">
                      <a:alpha val="43137"/>
                    </a:srgbClr>
                  </a:outerShdw>
                </a:effectLst>
                <a:latin typeface="Baskerville Old Face" pitchFamily="18" charset="0"/>
              </a:rPr>
              <a:t> </a:t>
            </a:r>
            <a:r>
              <a:rPr lang="en-GB" sz="4800" dirty="0" err="1" smtClean="0">
                <a:ln w="18415" cmpd="sng">
                  <a:solidFill>
                    <a:srgbClr val="FFFFFF"/>
                  </a:solidFill>
                  <a:prstDash val="solid"/>
                </a:ln>
                <a:solidFill>
                  <a:srgbClr val="FFFFFF"/>
                </a:solidFill>
                <a:effectLst>
                  <a:outerShdw blurRad="38100" dist="38100" dir="2700000" algn="tl">
                    <a:srgbClr val="000000">
                      <a:alpha val="43137"/>
                    </a:srgbClr>
                  </a:outerShdw>
                </a:effectLst>
                <a:latin typeface="Baskerville Old Face" pitchFamily="18" charset="0"/>
              </a:rPr>
              <a:t>Vahanwala</a:t>
            </a:r>
            <a:r>
              <a:rPr lang="en-GB" sz="4800" dirty="0" smtClean="0">
                <a:ln w="18415" cmpd="sng">
                  <a:solidFill>
                    <a:srgbClr val="FFFFFF"/>
                  </a:solidFill>
                  <a:prstDash val="solid"/>
                </a:ln>
                <a:solidFill>
                  <a:srgbClr val="FFFFFF"/>
                </a:solidFill>
                <a:effectLst>
                  <a:outerShdw blurRad="38100" dist="38100" dir="2700000" algn="tl">
                    <a:srgbClr val="000000">
                      <a:alpha val="43137"/>
                    </a:srgbClr>
                  </a:outerShdw>
                </a:effectLst>
                <a:latin typeface="Baskerville Old Face" pitchFamily="18" charset="0"/>
              </a:rPr>
              <a:t> </a:t>
            </a:r>
          </a:p>
          <a:p>
            <a:pPr algn="ctr" defTabSz="731838">
              <a:defRPr/>
            </a:pPr>
            <a:r>
              <a:rPr lang="en-GB" sz="4800" dirty="0" smtClean="0">
                <a:ln w="18415" cmpd="sng">
                  <a:solidFill>
                    <a:srgbClr val="FFFFFF"/>
                  </a:solidFill>
                  <a:prstDash val="solid"/>
                </a:ln>
                <a:solidFill>
                  <a:srgbClr val="FFFFFF"/>
                </a:solidFill>
                <a:effectLst>
                  <a:outerShdw blurRad="38100" dist="38100" dir="2700000" algn="tl">
                    <a:srgbClr val="000000">
                      <a:alpha val="43137"/>
                    </a:srgbClr>
                  </a:outerShdw>
                </a:effectLst>
                <a:latin typeface="Baskerville Old Face" pitchFamily="18" charset="0"/>
              </a:rPr>
              <a:t>Editors: Bill </a:t>
            </a:r>
            <a:r>
              <a:rPr lang="en-GB" sz="4800" dirty="0" err="1" smtClean="0">
                <a:ln w="18415" cmpd="sng">
                  <a:solidFill>
                    <a:srgbClr val="FFFFFF"/>
                  </a:solidFill>
                  <a:prstDash val="solid"/>
                </a:ln>
                <a:solidFill>
                  <a:srgbClr val="FFFFFF"/>
                </a:solidFill>
                <a:effectLst>
                  <a:outerShdw blurRad="38100" dist="38100" dir="2700000" algn="tl">
                    <a:srgbClr val="000000">
                      <a:alpha val="43137"/>
                    </a:srgbClr>
                  </a:outerShdw>
                </a:effectLst>
                <a:latin typeface="Baskerville Old Face" pitchFamily="18" charset="0"/>
              </a:rPr>
              <a:t>Keesom</a:t>
            </a:r>
            <a:r>
              <a:rPr lang="en-GB" sz="4800" dirty="0" smtClean="0">
                <a:ln w="18415" cmpd="sng">
                  <a:solidFill>
                    <a:srgbClr val="FFFFFF"/>
                  </a:solidFill>
                  <a:prstDash val="solid"/>
                </a:ln>
                <a:solidFill>
                  <a:srgbClr val="FFFFFF"/>
                </a:solidFill>
                <a:effectLst>
                  <a:outerShdw blurRad="38100" dist="38100" dir="2700000" algn="tl">
                    <a:srgbClr val="000000">
                      <a:alpha val="43137"/>
                    </a:srgbClr>
                  </a:outerShdw>
                </a:effectLst>
                <a:latin typeface="Baskerville Old Face" pitchFamily="18" charset="0"/>
              </a:rPr>
              <a:t> – Jacobs Consultancy; Jeffery Perl, PhD UIC Dept. of Chemical Engineering</a:t>
            </a:r>
            <a:endParaRPr lang="en-GB" sz="4800" dirty="0">
              <a:ln w="18415" cmpd="sng">
                <a:solidFill>
                  <a:srgbClr val="FFFFFF"/>
                </a:solidFill>
                <a:prstDash val="solid"/>
              </a:ln>
              <a:solidFill>
                <a:srgbClr val="FFFFFF"/>
              </a:solidFill>
              <a:effectLst>
                <a:outerShdw blurRad="38100" dist="38100" dir="2700000" algn="tl">
                  <a:srgbClr val="000000">
                    <a:alpha val="43137"/>
                  </a:srgbClr>
                </a:outerShdw>
              </a:effectLst>
              <a:latin typeface="Baskerville Old Face" pitchFamily="18" charset="0"/>
            </a:endParaRPr>
          </a:p>
        </p:txBody>
      </p:sp>
      <p:sp>
        <p:nvSpPr>
          <p:cNvPr id="108558" name="Rectangle 14"/>
          <p:cNvSpPr>
            <a:spLocks noChangeArrowheads="1"/>
          </p:cNvSpPr>
          <p:nvPr/>
        </p:nvSpPr>
        <p:spPr bwMode="auto">
          <a:xfrm>
            <a:off x="977900" y="14037733"/>
            <a:ext cx="9842500" cy="3488267"/>
          </a:xfrm>
          <a:prstGeom prst="rect">
            <a:avLst/>
          </a:prstGeom>
          <a:solidFill>
            <a:srgbClr val="FFEBCD"/>
          </a:solidFill>
          <a:ln w="38100">
            <a:solidFill>
              <a:schemeClr val="tx1"/>
            </a:solidFill>
            <a:miter lim="800000"/>
            <a:headEnd/>
            <a:tailEnd/>
          </a:ln>
          <a:effectLst>
            <a:outerShdw dist="197566" dir="2700000" algn="ctr" rotWithShape="0">
              <a:srgbClr val="14283C"/>
            </a:outerShdw>
          </a:effectLst>
        </p:spPr>
        <p:txBody>
          <a:bodyPr lIns="287982" tIns="287982" rIns="287982" bIns="287982"/>
          <a:lstStyle/>
          <a:p>
            <a:pPr defTabSz="731838">
              <a:defRPr/>
            </a:pPr>
            <a:r>
              <a:rPr lang="en-AU" sz="3900" b="1" dirty="0" smtClean="0">
                <a:solidFill>
                  <a:srgbClr val="003366"/>
                </a:solidFill>
                <a:latin typeface="+mn-lt"/>
              </a:rPr>
              <a:t>Prologue: What is Petroleum Coke?</a:t>
            </a:r>
          </a:p>
          <a:p>
            <a:r>
              <a:rPr lang="en-US" sz="2800" dirty="0" smtClean="0">
                <a:solidFill>
                  <a:srgbClr val="002060"/>
                </a:solidFill>
              </a:rPr>
              <a:t>	Petroleum coke is a carbonaceous solid-residual byproduct of the oil-refining coking process. Although petroleum coke is a relatively ‘dirty’ substance, this byproduct has potential given its high </a:t>
            </a:r>
            <a:r>
              <a:rPr lang="en-US" sz="2800" dirty="0">
                <a:solidFill>
                  <a:srgbClr val="002060"/>
                </a:solidFill>
              </a:rPr>
              <a:t>c</a:t>
            </a:r>
            <a:r>
              <a:rPr lang="en-US" sz="2800" dirty="0" smtClean="0">
                <a:solidFill>
                  <a:srgbClr val="002060"/>
                </a:solidFill>
              </a:rPr>
              <a:t>alorific content (~14,000 Btu/lb LHV) and availability, more than 55 </a:t>
            </a:r>
            <a:r>
              <a:rPr lang="en-US" sz="2800" dirty="0">
                <a:solidFill>
                  <a:srgbClr val="002060"/>
                </a:solidFill>
              </a:rPr>
              <a:t>m</a:t>
            </a:r>
            <a:r>
              <a:rPr lang="en-US" sz="2800" dirty="0" smtClean="0">
                <a:solidFill>
                  <a:srgbClr val="002060"/>
                </a:solidFill>
              </a:rPr>
              <a:t>illion </a:t>
            </a:r>
            <a:r>
              <a:rPr lang="en-US" sz="2800" dirty="0">
                <a:solidFill>
                  <a:srgbClr val="002060"/>
                </a:solidFill>
              </a:rPr>
              <a:t>t</a:t>
            </a:r>
            <a:r>
              <a:rPr lang="en-US" sz="2800" dirty="0" smtClean="0">
                <a:solidFill>
                  <a:srgbClr val="002060"/>
                </a:solidFill>
              </a:rPr>
              <a:t>ons in 2005  in the U.S.</a:t>
            </a:r>
            <a:endParaRPr lang="en-AU" sz="3900" b="1" dirty="0">
              <a:solidFill>
                <a:srgbClr val="002060"/>
              </a:solidFill>
              <a:latin typeface="+mn-lt"/>
            </a:endParaRPr>
          </a:p>
        </p:txBody>
      </p:sp>
      <p:sp>
        <p:nvSpPr>
          <p:cNvPr id="108559" name="Rectangle 15"/>
          <p:cNvSpPr>
            <a:spLocks noChangeArrowheads="1"/>
          </p:cNvSpPr>
          <p:nvPr/>
        </p:nvSpPr>
        <p:spPr bwMode="auto">
          <a:xfrm>
            <a:off x="32211962" y="15811500"/>
            <a:ext cx="11145838" cy="5753100"/>
          </a:xfrm>
          <a:prstGeom prst="rect">
            <a:avLst/>
          </a:prstGeom>
          <a:solidFill>
            <a:srgbClr val="FFEBCD"/>
          </a:solidFill>
          <a:ln w="38100">
            <a:solidFill>
              <a:schemeClr val="tx1"/>
            </a:solidFill>
            <a:miter lim="800000"/>
            <a:headEnd/>
            <a:tailEnd/>
          </a:ln>
          <a:effectLst>
            <a:outerShdw dist="197566" dir="2700000" algn="ctr" rotWithShape="0">
              <a:srgbClr val="14283C"/>
            </a:outerShdw>
          </a:effectLst>
        </p:spPr>
        <p:txBody>
          <a:bodyPr lIns="287982" tIns="287982" rIns="287982" bIns="287982"/>
          <a:lstStyle/>
          <a:p>
            <a:pPr defTabSz="731838">
              <a:spcBef>
                <a:spcPct val="50000"/>
              </a:spcBef>
              <a:defRPr/>
            </a:pPr>
            <a:r>
              <a:rPr lang="en-US" sz="3900" b="1" dirty="0" smtClean="0">
                <a:solidFill>
                  <a:srgbClr val="003366"/>
                </a:solidFill>
                <a:latin typeface="Arial" charset="0"/>
              </a:rPr>
              <a:t>Conclusion</a:t>
            </a:r>
          </a:p>
          <a:p>
            <a:pPr defTabSz="731838">
              <a:spcBef>
                <a:spcPct val="50000"/>
              </a:spcBef>
              <a:defRPr/>
            </a:pPr>
            <a:r>
              <a:rPr lang="en-US" sz="3200" b="1" dirty="0" smtClean="0">
                <a:solidFill>
                  <a:srgbClr val="003366"/>
                </a:solidFill>
                <a:latin typeface="Arial" charset="0"/>
              </a:rPr>
              <a:t>	</a:t>
            </a:r>
            <a:r>
              <a:rPr lang="en-US" sz="2900" dirty="0" smtClean="0">
                <a:solidFill>
                  <a:srgbClr val="003366"/>
                </a:solidFill>
                <a:latin typeface="Arial" charset="0"/>
              </a:rPr>
              <a:t>With proper treatment petroleum coke can be converted from a low quality byproduct to a usable, high quality </a:t>
            </a:r>
            <a:r>
              <a:rPr lang="en-US" sz="2900" dirty="0" err="1" smtClean="0">
                <a:solidFill>
                  <a:srgbClr val="003366"/>
                </a:solidFill>
                <a:latin typeface="Arial" charset="0"/>
              </a:rPr>
              <a:t>syngas</a:t>
            </a:r>
            <a:r>
              <a:rPr lang="en-US" sz="2900" dirty="0" smtClean="0">
                <a:solidFill>
                  <a:srgbClr val="003366"/>
                </a:solidFill>
                <a:latin typeface="Arial" charset="0"/>
              </a:rPr>
              <a:t> and eventually be used in chemical production to form a profitable product, </a:t>
            </a:r>
            <a:r>
              <a:rPr lang="en-US" sz="2900" dirty="0">
                <a:solidFill>
                  <a:srgbClr val="003366"/>
                </a:solidFill>
                <a:latin typeface="Arial" charset="0"/>
              </a:rPr>
              <a:t>i</a:t>
            </a:r>
            <a:r>
              <a:rPr lang="en-US" sz="2900" dirty="0" smtClean="0">
                <a:solidFill>
                  <a:srgbClr val="003366"/>
                </a:solidFill>
                <a:latin typeface="Arial" charset="0"/>
              </a:rPr>
              <a:t>n this case  acetic acid. The Shell </a:t>
            </a:r>
            <a:r>
              <a:rPr lang="en-US" sz="2900" dirty="0" err="1" smtClean="0">
                <a:solidFill>
                  <a:srgbClr val="003366"/>
                </a:solidFill>
                <a:latin typeface="Arial" charset="0"/>
              </a:rPr>
              <a:t>Gasifier</a:t>
            </a:r>
            <a:r>
              <a:rPr lang="en-US" sz="2900" dirty="0" smtClean="0">
                <a:solidFill>
                  <a:srgbClr val="003366"/>
                </a:solidFill>
                <a:latin typeface="Arial" charset="0"/>
              </a:rPr>
              <a:t> is the backbone of the process and turns </a:t>
            </a:r>
            <a:r>
              <a:rPr lang="en-US" sz="2900" dirty="0" err="1" smtClean="0">
                <a:solidFill>
                  <a:srgbClr val="003366"/>
                </a:solidFill>
                <a:latin typeface="Arial" charset="0"/>
              </a:rPr>
              <a:t>petcoke</a:t>
            </a:r>
            <a:r>
              <a:rPr lang="en-US" sz="2900" dirty="0" smtClean="0">
                <a:solidFill>
                  <a:srgbClr val="003366"/>
                </a:solidFill>
                <a:latin typeface="Arial" charset="0"/>
              </a:rPr>
              <a:t> into a usable </a:t>
            </a:r>
            <a:r>
              <a:rPr lang="en-US" sz="2900" dirty="0" err="1" smtClean="0">
                <a:solidFill>
                  <a:srgbClr val="003366"/>
                </a:solidFill>
                <a:latin typeface="Arial" charset="0"/>
              </a:rPr>
              <a:t>syngas</a:t>
            </a:r>
            <a:r>
              <a:rPr lang="en-US" sz="2900" dirty="0" smtClean="0">
                <a:solidFill>
                  <a:srgbClr val="003366"/>
                </a:solidFill>
                <a:latin typeface="Arial" charset="0"/>
              </a:rPr>
              <a:t>, all that was needed after wards is some fine tuning. The biggest hurdle was the removal of sulfur and shifting the </a:t>
            </a:r>
            <a:r>
              <a:rPr lang="en-US" sz="2900" dirty="0">
                <a:solidFill>
                  <a:srgbClr val="003366"/>
                </a:solidFill>
                <a:latin typeface="Arial" charset="0"/>
              </a:rPr>
              <a:t>H</a:t>
            </a:r>
            <a:r>
              <a:rPr lang="en-US" sz="2900" baseline="-25000" dirty="0">
                <a:solidFill>
                  <a:srgbClr val="003366"/>
                </a:solidFill>
                <a:latin typeface="Arial" charset="0"/>
              </a:rPr>
              <a:t>2</a:t>
            </a:r>
            <a:r>
              <a:rPr lang="en-US" sz="2900" dirty="0">
                <a:solidFill>
                  <a:srgbClr val="003366"/>
                </a:solidFill>
                <a:latin typeface="Arial" charset="0"/>
              </a:rPr>
              <a:t> and CO</a:t>
            </a:r>
            <a:r>
              <a:rPr lang="en-US" sz="2900" baseline="-25000" dirty="0">
                <a:solidFill>
                  <a:srgbClr val="003366"/>
                </a:solidFill>
                <a:latin typeface="Arial" charset="0"/>
              </a:rPr>
              <a:t>2</a:t>
            </a:r>
            <a:r>
              <a:rPr lang="en-US" sz="2900" dirty="0" smtClean="0">
                <a:solidFill>
                  <a:srgbClr val="003366"/>
                </a:solidFill>
                <a:latin typeface="Arial" charset="0"/>
              </a:rPr>
              <a:t> ratio, but the Claus process and WGS is able to remove the impurities that labels petcoke as ‘low quality’.</a:t>
            </a:r>
            <a:endParaRPr lang="en-US" sz="2900" dirty="0">
              <a:solidFill>
                <a:srgbClr val="003366"/>
              </a:solidFill>
              <a:latin typeface="Arial" charset="0"/>
            </a:endParaRPr>
          </a:p>
        </p:txBody>
      </p:sp>
      <p:pic>
        <p:nvPicPr>
          <p:cNvPr id="1039" name="Picture 4" descr="image002"/>
          <p:cNvPicPr>
            <a:picLocks noChangeAspect="1" noChangeArrowheads="1"/>
          </p:cNvPicPr>
          <p:nvPr/>
        </p:nvPicPr>
        <p:blipFill>
          <a:blip r:embed="rId4" cstate="print"/>
          <a:srcRect/>
          <a:stretch>
            <a:fillRect/>
          </a:stretch>
        </p:blipFill>
        <p:spPr bwMode="auto">
          <a:xfrm>
            <a:off x="36118800" y="2667000"/>
            <a:ext cx="6686550" cy="1485900"/>
          </a:xfrm>
          <a:prstGeom prst="rect">
            <a:avLst/>
          </a:prstGeom>
          <a:noFill/>
          <a:ln w="9525">
            <a:noFill/>
            <a:miter lim="800000"/>
            <a:headEnd/>
            <a:tailEnd/>
          </a:ln>
        </p:spPr>
      </p:pic>
      <p:sp>
        <p:nvSpPr>
          <p:cNvPr id="23" name="Rectangle 19"/>
          <p:cNvSpPr>
            <a:spLocks noChangeArrowheads="1"/>
          </p:cNvSpPr>
          <p:nvPr/>
        </p:nvSpPr>
        <p:spPr bwMode="auto">
          <a:xfrm>
            <a:off x="21238632" y="4113470"/>
            <a:ext cx="10384367" cy="10974129"/>
          </a:xfrm>
          <a:prstGeom prst="rect">
            <a:avLst/>
          </a:prstGeom>
          <a:solidFill>
            <a:srgbClr val="FFEBCD"/>
          </a:solidFill>
          <a:ln w="38100">
            <a:solidFill>
              <a:schemeClr val="tx1"/>
            </a:solidFill>
            <a:miter lim="800000"/>
            <a:headEnd/>
            <a:tailEnd/>
          </a:ln>
          <a:effectLst>
            <a:outerShdw dist="197566" dir="2700000" algn="ctr" rotWithShape="0">
              <a:srgbClr val="14283C"/>
            </a:outerShdw>
          </a:effectLst>
        </p:spPr>
        <p:txBody>
          <a:bodyPr lIns="287982" tIns="287982" rIns="287982" bIns="287982"/>
          <a:lstStyle/>
          <a:p>
            <a:pPr marL="304800" indent="-304800" defTabSz="731838">
              <a:spcBef>
                <a:spcPct val="50000"/>
              </a:spcBef>
              <a:defRPr/>
            </a:pPr>
            <a:r>
              <a:rPr lang="en-GB" sz="3900" b="1" dirty="0" smtClean="0">
                <a:solidFill>
                  <a:srgbClr val="003366"/>
                </a:solidFill>
                <a:latin typeface="+mn-lt"/>
              </a:rPr>
              <a:t>Chapter 2: Project Overview</a:t>
            </a:r>
            <a:endParaRPr lang="en-GB" sz="3900" b="1" dirty="0">
              <a:solidFill>
                <a:srgbClr val="003366"/>
              </a:solidFill>
              <a:latin typeface="+mn-lt"/>
            </a:endParaRPr>
          </a:p>
        </p:txBody>
      </p:sp>
      <p:sp>
        <p:nvSpPr>
          <p:cNvPr id="24" name="Text Box 22"/>
          <p:cNvSpPr txBox="1">
            <a:spLocks noChangeArrowheads="1"/>
          </p:cNvSpPr>
          <p:nvPr/>
        </p:nvSpPr>
        <p:spPr bwMode="auto">
          <a:xfrm>
            <a:off x="21346381" y="9922933"/>
            <a:ext cx="8980488" cy="381000"/>
          </a:xfrm>
          <a:prstGeom prst="rect">
            <a:avLst/>
          </a:prstGeom>
          <a:noFill/>
          <a:ln w="9525">
            <a:noFill/>
            <a:miter lim="800000"/>
            <a:headEnd/>
            <a:tailEnd/>
          </a:ln>
          <a:effectLst>
            <a:outerShdw dist="35921" dir="2700000" algn="ctr" rotWithShape="0">
              <a:srgbClr val="FFFFFF"/>
            </a:outerShdw>
          </a:effectLst>
        </p:spPr>
        <p:txBody>
          <a:bodyPr lIns="0" tIns="36573" rIns="0" bIns="36573">
            <a:spAutoFit/>
          </a:bodyPr>
          <a:lstStyle/>
          <a:p>
            <a:pPr algn="ctr" defTabSz="731838">
              <a:spcBef>
                <a:spcPct val="50000"/>
              </a:spcBef>
              <a:defRPr/>
            </a:pPr>
            <a:r>
              <a:rPr lang="en-AU" sz="2000" i="1" dirty="0">
                <a:solidFill>
                  <a:srgbClr val="003366"/>
                </a:solidFill>
                <a:latin typeface="Arial" charset="0"/>
              </a:rPr>
              <a:t>Block Flow Diagram showing stream totals (Tons/day)</a:t>
            </a:r>
          </a:p>
        </p:txBody>
      </p:sp>
      <p:sp>
        <p:nvSpPr>
          <p:cNvPr id="25" name="Text Box 23"/>
          <p:cNvSpPr txBox="1">
            <a:spLocks noChangeArrowheads="1"/>
          </p:cNvSpPr>
          <p:nvPr/>
        </p:nvSpPr>
        <p:spPr bwMode="auto">
          <a:xfrm>
            <a:off x="22076305" y="14706600"/>
            <a:ext cx="8980488" cy="381000"/>
          </a:xfrm>
          <a:prstGeom prst="rect">
            <a:avLst/>
          </a:prstGeom>
          <a:noFill/>
          <a:ln w="9525">
            <a:noFill/>
            <a:miter lim="800000"/>
            <a:headEnd/>
            <a:tailEnd/>
          </a:ln>
          <a:effectLst>
            <a:outerShdw dist="35921" dir="2700000" algn="ctr" rotWithShape="0">
              <a:srgbClr val="FFFFFF"/>
            </a:outerShdw>
          </a:effectLst>
        </p:spPr>
        <p:txBody>
          <a:bodyPr lIns="0" tIns="36573" rIns="0" bIns="36573">
            <a:spAutoFit/>
          </a:bodyPr>
          <a:lstStyle/>
          <a:p>
            <a:pPr algn="ctr" defTabSz="731838">
              <a:spcBef>
                <a:spcPct val="50000"/>
              </a:spcBef>
              <a:defRPr/>
            </a:pPr>
            <a:r>
              <a:rPr lang="en-AU" sz="2000" i="1" dirty="0">
                <a:solidFill>
                  <a:srgbClr val="003366"/>
                </a:solidFill>
                <a:latin typeface="Arial" charset="0"/>
              </a:rPr>
              <a:t>Basic Component Stream Flows (Tons/day)</a:t>
            </a:r>
          </a:p>
        </p:txBody>
      </p:sp>
      <p:pic>
        <p:nvPicPr>
          <p:cNvPr id="26" name="Picture 273" descr="BFD 030711.jpg"/>
          <p:cNvPicPr>
            <a:picLocks noChangeAspect="1"/>
          </p:cNvPicPr>
          <p:nvPr/>
        </p:nvPicPr>
        <p:blipFill>
          <a:blip r:embed="rId5" cstate="print"/>
          <a:srcRect/>
          <a:stretch>
            <a:fillRect/>
          </a:stretch>
        </p:blipFill>
        <p:spPr bwMode="auto">
          <a:xfrm>
            <a:off x="21564600" y="5241672"/>
            <a:ext cx="9704397" cy="4267200"/>
          </a:xfrm>
          <a:prstGeom prst="rect">
            <a:avLst/>
          </a:prstGeom>
          <a:noFill/>
          <a:ln w="9525">
            <a:noFill/>
            <a:miter lim="800000"/>
            <a:headEnd/>
            <a:tailEnd/>
          </a:ln>
        </p:spPr>
      </p:pic>
      <p:pic>
        <p:nvPicPr>
          <p:cNvPr id="27" name="Picture 274" descr="BFD 030711 Data.jpg"/>
          <p:cNvPicPr>
            <a:picLocks noChangeAspect="1"/>
          </p:cNvPicPr>
          <p:nvPr/>
        </p:nvPicPr>
        <p:blipFill>
          <a:blip r:embed="rId6" cstate="print"/>
          <a:srcRect/>
          <a:stretch>
            <a:fillRect/>
          </a:stretch>
        </p:blipFill>
        <p:spPr bwMode="auto">
          <a:xfrm>
            <a:off x="21524181" y="10541000"/>
            <a:ext cx="9870219" cy="4191000"/>
          </a:xfrm>
          <a:prstGeom prst="rect">
            <a:avLst/>
          </a:prstGeom>
          <a:noFill/>
          <a:ln w="9525">
            <a:noFill/>
            <a:miter lim="800000"/>
            <a:headEnd/>
            <a:tailEnd/>
          </a:ln>
        </p:spPr>
      </p:pic>
      <p:sp>
        <p:nvSpPr>
          <p:cNvPr id="30" name="Rectangle 15"/>
          <p:cNvSpPr>
            <a:spLocks noChangeArrowheads="1"/>
          </p:cNvSpPr>
          <p:nvPr/>
        </p:nvSpPr>
        <p:spPr bwMode="auto">
          <a:xfrm>
            <a:off x="990599" y="17754600"/>
            <a:ext cx="9829801" cy="3695700"/>
          </a:xfrm>
          <a:prstGeom prst="rect">
            <a:avLst/>
          </a:prstGeom>
          <a:solidFill>
            <a:srgbClr val="FFEBCD"/>
          </a:solidFill>
          <a:ln w="38100">
            <a:solidFill>
              <a:schemeClr val="tx1"/>
            </a:solidFill>
            <a:miter lim="800000"/>
            <a:headEnd/>
            <a:tailEnd/>
          </a:ln>
          <a:effectLst>
            <a:outerShdw dist="197566" dir="2700000" algn="ctr" rotWithShape="0">
              <a:srgbClr val="14283C"/>
            </a:outerShdw>
          </a:effectLst>
        </p:spPr>
        <p:txBody>
          <a:bodyPr lIns="287982" tIns="287982" rIns="287982" bIns="287982"/>
          <a:lstStyle/>
          <a:p>
            <a:pPr algn="ctr" defTabSz="731838">
              <a:spcBef>
                <a:spcPct val="50000"/>
              </a:spcBef>
              <a:defRPr/>
            </a:pPr>
            <a:r>
              <a:rPr lang="en-US" sz="3900" b="1" dirty="0" smtClean="0">
                <a:solidFill>
                  <a:srgbClr val="003366"/>
                </a:solidFill>
                <a:latin typeface="Arial" charset="0"/>
              </a:rPr>
              <a:t>Petroleum Coke Composition</a:t>
            </a:r>
            <a:endParaRPr lang="en-US" sz="3900" b="1" dirty="0">
              <a:solidFill>
                <a:srgbClr val="003366"/>
              </a:solidFill>
              <a:latin typeface="Arial" charset="0"/>
            </a:endParaRPr>
          </a:p>
        </p:txBody>
      </p:sp>
      <p:graphicFrame>
        <p:nvGraphicFramePr>
          <p:cNvPr id="32" name="Content Placeholder 6"/>
          <p:cNvGraphicFramePr>
            <a:graphicFrameLocks/>
          </p:cNvGraphicFramePr>
          <p:nvPr>
            <p:extLst>
              <p:ext uri="{D42A27DB-BD31-4B8C-83A1-F6EECF244321}">
                <p14:modId xmlns:p14="http://schemas.microsoft.com/office/powerpoint/2010/main" xmlns="" val="999841663"/>
              </p:ext>
            </p:extLst>
          </p:nvPr>
        </p:nvGraphicFramePr>
        <p:xfrm>
          <a:off x="3334279" y="18630900"/>
          <a:ext cx="5181600" cy="2743200"/>
        </p:xfrm>
        <a:graphic>
          <a:graphicData uri="http://schemas.openxmlformats.org/drawingml/2006/table">
            <a:tbl>
              <a:tblPr firstRow="1" bandRow="1">
                <a:tableStyleId>{5C22544A-7EE6-4342-B048-85BDC9FD1C3A}</a:tableStyleId>
              </a:tblPr>
              <a:tblGrid>
                <a:gridCol w="2590800"/>
                <a:gridCol w="2590800"/>
              </a:tblGrid>
              <a:tr h="399521">
                <a:tc>
                  <a:txBody>
                    <a:bodyPr/>
                    <a:lstStyle/>
                    <a:p>
                      <a:r>
                        <a:rPr lang="en-US" sz="2400" dirty="0" smtClean="0"/>
                        <a:t>Component</a:t>
                      </a:r>
                      <a:endParaRPr lang="en-US" sz="2400" dirty="0"/>
                    </a:p>
                  </a:txBody>
                  <a:tcPr/>
                </a:tc>
                <a:tc>
                  <a:txBody>
                    <a:bodyPr/>
                    <a:lstStyle/>
                    <a:p>
                      <a:r>
                        <a:rPr lang="en-US" sz="2400" dirty="0" smtClean="0"/>
                        <a:t>Weight Percent</a:t>
                      </a:r>
                      <a:endParaRPr lang="en-US" sz="2400" dirty="0"/>
                    </a:p>
                  </a:txBody>
                  <a:tcPr/>
                </a:tc>
              </a:tr>
              <a:tr h="399521">
                <a:tc>
                  <a:txBody>
                    <a:bodyPr/>
                    <a:lstStyle/>
                    <a:p>
                      <a:r>
                        <a:rPr lang="en-US" sz="2400" dirty="0" smtClean="0"/>
                        <a:t>Carbon</a:t>
                      </a:r>
                      <a:endParaRPr lang="en-US" sz="2400" dirty="0"/>
                    </a:p>
                  </a:txBody>
                  <a:tcPr/>
                </a:tc>
                <a:tc>
                  <a:txBody>
                    <a:bodyPr/>
                    <a:lstStyle/>
                    <a:p>
                      <a:r>
                        <a:rPr lang="en-US" sz="2400" dirty="0" smtClean="0"/>
                        <a:t>83.3</a:t>
                      </a:r>
                      <a:endParaRPr lang="en-US" sz="2400" dirty="0"/>
                    </a:p>
                  </a:txBody>
                  <a:tcPr/>
                </a:tc>
              </a:tr>
              <a:tr h="399521">
                <a:tc>
                  <a:txBody>
                    <a:bodyPr/>
                    <a:lstStyle/>
                    <a:p>
                      <a:r>
                        <a:rPr lang="en-US" sz="2400" dirty="0" smtClean="0"/>
                        <a:t>Hydrogen</a:t>
                      </a:r>
                      <a:endParaRPr lang="en-US" sz="2400" dirty="0"/>
                    </a:p>
                  </a:txBody>
                  <a:tcPr/>
                </a:tc>
                <a:tc>
                  <a:txBody>
                    <a:bodyPr/>
                    <a:lstStyle/>
                    <a:p>
                      <a:r>
                        <a:rPr lang="en-US" sz="2400" dirty="0" smtClean="0"/>
                        <a:t>4.00</a:t>
                      </a:r>
                      <a:endParaRPr lang="en-US" sz="2400" dirty="0"/>
                    </a:p>
                  </a:txBody>
                  <a:tcPr/>
                </a:tc>
              </a:tr>
              <a:tr h="399521">
                <a:tc>
                  <a:txBody>
                    <a:bodyPr/>
                    <a:lstStyle/>
                    <a:p>
                      <a:r>
                        <a:rPr lang="en-US" sz="2400" dirty="0" smtClean="0"/>
                        <a:t>Nitrogen</a:t>
                      </a:r>
                      <a:endParaRPr lang="en-US" sz="2400" dirty="0"/>
                    </a:p>
                  </a:txBody>
                  <a:tcPr/>
                </a:tc>
                <a:tc>
                  <a:txBody>
                    <a:bodyPr/>
                    <a:lstStyle/>
                    <a:p>
                      <a:r>
                        <a:rPr lang="en-US" sz="2400" dirty="0" smtClean="0"/>
                        <a:t>1.49</a:t>
                      </a:r>
                      <a:endParaRPr lang="en-US" sz="2400" dirty="0"/>
                    </a:p>
                  </a:txBody>
                  <a:tcPr/>
                </a:tc>
              </a:tr>
              <a:tr h="399521">
                <a:tc>
                  <a:txBody>
                    <a:bodyPr/>
                    <a:lstStyle/>
                    <a:p>
                      <a:r>
                        <a:rPr lang="en-US" sz="2400" dirty="0" smtClean="0"/>
                        <a:t>Sulfur</a:t>
                      </a:r>
                      <a:endParaRPr lang="en-US" sz="2400" dirty="0"/>
                    </a:p>
                  </a:txBody>
                  <a:tcPr/>
                </a:tc>
                <a:tc>
                  <a:txBody>
                    <a:bodyPr/>
                    <a:lstStyle/>
                    <a:p>
                      <a:r>
                        <a:rPr lang="en-US" sz="2400" dirty="0" smtClean="0"/>
                        <a:t>6.14</a:t>
                      </a:r>
                      <a:endParaRPr lang="en-US" sz="2400" dirty="0"/>
                    </a:p>
                  </a:txBody>
                  <a:tcPr/>
                </a:tc>
              </a:tr>
              <a:tr h="399521">
                <a:tc>
                  <a:txBody>
                    <a:bodyPr/>
                    <a:lstStyle/>
                    <a:p>
                      <a:r>
                        <a:rPr lang="en-US" sz="2400" dirty="0" smtClean="0"/>
                        <a:t>Oxygen</a:t>
                      </a:r>
                      <a:endParaRPr lang="en-US" sz="2400" dirty="0"/>
                    </a:p>
                  </a:txBody>
                  <a:tcPr/>
                </a:tc>
                <a:tc>
                  <a:txBody>
                    <a:bodyPr/>
                    <a:lstStyle/>
                    <a:p>
                      <a:r>
                        <a:rPr lang="en-US" sz="2400" dirty="0" smtClean="0"/>
                        <a:t>4.44</a:t>
                      </a:r>
                      <a:endParaRPr lang="en-US" sz="2400" dirty="0"/>
                    </a:p>
                  </a:txBody>
                  <a:tcPr/>
                </a:tc>
              </a:tr>
            </a:tbl>
          </a:graphicData>
        </a:graphic>
      </p:graphicFrame>
      <p:sp>
        <p:nvSpPr>
          <p:cNvPr id="33" name="Rectangle 9"/>
          <p:cNvSpPr>
            <a:spLocks noChangeArrowheads="1"/>
          </p:cNvSpPr>
          <p:nvPr/>
        </p:nvSpPr>
        <p:spPr bwMode="auto">
          <a:xfrm>
            <a:off x="32211962" y="4140567"/>
            <a:ext cx="11145838" cy="10972800"/>
          </a:xfrm>
          <a:prstGeom prst="rect">
            <a:avLst/>
          </a:prstGeom>
          <a:solidFill>
            <a:srgbClr val="FFEBCD"/>
          </a:solidFill>
          <a:ln w="38100">
            <a:solidFill>
              <a:schemeClr val="tx1"/>
            </a:solidFill>
            <a:miter lim="800000"/>
            <a:headEnd/>
            <a:tailEnd/>
          </a:ln>
          <a:effectLst>
            <a:outerShdw dist="197566" dir="2700000" algn="ctr" rotWithShape="0">
              <a:srgbClr val="14283C"/>
            </a:outerShdw>
          </a:effectLst>
        </p:spPr>
        <p:txBody>
          <a:bodyPr lIns="287982" tIns="287982" rIns="287982" bIns="287982"/>
          <a:lstStyle/>
          <a:p>
            <a:pPr defTabSz="731838">
              <a:spcBef>
                <a:spcPct val="50000"/>
              </a:spcBef>
              <a:defRPr/>
            </a:pPr>
            <a:r>
              <a:rPr lang="en-GB" sz="3900" b="1" dirty="0" smtClean="0">
                <a:solidFill>
                  <a:srgbClr val="003366"/>
                </a:solidFill>
                <a:latin typeface="+mn-lt"/>
              </a:rPr>
              <a:t>Chapter 4: Cost Estimates</a:t>
            </a:r>
            <a:endParaRPr lang="en-US" sz="2900" dirty="0">
              <a:solidFill>
                <a:srgbClr val="003366"/>
              </a:solidFill>
              <a:latin typeface="Arial" charset="0"/>
            </a:endParaRPr>
          </a:p>
        </p:txBody>
      </p:sp>
      <p:sp>
        <p:nvSpPr>
          <p:cNvPr id="37" name="Rectangle 15"/>
          <p:cNvSpPr>
            <a:spLocks noChangeArrowheads="1"/>
          </p:cNvSpPr>
          <p:nvPr/>
        </p:nvSpPr>
        <p:spPr bwMode="auto">
          <a:xfrm>
            <a:off x="11122592" y="4099931"/>
            <a:ext cx="9624974" cy="11054072"/>
          </a:xfrm>
          <a:prstGeom prst="rect">
            <a:avLst/>
          </a:prstGeom>
          <a:solidFill>
            <a:srgbClr val="FFEBCD"/>
          </a:solidFill>
          <a:ln w="38100">
            <a:solidFill>
              <a:schemeClr val="tx1"/>
            </a:solidFill>
            <a:miter lim="800000"/>
            <a:headEnd/>
            <a:tailEnd/>
          </a:ln>
          <a:effectLst>
            <a:outerShdw dist="197566" dir="2700000" algn="ctr" rotWithShape="0">
              <a:srgbClr val="14283C"/>
            </a:outerShdw>
          </a:effectLst>
        </p:spPr>
        <p:txBody>
          <a:bodyPr lIns="287982" tIns="287982" rIns="287982" bIns="287982"/>
          <a:lstStyle/>
          <a:p>
            <a:pPr defTabSz="731838">
              <a:spcBef>
                <a:spcPct val="50000"/>
              </a:spcBef>
              <a:defRPr/>
            </a:pPr>
            <a:r>
              <a:rPr lang="en-GB" sz="3900" b="1" dirty="0" smtClean="0">
                <a:solidFill>
                  <a:srgbClr val="003366"/>
                </a:solidFill>
                <a:latin typeface="Arial" charset="0"/>
              </a:rPr>
              <a:t>Shell Gasifier</a:t>
            </a:r>
            <a:endParaRPr lang="en-GB" sz="3900" b="1" dirty="0">
              <a:solidFill>
                <a:srgbClr val="003366"/>
              </a:solidFill>
              <a:latin typeface="Arial" charset="0"/>
            </a:endParaRPr>
          </a:p>
        </p:txBody>
      </p:sp>
      <p:pic>
        <p:nvPicPr>
          <p:cNvPr id="39" name="Picture 2"/>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12075875" y="9258300"/>
            <a:ext cx="7583725" cy="552317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162" name="Picture 138" descr="http://www.netl.doe.gov/technologies/coalpower/gasification/gasifipedia/images/4-1-2-3_ShellGasifier_sm.jpg"/>
          <p:cNvPicPr>
            <a:picLocks noChangeAspect="1" noChangeArrowheads="1"/>
          </p:cNvPicPr>
          <p:nvPr/>
        </p:nvPicPr>
        <p:blipFill>
          <a:blip r:embed="rId8" cstate="print"/>
          <a:srcRect/>
          <a:stretch>
            <a:fillRect/>
          </a:stretch>
        </p:blipFill>
        <p:spPr bwMode="auto">
          <a:xfrm>
            <a:off x="17901456" y="5486400"/>
            <a:ext cx="1609725" cy="3124201"/>
          </a:xfrm>
          <a:prstGeom prst="rect">
            <a:avLst/>
          </a:prstGeom>
          <a:noFill/>
        </p:spPr>
      </p:pic>
      <p:sp>
        <p:nvSpPr>
          <p:cNvPr id="42" name="TextBox 41"/>
          <p:cNvSpPr txBox="1"/>
          <p:nvPr/>
        </p:nvSpPr>
        <p:spPr>
          <a:xfrm>
            <a:off x="12400637" y="14753893"/>
            <a:ext cx="6934200" cy="400110"/>
          </a:xfrm>
          <a:prstGeom prst="rect">
            <a:avLst/>
          </a:prstGeom>
          <a:noFill/>
        </p:spPr>
        <p:txBody>
          <a:bodyPr wrap="square" rtlCol="0">
            <a:spAutoFit/>
          </a:bodyPr>
          <a:lstStyle/>
          <a:p>
            <a:pPr algn="ctr"/>
            <a:r>
              <a:rPr lang="en-US" sz="2000" i="1" dirty="0" smtClean="0">
                <a:solidFill>
                  <a:srgbClr val="002060"/>
                </a:solidFill>
              </a:rPr>
              <a:t>Shell Gasification Process</a:t>
            </a:r>
            <a:endParaRPr lang="en-US" sz="2000" i="1" dirty="0">
              <a:solidFill>
                <a:srgbClr val="002060"/>
              </a:solidFill>
            </a:endParaRPr>
          </a:p>
        </p:txBody>
      </p:sp>
      <p:sp>
        <p:nvSpPr>
          <p:cNvPr id="43" name="TextBox 42"/>
          <p:cNvSpPr txBox="1"/>
          <p:nvPr/>
        </p:nvSpPr>
        <p:spPr>
          <a:xfrm>
            <a:off x="17642163" y="8904357"/>
            <a:ext cx="2477281" cy="707886"/>
          </a:xfrm>
          <a:prstGeom prst="rect">
            <a:avLst/>
          </a:prstGeom>
          <a:noFill/>
        </p:spPr>
        <p:txBody>
          <a:bodyPr wrap="none" rtlCol="0">
            <a:spAutoFit/>
          </a:bodyPr>
          <a:lstStyle/>
          <a:p>
            <a:r>
              <a:rPr lang="en-US" sz="2000" i="1" dirty="0" smtClean="0">
                <a:solidFill>
                  <a:srgbClr val="002060"/>
                </a:solidFill>
              </a:rPr>
              <a:t>Inner workings of a </a:t>
            </a:r>
          </a:p>
          <a:p>
            <a:pPr algn="ctr"/>
            <a:r>
              <a:rPr lang="en-US" sz="2000" i="1" dirty="0" smtClean="0">
                <a:solidFill>
                  <a:srgbClr val="002060"/>
                </a:solidFill>
              </a:rPr>
              <a:t>Shell </a:t>
            </a:r>
            <a:r>
              <a:rPr lang="en-US" sz="2000" i="1" dirty="0" err="1" smtClean="0">
                <a:solidFill>
                  <a:srgbClr val="002060"/>
                </a:solidFill>
              </a:rPr>
              <a:t>Gasifier</a:t>
            </a:r>
            <a:endParaRPr lang="en-US" sz="2000" i="1" dirty="0">
              <a:solidFill>
                <a:srgbClr val="002060"/>
              </a:solidFill>
            </a:endParaRPr>
          </a:p>
        </p:txBody>
      </p:sp>
      <p:sp>
        <p:nvSpPr>
          <p:cNvPr id="44" name="TextBox 43"/>
          <p:cNvSpPr txBox="1"/>
          <p:nvPr/>
        </p:nvSpPr>
        <p:spPr>
          <a:xfrm>
            <a:off x="11237382" y="5182405"/>
            <a:ext cx="6400800" cy="4108817"/>
          </a:xfrm>
          <a:prstGeom prst="rect">
            <a:avLst/>
          </a:prstGeom>
          <a:noFill/>
        </p:spPr>
        <p:txBody>
          <a:bodyPr wrap="square" rtlCol="0">
            <a:spAutoFit/>
          </a:bodyPr>
          <a:lstStyle/>
          <a:p>
            <a:r>
              <a:rPr lang="en-US" sz="2900" dirty="0" smtClean="0">
                <a:solidFill>
                  <a:srgbClr val="002060"/>
                </a:solidFill>
              </a:rPr>
              <a:t>	Shell’s gasifier uses a dry-feed, pressurized, entrained-flow, slagging gasifier. Dried, pulverized coal is fed to the gasifier through pressurized lock hoppers. The Shell technology uses a refractory-lined reactor vessel, equipped with an inner membrane wall consisting of circulating water/steam-filled tubes.</a:t>
            </a:r>
            <a:endParaRPr lang="en-US" dirty="0"/>
          </a:p>
        </p:txBody>
      </p:sp>
      <p:sp>
        <p:nvSpPr>
          <p:cNvPr id="45" name="Rectangle 15"/>
          <p:cNvSpPr>
            <a:spLocks noChangeArrowheads="1"/>
          </p:cNvSpPr>
          <p:nvPr/>
        </p:nvSpPr>
        <p:spPr bwMode="auto">
          <a:xfrm>
            <a:off x="11171766" y="15659100"/>
            <a:ext cx="9575800" cy="5829300"/>
          </a:xfrm>
          <a:prstGeom prst="rect">
            <a:avLst/>
          </a:prstGeom>
          <a:solidFill>
            <a:srgbClr val="FFEBCD"/>
          </a:solidFill>
          <a:ln w="38100">
            <a:solidFill>
              <a:schemeClr val="tx1"/>
            </a:solidFill>
            <a:miter lim="800000"/>
            <a:headEnd/>
            <a:tailEnd/>
          </a:ln>
          <a:effectLst>
            <a:outerShdw dist="197566" dir="2700000" algn="ctr" rotWithShape="0">
              <a:srgbClr val="14283C"/>
            </a:outerShdw>
          </a:effectLst>
        </p:spPr>
        <p:txBody>
          <a:bodyPr lIns="287982" tIns="287982" rIns="287982" bIns="287982"/>
          <a:lstStyle/>
          <a:p>
            <a:pPr defTabSz="731838">
              <a:spcBef>
                <a:spcPct val="50000"/>
              </a:spcBef>
              <a:defRPr/>
            </a:pPr>
            <a:r>
              <a:rPr lang="en-US" sz="3900" b="1" dirty="0" smtClean="0">
                <a:solidFill>
                  <a:srgbClr val="003366"/>
                </a:solidFill>
                <a:latin typeface="Arial" charset="0"/>
              </a:rPr>
              <a:t>Chapter 3: </a:t>
            </a:r>
            <a:r>
              <a:rPr lang="en-US" sz="3900" b="1" dirty="0" err="1" smtClean="0">
                <a:solidFill>
                  <a:srgbClr val="003366"/>
                </a:solidFill>
                <a:latin typeface="Arial" charset="0"/>
              </a:rPr>
              <a:t>Syngas</a:t>
            </a:r>
            <a:r>
              <a:rPr lang="en-US" sz="3900" b="1" dirty="0" smtClean="0">
                <a:solidFill>
                  <a:srgbClr val="003366"/>
                </a:solidFill>
                <a:latin typeface="Arial" charset="0"/>
              </a:rPr>
              <a:t> Cleaning</a:t>
            </a:r>
          </a:p>
          <a:p>
            <a:pPr defTabSz="731838">
              <a:spcBef>
                <a:spcPct val="50000"/>
              </a:spcBef>
              <a:defRPr/>
            </a:pPr>
            <a:r>
              <a:rPr lang="en-US" sz="2900" dirty="0">
                <a:solidFill>
                  <a:srgbClr val="003366"/>
                </a:solidFill>
                <a:latin typeface="Arial" charset="0"/>
              </a:rPr>
              <a:t>	</a:t>
            </a:r>
            <a:r>
              <a:rPr lang="en-US" sz="2900" dirty="0" smtClean="0">
                <a:solidFill>
                  <a:srgbClr val="003366"/>
                </a:solidFill>
                <a:latin typeface="Arial" charset="0"/>
              </a:rPr>
              <a:t>Due to the relatively high amounts of hydrogen sulfide, compared to what is needed  by the downstream process, and non compliant ratio of H</a:t>
            </a:r>
            <a:r>
              <a:rPr lang="en-US" sz="2900" baseline="-25000" dirty="0" smtClean="0">
                <a:solidFill>
                  <a:srgbClr val="003366"/>
                </a:solidFill>
                <a:latin typeface="Arial" charset="0"/>
              </a:rPr>
              <a:t>2</a:t>
            </a:r>
            <a:r>
              <a:rPr lang="en-US" sz="2900" dirty="0" smtClean="0">
                <a:solidFill>
                  <a:srgbClr val="003366"/>
                </a:solidFill>
                <a:latin typeface="Arial" charset="0"/>
              </a:rPr>
              <a:t> and CO</a:t>
            </a:r>
            <a:r>
              <a:rPr lang="en-US" sz="2900" baseline="-25000" dirty="0" smtClean="0">
                <a:solidFill>
                  <a:srgbClr val="003366"/>
                </a:solidFill>
                <a:latin typeface="Arial" charset="0"/>
              </a:rPr>
              <a:t>2 </a:t>
            </a:r>
            <a:r>
              <a:rPr lang="en-US" sz="2900" dirty="0" smtClean="0">
                <a:solidFill>
                  <a:srgbClr val="003366"/>
                </a:solidFill>
                <a:latin typeface="Arial" charset="0"/>
              </a:rPr>
              <a:t>several processes are necessary.</a:t>
            </a:r>
          </a:p>
          <a:p>
            <a:pPr defTabSz="731838">
              <a:spcBef>
                <a:spcPct val="50000"/>
              </a:spcBef>
              <a:defRPr/>
            </a:pPr>
            <a:r>
              <a:rPr lang="en-US" sz="2900" dirty="0">
                <a:solidFill>
                  <a:srgbClr val="003366"/>
                </a:solidFill>
                <a:latin typeface="Arial" charset="0"/>
              </a:rPr>
              <a:t>	</a:t>
            </a:r>
            <a:r>
              <a:rPr lang="en-US" sz="2900" b="1" dirty="0" smtClean="0">
                <a:solidFill>
                  <a:srgbClr val="003366"/>
                </a:solidFill>
                <a:latin typeface="Arial" charset="0"/>
              </a:rPr>
              <a:t>The Claus </a:t>
            </a:r>
            <a:r>
              <a:rPr lang="en-US" sz="2900" b="1" dirty="0" smtClean="0">
                <a:solidFill>
                  <a:srgbClr val="003366"/>
                </a:solidFill>
                <a:latin typeface="Arial" charset="0"/>
              </a:rPr>
              <a:t>Process / Sulfur Removal  </a:t>
            </a:r>
            <a:r>
              <a:rPr lang="en-US" sz="2900" dirty="0" smtClean="0">
                <a:solidFill>
                  <a:srgbClr val="003366"/>
                </a:solidFill>
                <a:latin typeface="Arial" charset="0"/>
              </a:rPr>
              <a:t>is able to convert the hydrogen sulfide in the acid gas to elemental sulfur and remove it from the </a:t>
            </a:r>
            <a:r>
              <a:rPr lang="en-US" sz="2900" dirty="0" err="1" smtClean="0">
                <a:solidFill>
                  <a:srgbClr val="003366"/>
                </a:solidFill>
                <a:latin typeface="Arial" charset="0"/>
              </a:rPr>
              <a:t>syngas</a:t>
            </a:r>
            <a:r>
              <a:rPr lang="en-US" sz="2900" dirty="0" smtClean="0">
                <a:solidFill>
                  <a:srgbClr val="003366"/>
                </a:solidFill>
                <a:latin typeface="Arial" charset="0"/>
              </a:rPr>
              <a:t>.</a:t>
            </a:r>
          </a:p>
          <a:p>
            <a:pPr defTabSz="731838">
              <a:spcBef>
                <a:spcPct val="50000"/>
              </a:spcBef>
              <a:defRPr/>
            </a:pPr>
            <a:r>
              <a:rPr lang="en-US" sz="2900" dirty="0">
                <a:solidFill>
                  <a:srgbClr val="003366"/>
                </a:solidFill>
                <a:latin typeface="Arial" charset="0"/>
              </a:rPr>
              <a:t>	</a:t>
            </a:r>
            <a:r>
              <a:rPr lang="en-US" sz="2900" b="1" dirty="0" smtClean="0">
                <a:solidFill>
                  <a:srgbClr val="003366"/>
                </a:solidFill>
                <a:latin typeface="Arial" charset="0"/>
              </a:rPr>
              <a:t>The Water Gas Shift (WGS) </a:t>
            </a:r>
            <a:r>
              <a:rPr lang="en-US" sz="2900" dirty="0" smtClean="0">
                <a:solidFill>
                  <a:srgbClr val="003366"/>
                </a:solidFill>
                <a:latin typeface="Arial" charset="0"/>
              </a:rPr>
              <a:t>allows the ratio of </a:t>
            </a:r>
            <a:r>
              <a:rPr lang="en-US" sz="2900" dirty="0">
                <a:solidFill>
                  <a:srgbClr val="003366"/>
                </a:solidFill>
                <a:latin typeface="Arial" charset="0"/>
              </a:rPr>
              <a:t>H</a:t>
            </a:r>
            <a:r>
              <a:rPr lang="en-US" sz="2900" baseline="-25000" dirty="0">
                <a:solidFill>
                  <a:srgbClr val="003366"/>
                </a:solidFill>
                <a:latin typeface="Arial" charset="0"/>
              </a:rPr>
              <a:t>2</a:t>
            </a:r>
            <a:r>
              <a:rPr lang="en-US" sz="2900" dirty="0">
                <a:solidFill>
                  <a:srgbClr val="003366"/>
                </a:solidFill>
                <a:latin typeface="Arial" charset="0"/>
              </a:rPr>
              <a:t> and CO</a:t>
            </a:r>
            <a:r>
              <a:rPr lang="en-US" sz="2900" baseline="-25000" dirty="0">
                <a:solidFill>
                  <a:srgbClr val="003366"/>
                </a:solidFill>
                <a:latin typeface="Arial" charset="0"/>
              </a:rPr>
              <a:t>2 </a:t>
            </a:r>
            <a:r>
              <a:rPr lang="en-US" sz="2900" dirty="0" smtClean="0">
                <a:solidFill>
                  <a:srgbClr val="003366"/>
                </a:solidFill>
                <a:latin typeface="Arial" charset="0"/>
              </a:rPr>
              <a:t>to be adjusted to the required </a:t>
            </a:r>
            <a:r>
              <a:rPr lang="en-US" sz="2900" dirty="0" smtClean="0">
                <a:solidFill>
                  <a:srgbClr val="003366"/>
                </a:solidFill>
                <a:latin typeface="Arial" charset="0"/>
              </a:rPr>
              <a:t>levels.</a:t>
            </a:r>
            <a:endParaRPr lang="en-US" sz="2900" dirty="0">
              <a:solidFill>
                <a:srgbClr val="003366"/>
              </a:solidFill>
              <a:latin typeface="Arial" charset="0"/>
            </a:endParaRPr>
          </a:p>
        </p:txBody>
      </p:sp>
      <p:pic>
        <p:nvPicPr>
          <p:cNvPr id="28" name="Content Placeholder 4"/>
          <p:cNvPicPr>
            <a:picLocks/>
          </p:cNvPicPr>
          <p:nvPr/>
        </p:nvPicPr>
        <p:blipFill>
          <a:blip r:embed="rId9" cstate="print"/>
          <a:srcRect/>
          <a:stretch>
            <a:fillRect/>
          </a:stretch>
        </p:blipFill>
        <p:spPr bwMode="auto">
          <a:xfrm>
            <a:off x="21238899" y="15633700"/>
            <a:ext cx="10655300" cy="6019800"/>
          </a:xfrm>
          <a:prstGeom prst="rect">
            <a:avLst/>
          </a:prstGeom>
          <a:noFill/>
          <a:ln w="9525">
            <a:noFill/>
            <a:miter lim="800000"/>
            <a:headEnd/>
            <a:tailEnd/>
          </a:ln>
        </p:spPr>
      </p:pic>
      <p:graphicFrame>
        <p:nvGraphicFramePr>
          <p:cNvPr id="31" name="Content Placeholder 3"/>
          <p:cNvGraphicFramePr>
            <a:graphicFrameLocks/>
          </p:cNvGraphicFramePr>
          <p:nvPr>
            <p:extLst>
              <p:ext uri="{D42A27DB-BD31-4B8C-83A1-F6EECF244321}">
                <p14:modId xmlns:p14="http://schemas.microsoft.com/office/powerpoint/2010/main" xmlns="" val="1240966098"/>
              </p:ext>
            </p:extLst>
          </p:nvPr>
        </p:nvGraphicFramePr>
        <p:xfrm>
          <a:off x="32211962" y="4992124"/>
          <a:ext cx="5943600" cy="4766295"/>
        </p:xfrm>
        <a:graphic>
          <a:graphicData uri="http://schemas.openxmlformats.org/drawingml/2006/chart">
            <c:chart xmlns:c="http://schemas.openxmlformats.org/drawingml/2006/chart" xmlns:r="http://schemas.openxmlformats.org/officeDocument/2006/relationships" r:id="rId10"/>
          </a:graphicData>
        </a:graphic>
      </p:graphicFrame>
      <p:graphicFrame>
        <p:nvGraphicFramePr>
          <p:cNvPr id="38" name="Content Placeholder 5"/>
          <p:cNvGraphicFramePr>
            <a:graphicFrameLocks/>
          </p:cNvGraphicFramePr>
          <p:nvPr>
            <p:extLst>
              <p:ext uri="{D42A27DB-BD31-4B8C-83A1-F6EECF244321}">
                <p14:modId xmlns:p14="http://schemas.microsoft.com/office/powerpoint/2010/main" xmlns="" val="491170851"/>
              </p:ext>
            </p:extLst>
          </p:nvPr>
        </p:nvGraphicFramePr>
        <p:xfrm>
          <a:off x="32385000" y="9906000"/>
          <a:ext cx="6285971" cy="4931833"/>
        </p:xfrm>
        <a:graphic>
          <a:graphicData uri="http://schemas.openxmlformats.org/drawingml/2006/chart">
            <c:chart xmlns:c="http://schemas.openxmlformats.org/drawingml/2006/chart" xmlns:r="http://schemas.openxmlformats.org/officeDocument/2006/relationships" r:id="rId11"/>
          </a:graphicData>
        </a:graphic>
      </p:graphicFrame>
      <p:graphicFrame>
        <p:nvGraphicFramePr>
          <p:cNvPr id="40" name="Chart 39"/>
          <p:cNvGraphicFramePr/>
          <p:nvPr>
            <p:extLst>
              <p:ext uri="{D42A27DB-BD31-4B8C-83A1-F6EECF244321}">
                <p14:modId xmlns:p14="http://schemas.microsoft.com/office/powerpoint/2010/main" xmlns="" val="324249558"/>
              </p:ext>
            </p:extLst>
          </p:nvPr>
        </p:nvGraphicFramePr>
        <p:xfrm>
          <a:off x="38481000" y="4962316"/>
          <a:ext cx="4719862" cy="4434814"/>
        </p:xfrm>
        <a:graphic>
          <a:graphicData uri="http://schemas.openxmlformats.org/drawingml/2006/chart">
            <c:chart xmlns:c="http://schemas.openxmlformats.org/drawingml/2006/chart" xmlns:r="http://schemas.openxmlformats.org/officeDocument/2006/relationships" r:id="rId12"/>
          </a:graphicData>
        </a:graphic>
      </p:graphicFrame>
      <p:graphicFrame>
        <p:nvGraphicFramePr>
          <p:cNvPr id="2" name="Table 1"/>
          <p:cNvGraphicFramePr>
            <a:graphicFrameLocks noGrp="1"/>
          </p:cNvGraphicFramePr>
          <p:nvPr>
            <p:extLst>
              <p:ext uri="{D42A27DB-BD31-4B8C-83A1-F6EECF244321}">
                <p14:modId xmlns:p14="http://schemas.microsoft.com/office/powerpoint/2010/main" xmlns="" val="323541151"/>
              </p:ext>
            </p:extLst>
          </p:nvPr>
        </p:nvGraphicFramePr>
        <p:xfrm>
          <a:off x="38871544" y="9626969"/>
          <a:ext cx="3933806" cy="2107831"/>
        </p:xfrm>
        <a:graphic>
          <a:graphicData uri="http://schemas.openxmlformats.org/drawingml/2006/table">
            <a:tbl>
              <a:tblPr firstRow="1" firstCol="1" bandRow="1">
                <a:tableStyleId>{5C22544A-7EE6-4342-B048-85BDC9FD1C3A}</a:tableStyleId>
              </a:tblPr>
              <a:tblGrid>
                <a:gridCol w="1133456"/>
                <a:gridCol w="109498"/>
                <a:gridCol w="651101"/>
                <a:gridCol w="670204"/>
                <a:gridCol w="691249"/>
                <a:gridCol w="678298"/>
              </a:tblGrid>
              <a:tr h="753155">
                <a:tc>
                  <a:txBody>
                    <a:bodyPr/>
                    <a:lstStyle/>
                    <a:p>
                      <a:pPr marL="0" marR="0" algn="ctr">
                        <a:lnSpc>
                          <a:spcPct val="115000"/>
                        </a:lnSpc>
                        <a:spcBef>
                          <a:spcPts val="0"/>
                        </a:spcBef>
                        <a:spcAft>
                          <a:spcPts val="0"/>
                        </a:spcAft>
                      </a:pPr>
                      <a:r>
                        <a:rPr lang="en-US" sz="1400" dirty="0">
                          <a:effectLst/>
                        </a:rPr>
                        <a:t>NPV</a:t>
                      </a:r>
                      <a:endParaRPr lang="en-US" sz="1100" dirty="0">
                        <a:effectLst/>
                        <a:latin typeface="Calibri"/>
                        <a:ea typeface="Calibri"/>
                        <a:cs typeface="Times New Roman"/>
                      </a:endParaRPr>
                    </a:p>
                  </a:txBody>
                  <a:tcPr marL="68580" marR="68580" marT="0" marB="0" anchor="ctr"/>
                </a:tc>
                <a:tc gridSpan="5">
                  <a:txBody>
                    <a:bodyPr/>
                    <a:lstStyle/>
                    <a:p>
                      <a:pPr marL="0" marR="0" algn="ctr">
                        <a:lnSpc>
                          <a:spcPct val="150000"/>
                        </a:lnSpc>
                        <a:spcBef>
                          <a:spcPts val="0"/>
                        </a:spcBef>
                        <a:spcAft>
                          <a:spcPts val="0"/>
                        </a:spcAft>
                      </a:pPr>
                      <a:r>
                        <a:rPr lang="en-US" sz="1800" b="1" kern="1200" dirty="0" smtClean="0">
                          <a:solidFill>
                            <a:schemeClr val="dk1"/>
                          </a:solidFill>
                          <a:effectLst/>
                          <a:latin typeface="+mn-lt"/>
                          <a:ea typeface="+mn-ea"/>
                          <a:cs typeface="+mn-cs"/>
                        </a:rPr>
                        <a:t>$89,282,710</a:t>
                      </a:r>
                      <a:endParaRPr lang="en-US" sz="1100" dirty="0">
                        <a:effectLst/>
                        <a:latin typeface="Calibri"/>
                        <a:ea typeface="Calibri"/>
                        <a:cs typeface="Times New Roman"/>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677338">
                <a:tc>
                  <a:txBody>
                    <a:bodyPr/>
                    <a:lstStyle/>
                    <a:p>
                      <a:pPr marL="0" marR="0" algn="ctr">
                        <a:lnSpc>
                          <a:spcPct val="115000"/>
                        </a:lnSpc>
                        <a:spcBef>
                          <a:spcPts val="0"/>
                        </a:spcBef>
                        <a:spcAft>
                          <a:spcPts val="0"/>
                        </a:spcAft>
                      </a:pPr>
                      <a:r>
                        <a:rPr lang="en-US" sz="1400">
                          <a:effectLst/>
                        </a:rPr>
                        <a:t>IRR</a:t>
                      </a:r>
                      <a:endParaRPr lang="en-US" sz="1100">
                        <a:effectLst/>
                        <a:latin typeface="Calibri"/>
                        <a:ea typeface="Calibri"/>
                        <a:cs typeface="Times New Roman"/>
                      </a:endParaRPr>
                    </a:p>
                  </a:txBody>
                  <a:tcPr marL="68580" marR="68580" marT="0" marB="0" anchor="ctr"/>
                </a:tc>
                <a:tc gridSpan="5">
                  <a:txBody>
                    <a:bodyPr/>
                    <a:lstStyle/>
                    <a:p>
                      <a:pPr marL="0" marR="0" algn="ctr">
                        <a:lnSpc>
                          <a:spcPct val="150000"/>
                        </a:lnSpc>
                        <a:spcBef>
                          <a:spcPts val="0"/>
                        </a:spcBef>
                        <a:spcAft>
                          <a:spcPts val="0"/>
                        </a:spcAft>
                      </a:pPr>
                      <a:r>
                        <a:rPr lang="en-US" sz="1400" b="1" dirty="0" smtClean="0">
                          <a:effectLst/>
                          <a:latin typeface="+mn-lt"/>
                          <a:ea typeface="+mn-ea"/>
                          <a:cs typeface="+mn-cs"/>
                        </a:rPr>
                        <a:t>N/A</a:t>
                      </a:r>
                      <a:endParaRPr lang="en-US" sz="1100" b="1" dirty="0">
                        <a:effectLst/>
                        <a:latin typeface="Calibri"/>
                        <a:ea typeface="Calibri"/>
                        <a:cs typeface="Times New Roman"/>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677338">
                <a:tc>
                  <a:txBody>
                    <a:bodyPr/>
                    <a:lstStyle/>
                    <a:p>
                      <a:pPr marL="0" marR="0" algn="ctr">
                        <a:lnSpc>
                          <a:spcPct val="115000"/>
                        </a:lnSpc>
                        <a:spcBef>
                          <a:spcPts val="0"/>
                        </a:spcBef>
                        <a:spcAft>
                          <a:spcPts val="0"/>
                        </a:spcAft>
                      </a:pPr>
                      <a:r>
                        <a:rPr lang="en-US" sz="1400" dirty="0">
                          <a:effectLst/>
                        </a:rPr>
                        <a:t>interest</a:t>
                      </a:r>
                      <a:endParaRPr lang="en-US" sz="1100" dirty="0">
                        <a:effectLst/>
                        <a:latin typeface="Calibri"/>
                        <a:ea typeface="Calibri"/>
                        <a:cs typeface="Times New Roman"/>
                      </a:endParaRPr>
                    </a:p>
                  </a:txBody>
                  <a:tcPr marL="68580" marR="68580" marT="0" marB="0" anchor="ctr"/>
                </a:tc>
                <a:tc gridSpan="5">
                  <a:txBody>
                    <a:bodyPr/>
                    <a:lstStyle/>
                    <a:p>
                      <a:pPr marL="0" marR="0" algn="ctr">
                        <a:lnSpc>
                          <a:spcPct val="150000"/>
                        </a:lnSpc>
                        <a:spcBef>
                          <a:spcPts val="0"/>
                        </a:spcBef>
                        <a:spcAft>
                          <a:spcPts val="0"/>
                        </a:spcAft>
                      </a:pPr>
                      <a:r>
                        <a:rPr lang="en-US" sz="1400" b="1" dirty="0">
                          <a:effectLst/>
                        </a:rPr>
                        <a:t>8%</a:t>
                      </a:r>
                      <a:endParaRPr lang="en-US" sz="1100" b="1" dirty="0">
                        <a:effectLst/>
                        <a:latin typeface="Calibri"/>
                        <a:ea typeface="Calibri"/>
                        <a:cs typeface="Times New Roman"/>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7" presetClass="emph" presetSubtype="2" fill="hold" nodeType="afterEffect">
                                  <p:stCondLst>
                                    <p:cond delay="0"/>
                                  </p:stCondLst>
                                  <p:childTnLst>
                                    <p:animClr clrSpc="rgb" dir="cw">
                                      <p:cBhvr>
                                        <p:cTn id="6" dur="2000" fill="hold"/>
                                        <p:tgtEl>
                                          <p:spTgt spid="39"/>
                                        </p:tgtEl>
                                        <p:attrNameLst>
                                          <p:attrName>stroke.color</p:attrName>
                                        </p:attrNameLst>
                                      </p:cBhvr>
                                      <p:to>
                                        <a:schemeClr val="accent2"/>
                                      </p:to>
                                    </p:animClr>
                                    <p:set>
                                      <p:cBhvr>
                                        <p:cTn id="7" dur="2000" fill="hold"/>
                                        <p:tgtEl>
                                          <p:spTgt spid="39"/>
                                        </p:tgtEl>
                                        <p:attrNameLst>
                                          <p:attrName>stroke.on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Hexagonal design template">
  <a:themeElements>
    <a:clrScheme name="Hexagonal design template 12">
      <a:dk1>
        <a:srgbClr val="2D2015"/>
      </a:dk1>
      <a:lt1>
        <a:srgbClr val="FFFFFF"/>
      </a:lt1>
      <a:dk2>
        <a:srgbClr val="523E26"/>
      </a:dk2>
      <a:lt2>
        <a:srgbClr val="784934"/>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fontScheme name="Hexagonal design template">
      <a:majorFont>
        <a:latin typeface="Arial Black"/>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3762375" rtl="0" eaLnBrk="0" fontAlgn="base" latinLnBrk="0" hangingPunct="0">
          <a:lnSpc>
            <a:spcPct val="100000"/>
          </a:lnSpc>
          <a:spcBef>
            <a:spcPct val="0"/>
          </a:spcBef>
          <a:spcAft>
            <a:spcPct val="0"/>
          </a:spcAft>
          <a:buClrTx/>
          <a:buSzTx/>
          <a:buFontTx/>
          <a:buNone/>
          <a:tabLst/>
          <a:defRPr kumimoji="0" lang="en-US" sz="75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3762375" rtl="0" eaLnBrk="0" fontAlgn="base" latinLnBrk="0" hangingPunct="0">
          <a:lnSpc>
            <a:spcPct val="100000"/>
          </a:lnSpc>
          <a:spcBef>
            <a:spcPct val="0"/>
          </a:spcBef>
          <a:spcAft>
            <a:spcPct val="0"/>
          </a:spcAft>
          <a:buClrTx/>
          <a:buSzTx/>
          <a:buFontTx/>
          <a:buNone/>
          <a:tabLst/>
          <a:defRPr kumimoji="0" lang="en-US" sz="7500" b="0" i="0" u="none" strike="noStrike" cap="none" normalizeH="0" baseline="0" smtClean="0">
            <a:ln>
              <a:noFill/>
            </a:ln>
            <a:solidFill>
              <a:schemeClr val="tx1"/>
            </a:solidFill>
            <a:effectLst/>
            <a:latin typeface="Tahoma" pitchFamily="34" charset="0"/>
          </a:defRPr>
        </a:defPPr>
      </a:lstStyle>
    </a:lnDef>
  </a:objectDefaults>
  <a:extraClrSchemeLst>
    <a:extraClrScheme>
      <a:clrScheme name="Hexagonal design 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Hexagonal design 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Hexagonal design 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Hexagonal design 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Hexagonal design 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Hexagonal design 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Hexagonal design templat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Hexagonal design 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Hexagonal design 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Hexagonal design 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Hexagonal design 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Hexagonal design template 12">
        <a:dk1>
          <a:srgbClr val="2D2015"/>
        </a:dk1>
        <a:lt1>
          <a:srgbClr val="FFFFFF"/>
        </a:lt1>
        <a:dk2>
          <a:srgbClr val="523E26"/>
        </a:dk2>
        <a:lt2>
          <a:srgbClr val="784934"/>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Hexagonal design template</Template>
  <TotalTime>1008</TotalTime>
  <Words>209</Words>
  <Application>Microsoft Office PowerPoint</Application>
  <PresentationFormat>Custom</PresentationFormat>
  <Paragraphs>71</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Hexagonal design template</vt:lpstr>
      <vt:lpstr>Slide 1</vt:lpstr>
    </vt:vector>
  </TitlesOfParts>
  <Company>Graphicsland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Ryan</dc:creator>
  <dc:description>www.MakeSigns.com_x000d_
1.800.347.2744</dc:description>
  <cp:lastModifiedBy>Russell</cp:lastModifiedBy>
  <cp:revision>76</cp:revision>
  <cp:lastPrinted>1601-01-01T00:00:00Z</cp:lastPrinted>
  <dcterms:created xsi:type="dcterms:W3CDTF">2007-12-06T17:27:24Z</dcterms:created>
  <dcterms:modified xsi:type="dcterms:W3CDTF">2011-04-04T18:08:41Z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TC010902991033</vt:lpwstr>
  </property>
</Properties>
</file>