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21945600"/>
  <p:notesSz cx="9239250" cy="11982450"/>
  <p:defaultTextStyle>
    <a:defPPr>
      <a:defRPr lang="en-US"/>
    </a:defPPr>
    <a:lvl1pPr algn="l" rtl="0" eaLnBrk="0" fontAlgn="base" hangingPunct="0">
      <a:spcBef>
        <a:spcPct val="0"/>
      </a:spcBef>
      <a:spcAft>
        <a:spcPct val="0"/>
      </a:spcAft>
      <a:defRPr sz="75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75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75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75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7500" kern="1200">
        <a:solidFill>
          <a:schemeClr val="tx1"/>
        </a:solidFill>
        <a:latin typeface="Tahoma" pitchFamily="34" charset="0"/>
        <a:ea typeface="+mn-ea"/>
        <a:cs typeface="+mn-cs"/>
      </a:defRPr>
    </a:lvl5pPr>
    <a:lvl6pPr marL="2286000" algn="l" defTabSz="914400" rtl="0" eaLnBrk="1" latinLnBrk="0" hangingPunct="1">
      <a:defRPr sz="7500" kern="1200">
        <a:solidFill>
          <a:schemeClr val="tx1"/>
        </a:solidFill>
        <a:latin typeface="Tahoma" pitchFamily="34" charset="0"/>
        <a:ea typeface="+mn-ea"/>
        <a:cs typeface="+mn-cs"/>
      </a:defRPr>
    </a:lvl6pPr>
    <a:lvl7pPr marL="2743200" algn="l" defTabSz="914400" rtl="0" eaLnBrk="1" latinLnBrk="0" hangingPunct="1">
      <a:defRPr sz="7500" kern="1200">
        <a:solidFill>
          <a:schemeClr val="tx1"/>
        </a:solidFill>
        <a:latin typeface="Tahoma" pitchFamily="34" charset="0"/>
        <a:ea typeface="+mn-ea"/>
        <a:cs typeface="+mn-cs"/>
      </a:defRPr>
    </a:lvl7pPr>
    <a:lvl8pPr marL="3200400" algn="l" defTabSz="914400" rtl="0" eaLnBrk="1" latinLnBrk="0" hangingPunct="1">
      <a:defRPr sz="7500" kern="1200">
        <a:solidFill>
          <a:schemeClr val="tx1"/>
        </a:solidFill>
        <a:latin typeface="Tahoma" pitchFamily="34" charset="0"/>
        <a:ea typeface="+mn-ea"/>
        <a:cs typeface="+mn-cs"/>
      </a:defRPr>
    </a:lvl8pPr>
    <a:lvl9pPr marL="3657600" algn="l" defTabSz="914400" rtl="0" eaLnBrk="1" latinLnBrk="0" hangingPunct="1">
      <a:defRPr sz="75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85"/>
    <a:srgbClr val="BCF165"/>
    <a:srgbClr val="88DBEC"/>
    <a:srgbClr val="C0C0C0"/>
    <a:srgbClr val="FF9999"/>
    <a:srgbClr val="CC6600"/>
    <a:srgbClr val="00CC00"/>
    <a:srgbClr val="003399"/>
    <a:srgbClr val="F56FDB"/>
    <a:srgbClr val="B793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6595" autoAdjust="0"/>
    <p:restoredTop sz="98757" autoAdjust="0"/>
  </p:normalViewPr>
  <p:slideViewPr>
    <p:cSldViewPr>
      <p:cViewPr>
        <p:scale>
          <a:sx n="30" d="100"/>
          <a:sy n="30" d="100"/>
        </p:scale>
        <p:origin x="858" y="750"/>
      </p:cViewPr>
      <p:guideLst>
        <p:guide orient="horz" pos="6912"/>
        <p:guide pos="13824"/>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ipi\Documents\Senior%20Design\Equipment%20sizing\Equipment%20List%20(03.23.11).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Vijeta%20Patel\Downloads\Economic040111%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26"/>
  <c:chart>
    <c:title>
      <c:tx>
        <c:rich>
          <a:bodyPr/>
          <a:lstStyle/>
          <a:p>
            <a:pPr>
              <a:defRPr sz="3200"/>
            </a:pPr>
            <a:r>
              <a:rPr lang="en-US" sz="3200" dirty="0" smtClean="0">
                <a:solidFill>
                  <a:schemeClr val="bg2"/>
                </a:solidFill>
              </a:rPr>
              <a:t>Equipment</a:t>
            </a:r>
            <a:r>
              <a:rPr lang="en-US" sz="3200" baseline="0" dirty="0" smtClean="0">
                <a:solidFill>
                  <a:schemeClr val="bg2"/>
                </a:solidFill>
              </a:rPr>
              <a:t> Cost</a:t>
            </a:r>
            <a:endParaRPr lang="en-US" sz="3200" dirty="0">
              <a:solidFill>
                <a:schemeClr val="bg2"/>
              </a:solidFill>
            </a:endParaRPr>
          </a:p>
        </c:rich>
      </c:tx>
      <c:layout>
        <c:manualLayout>
          <c:xMode val="edge"/>
          <c:yMode val="edge"/>
          <c:x val="0.21831734975435774"/>
          <c:y val="2.3980890817710609E-2"/>
        </c:manualLayout>
      </c:layout>
    </c:title>
    <c:plotArea>
      <c:layout>
        <c:manualLayout>
          <c:layoutTarget val="inner"/>
          <c:xMode val="edge"/>
          <c:yMode val="edge"/>
          <c:x val="0.13805685454018776"/>
          <c:y val="0.18763022431469306"/>
          <c:w val="0.48029646318860086"/>
          <c:h val="0.78305979801921621"/>
        </c:manualLayout>
      </c:layout>
      <c:pieChart>
        <c:varyColors val="1"/>
        <c:ser>
          <c:idx val="0"/>
          <c:order val="0"/>
          <c:dPt>
            <c:idx val="0"/>
            <c:spPr>
              <a:solidFill>
                <a:srgbClr val="FFDA65"/>
              </a:solidFill>
            </c:spPr>
          </c:dPt>
          <c:dPt>
            <c:idx val="1"/>
            <c:spPr>
              <a:solidFill>
                <a:srgbClr val="DE4ECD"/>
              </a:solidFill>
            </c:spPr>
          </c:dPt>
          <c:dLbls>
            <c:dLbl>
              <c:idx val="0"/>
              <c:layout>
                <c:manualLayout>
                  <c:x val="-0.18210668197725291"/>
                  <c:y val="-0.22769585619979324"/>
                </c:manualLayout>
              </c:layout>
              <c:tx>
                <c:rich>
                  <a:bodyPr/>
                  <a:lstStyle/>
                  <a:p>
                    <a:r>
                      <a:rPr lang="en-US" sz="1600" b="1" dirty="0" err="1" smtClean="0">
                        <a:solidFill>
                          <a:schemeClr val="bg2"/>
                        </a:solidFill>
                      </a:rPr>
                      <a:t>Gasifier</a:t>
                    </a:r>
                    <a:endParaRPr lang="en-US" sz="1600" b="1" dirty="0">
                      <a:solidFill>
                        <a:schemeClr val="bg2"/>
                      </a:solidFill>
                    </a:endParaRPr>
                  </a:p>
                  <a:p>
                    <a:r>
                      <a:rPr lang="en-US" sz="1600" b="1" dirty="0" smtClean="0">
                        <a:solidFill>
                          <a:schemeClr val="bg2"/>
                        </a:solidFill>
                      </a:rPr>
                      <a:t> </a:t>
                    </a:r>
                    <a:r>
                      <a:rPr lang="en-US" sz="1600" b="1" dirty="0">
                        <a:solidFill>
                          <a:schemeClr val="bg2"/>
                        </a:solidFill>
                      </a:rPr>
                      <a:t>74%</a:t>
                    </a:r>
                  </a:p>
                  <a:p>
                    <a:r>
                      <a:rPr lang="en-US" sz="1600" b="1" dirty="0">
                        <a:solidFill>
                          <a:schemeClr val="bg2"/>
                        </a:solidFill>
                      </a:rPr>
                      <a:t>$135 mm</a:t>
                    </a:r>
                    <a:endParaRPr lang="en-US" dirty="0"/>
                  </a:p>
                </c:rich>
              </c:tx>
              <c:dLblPos val="bestFit"/>
              <c:showSerName val="1"/>
              <c:showPercent val="1"/>
            </c:dLbl>
            <c:dLbl>
              <c:idx val="1"/>
              <c:layout>
                <c:manualLayout>
                  <c:x val="8.887101002173132E-4"/>
                  <c:y val="4.4342198709899409E-2"/>
                </c:manualLayout>
              </c:layout>
              <c:tx>
                <c:rich>
                  <a:bodyPr/>
                  <a:lstStyle/>
                  <a:p>
                    <a:r>
                      <a:rPr lang="en-US" sz="1600" b="1" dirty="0">
                        <a:solidFill>
                          <a:schemeClr val="bg2"/>
                        </a:solidFill>
                      </a:rPr>
                      <a:t>Sulfur</a:t>
                    </a:r>
                    <a:r>
                      <a:rPr lang="en-US" sz="1600" b="1" baseline="0" dirty="0">
                        <a:solidFill>
                          <a:schemeClr val="bg2"/>
                        </a:solidFill>
                      </a:rPr>
                      <a:t> </a:t>
                    </a:r>
                    <a:r>
                      <a:rPr lang="en-US" sz="1600" b="1" baseline="0" dirty="0" smtClean="0">
                        <a:solidFill>
                          <a:schemeClr val="bg2"/>
                        </a:solidFill>
                      </a:rPr>
                      <a:t>Removal</a:t>
                    </a:r>
                    <a:endParaRPr lang="en-US" sz="1600" b="1" dirty="0" smtClean="0">
                      <a:solidFill>
                        <a:schemeClr val="bg2"/>
                      </a:solidFill>
                    </a:endParaRPr>
                  </a:p>
                  <a:p>
                    <a:r>
                      <a:rPr lang="en-US" sz="1600" b="1" dirty="0" smtClean="0">
                        <a:solidFill>
                          <a:schemeClr val="bg2"/>
                        </a:solidFill>
                      </a:rPr>
                      <a:t> </a:t>
                    </a:r>
                    <a:r>
                      <a:rPr lang="en-US" sz="1600" b="1" dirty="0">
                        <a:solidFill>
                          <a:schemeClr val="bg2"/>
                        </a:solidFill>
                      </a:rPr>
                      <a:t>9%</a:t>
                    </a:r>
                  </a:p>
                  <a:p>
                    <a:r>
                      <a:rPr lang="en-US" sz="1600" b="1" dirty="0">
                        <a:solidFill>
                          <a:schemeClr val="bg2"/>
                        </a:solidFill>
                      </a:rPr>
                      <a:t>$17 mm</a:t>
                    </a:r>
                    <a:endParaRPr lang="en-US" dirty="0"/>
                  </a:p>
                </c:rich>
              </c:tx>
              <c:dLblPos val="bestFit"/>
              <c:showSerName val="1"/>
              <c:showPercent val="1"/>
            </c:dLbl>
            <c:dLbl>
              <c:idx val="2"/>
              <c:layout>
                <c:manualLayout>
                  <c:x val="0.129964779746984"/>
                  <c:y val="0.20650211537473026"/>
                </c:manualLayout>
              </c:layout>
              <c:tx>
                <c:rich>
                  <a:bodyPr/>
                  <a:lstStyle/>
                  <a:p>
                    <a:r>
                      <a:rPr lang="en-US" sz="1600" b="1" dirty="0">
                        <a:solidFill>
                          <a:schemeClr val="bg2"/>
                        </a:solidFill>
                      </a:rPr>
                      <a:t>CO2</a:t>
                    </a:r>
                    <a:r>
                      <a:rPr lang="en-US" sz="1600" b="1" baseline="0" dirty="0">
                        <a:solidFill>
                          <a:schemeClr val="bg2"/>
                        </a:solidFill>
                      </a:rPr>
                      <a:t> </a:t>
                    </a:r>
                    <a:r>
                      <a:rPr lang="en-US" sz="1600" b="1" baseline="0" dirty="0" smtClean="0">
                        <a:solidFill>
                          <a:schemeClr val="bg2"/>
                        </a:solidFill>
                      </a:rPr>
                      <a:t>Sequestration</a:t>
                    </a:r>
                    <a:r>
                      <a:rPr lang="en-US" sz="1600" b="1" dirty="0" smtClean="0">
                        <a:solidFill>
                          <a:schemeClr val="bg2"/>
                        </a:solidFill>
                      </a:rPr>
                      <a:t> </a:t>
                    </a:r>
                    <a:r>
                      <a:rPr lang="en-US" sz="1600" b="1" dirty="0">
                        <a:solidFill>
                          <a:schemeClr val="bg2"/>
                        </a:solidFill>
                      </a:rPr>
                      <a:t>17%</a:t>
                    </a:r>
                  </a:p>
                  <a:p>
                    <a:r>
                      <a:rPr lang="en-US" sz="1600" b="1" dirty="0">
                        <a:solidFill>
                          <a:schemeClr val="bg2"/>
                        </a:solidFill>
                      </a:rPr>
                      <a:t> $31 mm</a:t>
                    </a:r>
                    <a:endParaRPr lang="en-US" dirty="0"/>
                  </a:p>
                </c:rich>
              </c:tx>
              <c:dLblPos val="bestFit"/>
              <c:showSerName val="1"/>
              <c:showPercent val="1"/>
            </c:dLbl>
            <c:txPr>
              <a:bodyPr/>
              <a:lstStyle/>
              <a:p>
                <a:pPr>
                  <a:defRPr sz="1600" b="1">
                    <a:solidFill>
                      <a:schemeClr val="bg2"/>
                    </a:solidFill>
                  </a:defRPr>
                </a:pPr>
                <a:endParaRPr lang="en-US"/>
              </a:p>
            </c:txPr>
            <c:dLblPos val="bestFit"/>
            <c:showSerName val="1"/>
            <c:showPercent val="1"/>
            <c:showLeaderLines val="1"/>
          </c:dLbls>
          <c:val>
            <c:numRef>
              <c:f>'Equip list and discrip'!$B$21:$B$23</c:f>
              <c:numCache>
                <c:formatCode>"$"#,##0.00</c:formatCode>
                <c:ptCount val="3"/>
                <c:pt idx="0" formatCode="_(&quot;$&quot;* #,##0.00_);_(&quot;$&quot;* \(#,##0.00\);_(&quot;$&quot;* &quot;-&quot;??_);_(@_)">
                  <c:v>135099254</c:v>
                </c:pt>
                <c:pt idx="1">
                  <c:v>17064712</c:v>
                </c:pt>
                <c:pt idx="2">
                  <c:v>30311530</c:v>
                </c:pt>
              </c:numCache>
            </c:numRef>
          </c:val>
        </c:ser>
        <c:dLbls/>
        <c:firstSliceAng val="0"/>
      </c:pieChart>
    </c:plotArea>
    <c:plotVisOnly val="1"/>
    <c:dispBlanksAs val="zero"/>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solidFill>
                  <a:schemeClr val="bg1"/>
                </a:solidFill>
              </a:defRPr>
            </a:pPr>
            <a:r>
              <a:rPr lang="en-GB" sz="2400" dirty="0" smtClean="0">
                <a:solidFill>
                  <a:schemeClr val="bg1"/>
                </a:solidFill>
              </a:rPr>
              <a:t>Annual</a:t>
            </a:r>
            <a:r>
              <a:rPr lang="en-GB" sz="2400" baseline="0" dirty="0" smtClean="0">
                <a:solidFill>
                  <a:schemeClr val="bg1"/>
                </a:solidFill>
              </a:rPr>
              <a:t> Operating Cost </a:t>
            </a:r>
            <a:r>
              <a:rPr lang="en-GB" sz="2400" dirty="0" smtClean="0">
                <a:solidFill>
                  <a:schemeClr val="bg1"/>
                </a:solidFill>
              </a:rPr>
              <a:t>($</a:t>
            </a:r>
            <a:r>
              <a:rPr lang="en-GB" sz="2400" dirty="0">
                <a:solidFill>
                  <a:schemeClr val="bg1"/>
                </a:solidFill>
              </a:rPr>
              <a:t>MM/YEAR</a:t>
            </a:r>
            <a:r>
              <a:rPr lang="en-GB" sz="2000" dirty="0">
                <a:solidFill>
                  <a:schemeClr val="bg1"/>
                </a:solidFill>
              </a:rPr>
              <a:t>)</a:t>
            </a:r>
          </a:p>
        </c:rich>
      </c:tx>
      <c:layout>
        <c:manualLayout>
          <c:xMode val="edge"/>
          <c:yMode val="edge"/>
          <c:x val="0.18736234001677629"/>
          <c:y val="3.3551423878650274E-2"/>
        </c:manualLayout>
      </c:layout>
      <c:overlay val="1"/>
    </c:title>
    <c:view3D>
      <c:rotX val="30"/>
      <c:perspective val="30"/>
    </c:view3D>
    <c:plotArea>
      <c:layout>
        <c:manualLayout>
          <c:layoutTarget val="inner"/>
          <c:xMode val="edge"/>
          <c:yMode val="edge"/>
          <c:x val="0.23694171604838057"/>
          <c:y val="0.21385353010796843"/>
          <c:w val="0.71297494385366778"/>
          <c:h val="0.70706097074949881"/>
        </c:manualLayout>
      </c:layout>
      <c:pie3DChart>
        <c:varyColors val="1"/>
        <c:ser>
          <c:idx val="0"/>
          <c:order val="0"/>
          <c:tx>
            <c:strRef>
              <c:f>Sheet1!$B$1</c:f>
              <c:strCache>
                <c:ptCount val="1"/>
                <c:pt idx="0">
                  <c:v>($MM/YEAR)</c:v>
                </c:pt>
              </c:strCache>
            </c:strRef>
          </c:tx>
          <c:dPt>
            <c:idx val="0"/>
            <c:spPr>
              <a:solidFill>
                <a:srgbClr val="003399"/>
              </a:solidFill>
            </c:spPr>
          </c:dPt>
          <c:dPt>
            <c:idx val="1"/>
            <c:spPr>
              <a:solidFill>
                <a:srgbClr val="FFFF85"/>
              </a:solidFill>
            </c:spPr>
          </c:dPt>
          <c:dPt>
            <c:idx val="2"/>
            <c:spPr>
              <a:solidFill>
                <a:srgbClr val="BCF165"/>
              </a:solidFill>
            </c:spPr>
          </c:dPt>
          <c:dPt>
            <c:idx val="3"/>
            <c:spPr>
              <a:solidFill>
                <a:srgbClr val="88DBEC"/>
              </a:solidFill>
            </c:spPr>
          </c:dPt>
          <c:dPt>
            <c:idx val="4"/>
            <c:spPr>
              <a:solidFill>
                <a:srgbClr val="C0C0C0"/>
              </a:solidFill>
            </c:spPr>
          </c:dPt>
          <c:dLbls>
            <c:dLbl>
              <c:idx val="0"/>
              <c:layout/>
              <c:tx>
                <c:rich>
                  <a:bodyPr/>
                  <a:lstStyle/>
                  <a:p>
                    <a:pPr>
                      <a:defRPr sz="2000" b="1">
                        <a:solidFill>
                          <a:schemeClr val="tx1"/>
                        </a:solidFill>
                        <a:latin typeface="Calibri" pitchFamily="34" charset="0"/>
                        <a:cs typeface="Calibri" pitchFamily="34" charset="0"/>
                      </a:defRPr>
                    </a:pPr>
                    <a:r>
                      <a:rPr lang="en-US" sz="2000" dirty="0">
                        <a:solidFill>
                          <a:schemeClr val="tx1"/>
                        </a:solidFill>
                        <a:latin typeface="Calibri" pitchFamily="34" charset="0"/>
                        <a:cs typeface="Calibri" pitchFamily="34" charset="0"/>
                      </a:rPr>
                      <a:t>Raw </a:t>
                    </a:r>
                    <a:r>
                      <a:rPr lang="en-US" sz="2000" dirty="0" smtClean="0">
                        <a:solidFill>
                          <a:schemeClr val="tx1"/>
                        </a:solidFill>
                        <a:latin typeface="Calibri" pitchFamily="34" charset="0"/>
                        <a:cs typeface="Calibri" pitchFamily="34" charset="0"/>
                      </a:rPr>
                      <a:t>Materials</a:t>
                    </a:r>
                  </a:p>
                  <a:p>
                    <a:pPr>
                      <a:defRPr sz="2000" b="1">
                        <a:solidFill>
                          <a:schemeClr val="tx1"/>
                        </a:solidFill>
                        <a:latin typeface="Calibri" pitchFamily="34" charset="0"/>
                        <a:cs typeface="Calibri" pitchFamily="34" charset="0"/>
                      </a:defRPr>
                    </a:pPr>
                    <a:r>
                      <a:rPr lang="en-US" sz="2000" dirty="0" smtClean="0">
                        <a:solidFill>
                          <a:schemeClr val="tx1"/>
                        </a:solidFill>
                        <a:latin typeface="Calibri" pitchFamily="34" charset="0"/>
                        <a:cs typeface="Calibri" pitchFamily="34" charset="0"/>
                      </a:rPr>
                      <a:t> 66%</a:t>
                    </a:r>
                  </a:p>
                  <a:p>
                    <a:pPr>
                      <a:defRPr sz="2000" b="1">
                        <a:solidFill>
                          <a:schemeClr val="tx1"/>
                        </a:solidFill>
                        <a:latin typeface="Calibri" pitchFamily="34" charset="0"/>
                        <a:cs typeface="Calibri" pitchFamily="34" charset="0"/>
                      </a:defRPr>
                    </a:pPr>
                    <a:r>
                      <a:rPr lang="en-US" sz="2000" dirty="0" smtClean="0">
                        <a:solidFill>
                          <a:schemeClr val="tx1"/>
                        </a:solidFill>
                        <a:latin typeface="Calibri" pitchFamily="34" charset="0"/>
                        <a:cs typeface="Calibri" pitchFamily="34" charset="0"/>
                      </a:rPr>
                      <a:t>$93.5</a:t>
                    </a:r>
                    <a:endParaRPr lang="en-US" dirty="0">
                      <a:solidFill>
                        <a:schemeClr val="tx1"/>
                      </a:solidFill>
                    </a:endParaRPr>
                  </a:p>
                </c:rich>
              </c:tx>
              <c:spPr/>
              <c:dLblPos val="bestFit"/>
              <c:showVal val="1"/>
              <c:showCatName val="1"/>
              <c:showPercent val="1"/>
            </c:dLbl>
            <c:dLbl>
              <c:idx val="1"/>
              <c:layout>
                <c:manualLayout>
                  <c:x val="5.1546391752577319E-3"/>
                  <c:y val="-3.6433110009420074E-2"/>
                </c:manualLayout>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Labor</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4%</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$6.3</a:t>
                    </a:r>
                    <a:endParaRPr lang="en-US" dirty="0"/>
                  </a:p>
                </c:rich>
              </c:tx>
              <c:spPr/>
              <c:dLblPos val="bestFit"/>
              <c:showVal val="1"/>
              <c:showCatName val="1"/>
              <c:showPercent val="1"/>
            </c:dLbl>
            <c:dLbl>
              <c:idx val="2"/>
              <c:layout>
                <c:manualLayout>
                  <c:x val="2.5409432516587602E-2"/>
                  <c:y val="4.1220320765198897E-3"/>
                </c:manualLayout>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Utilities</a:t>
                    </a:r>
                    <a:r>
                      <a:rPr lang="en-US" sz="2000" baseline="0" dirty="0" smtClean="0">
                        <a:solidFill>
                          <a:schemeClr val="bg1"/>
                        </a:solidFill>
                        <a:latin typeface="Calibri" pitchFamily="34" charset="0"/>
                        <a:cs typeface="Calibri" pitchFamily="34" charset="0"/>
                      </a:rPr>
                      <a:t> </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15%</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$21.5</a:t>
                    </a:r>
                    <a:endParaRPr lang="en-US" dirty="0"/>
                  </a:p>
                </c:rich>
              </c:tx>
              <c:spPr/>
              <c:dLblPos val="bestFit"/>
              <c:showVal val="1"/>
              <c:showCatName val="1"/>
              <c:showPercent val="1"/>
            </c:dLbl>
            <c:dLbl>
              <c:idx val="3"/>
              <c:layout>
                <c:manualLayout>
                  <c:x val="5.0597856968909817E-2"/>
                  <c:y val="-2.5367933443636626E-2"/>
                </c:manualLayout>
              </c:layout>
              <c:tx>
                <c:rich>
                  <a:bodyPr anchor="ctr" anchorCtr="0"/>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Maintenance            5%</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$ 7</a:t>
                    </a:r>
                    <a:endParaRPr lang="en-US" dirty="0">
                      <a:latin typeface="Calibri" pitchFamily="34" charset="0"/>
                      <a:cs typeface="Calibri" pitchFamily="34" charset="0"/>
                    </a:endParaRPr>
                  </a:p>
                </c:rich>
              </c:tx>
              <c:spPr/>
              <c:dLblPos val="bestFit"/>
              <c:showVal val="1"/>
              <c:showCatName val="1"/>
              <c:showPercent val="1"/>
            </c:dLbl>
            <c:dLbl>
              <c:idx val="4"/>
              <c:layout>
                <c:manualLayout>
                  <c:x val="0.11187474632681219"/>
                  <c:y val="1.0878549129248061E-2"/>
                </c:manualLayout>
              </c:layout>
              <c:tx>
                <c:rich>
                  <a:bodyPr/>
                  <a:lstStyle/>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Catalyst</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 </a:t>
                    </a:r>
                    <a:r>
                      <a:rPr lang="en-US" sz="2000" dirty="0">
                        <a:solidFill>
                          <a:schemeClr val="bg1"/>
                        </a:solidFill>
                        <a:latin typeface="Calibri" pitchFamily="34" charset="0"/>
                        <a:cs typeface="Calibri" pitchFamily="34" charset="0"/>
                      </a:rPr>
                      <a:t>10</a:t>
                    </a:r>
                    <a:r>
                      <a:rPr lang="en-US" sz="2000" dirty="0" smtClean="0">
                        <a:solidFill>
                          <a:schemeClr val="bg1"/>
                        </a:solidFill>
                        <a:latin typeface="Calibri" pitchFamily="34" charset="0"/>
                        <a:cs typeface="Calibri" pitchFamily="34" charset="0"/>
                      </a:rPr>
                      <a:t>%</a:t>
                    </a:r>
                  </a:p>
                  <a:p>
                    <a:pPr>
                      <a:defRPr sz="2000" b="1">
                        <a:solidFill>
                          <a:schemeClr val="bg1"/>
                        </a:solidFill>
                        <a:latin typeface="Calibri" pitchFamily="34" charset="0"/>
                        <a:cs typeface="Calibri" pitchFamily="34" charset="0"/>
                      </a:defRPr>
                    </a:pPr>
                    <a:r>
                      <a:rPr lang="en-US" sz="2000" dirty="0" smtClean="0">
                        <a:solidFill>
                          <a:schemeClr val="bg1"/>
                        </a:solidFill>
                        <a:latin typeface="Calibri" pitchFamily="34" charset="0"/>
                        <a:cs typeface="Calibri" pitchFamily="34" charset="0"/>
                      </a:rPr>
                      <a:t>$14.3</a:t>
                    </a:r>
                    <a:endParaRPr lang="en-US" dirty="0"/>
                  </a:p>
                </c:rich>
              </c:tx>
              <c:spPr/>
              <c:dLblPos val="bestFit"/>
              <c:showVal val="1"/>
              <c:showCatName val="1"/>
              <c:showPercent val="1"/>
            </c:dLbl>
            <c:txPr>
              <a:bodyPr/>
              <a:lstStyle/>
              <a:p>
                <a:pPr>
                  <a:defRPr sz="2000">
                    <a:solidFill>
                      <a:schemeClr val="bg1"/>
                    </a:solidFill>
                    <a:latin typeface="Calibri" pitchFamily="34" charset="0"/>
                    <a:cs typeface="Calibri" pitchFamily="34" charset="0"/>
                  </a:defRPr>
                </a:pPr>
                <a:endParaRPr lang="en-US"/>
              </a:p>
            </c:txPr>
            <c:dLblPos val="bestFit"/>
            <c:showVal val="1"/>
            <c:showCatName val="1"/>
            <c:showPercent val="1"/>
          </c:dLbls>
          <c:cat>
            <c:strRef>
              <c:f>Sheet1!$A$2:$A$6</c:f>
              <c:strCache>
                <c:ptCount val="5"/>
                <c:pt idx="0">
                  <c:v>Raw Materials</c:v>
                </c:pt>
                <c:pt idx="1">
                  <c:v>Labor</c:v>
                </c:pt>
                <c:pt idx="2">
                  <c:v>CW+NG+Elec</c:v>
                </c:pt>
                <c:pt idx="3">
                  <c:v>Maintenance</c:v>
                </c:pt>
                <c:pt idx="4">
                  <c:v>Catalyst</c:v>
                </c:pt>
              </c:strCache>
            </c:strRef>
          </c:cat>
          <c:val>
            <c:numRef>
              <c:f>Sheet1!$B$2:$B$6</c:f>
              <c:numCache>
                <c:formatCode>General</c:formatCode>
                <c:ptCount val="5"/>
                <c:pt idx="0">
                  <c:v>93.5</c:v>
                </c:pt>
                <c:pt idx="1">
                  <c:v>6.3</c:v>
                </c:pt>
                <c:pt idx="2">
                  <c:v>21.5</c:v>
                </c:pt>
                <c:pt idx="3">
                  <c:v>7</c:v>
                </c:pt>
                <c:pt idx="4">
                  <c:v>14.3</c:v>
                </c:pt>
              </c:numCache>
            </c:numRef>
          </c:val>
        </c:ser>
        <c:dLbls/>
      </c:pie3DChart>
    </c:plotArea>
    <c:plotVisOnly val="1"/>
    <c:dispBlanksAs val="zero"/>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style val="34"/>
  <c:chart>
    <c:title>
      <c:tx>
        <c:rich>
          <a:bodyPr/>
          <a:lstStyle/>
          <a:p>
            <a:pPr>
              <a:defRPr/>
            </a:pPr>
            <a:r>
              <a:rPr lang="en-US" dirty="0"/>
              <a:t>Cumulative Cash Flow ($MM/year) with </a:t>
            </a:r>
            <a:r>
              <a:rPr lang="en-US" dirty="0" smtClean="0"/>
              <a:t>$300/ton</a:t>
            </a:r>
            <a:endParaRPr lang="en-US" dirty="0"/>
          </a:p>
        </c:rich>
      </c:tx>
      <c:layout/>
    </c:title>
    <c:view3D>
      <c:rAngAx val="1"/>
    </c:view3D>
    <c:plotArea>
      <c:layout>
        <c:manualLayout>
          <c:layoutTarget val="inner"/>
          <c:xMode val="edge"/>
          <c:yMode val="edge"/>
          <c:x val="0.16188944578696912"/>
          <c:y val="0.14281916461051392"/>
          <c:w val="0.81228843410708151"/>
          <c:h val="0.72339583957779896"/>
        </c:manualLayout>
      </c:layout>
      <c:bar3DChart>
        <c:barDir val="col"/>
        <c:grouping val="clustered"/>
        <c:ser>
          <c:idx val="0"/>
          <c:order val="0"/>
          <c:tx>
            <c:v>Cumulative Cash Flow ($MM/year)</c:v>
          </c:tx>
          <c:cat>
            <c:numRef>
              <c:f>'[Economic040111 (1).xlsx]Economics'!$C$5:$V$5</c:f>
              <c:numCache>
                <c:formatCode>General</c:formatCode>
                <c:ptCount val="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numCache>
            </c:numRef>
          </c:cat>
          <c:val>
            <c:numRef>
              <c:f>'[Economic040111 (1).xlsx]Economics'!$C$45:$V$45</c:f>
              <c:numCache>
                <c:formatCode>General</c:formatCode>
                <c:ptCount val="20"/>
                <c:pt idx="0" formatCode="_(&quot;$&quot;* #,##0_);_(&quot;$&quot;* \(#,##0\);_(&quot;$&quot;* &quot;-&quot;??_);_(@_)">
                  <c:v>-25.546569496</c:v>
                </c:pt>
                <c:pt idx="1">
                  <c:v>-129.557602444</c:v>
                </c:pt>
                <c:pt idx="2">
                  <c:v>-202.54780100399998</c:v>
                </c:pt>
                <c:pt idx="3">
                  <c:v>-177.40756153605977</c:v>
                </c:pt>
                <c:pt idx="4">
                  <c:v>-101.80735464804472</c:v>
                </c:pt>
                <c:pt idx="5">
                  <c:v>-24.194082071182549</c:v>
                </c:pt>
                <c:pt idx="6">
                  <c:v>55.701142704052657</c:v>
                </c:pt>
                <c:pt idx="7">
                  <c:v>137.9449694083261</c:v>
                </c:pt>
                <c:pt idx="8">
                  <c:v>207.72741013214559</c:v>
                </c:pt>
                <c:pt idx="9">
                  <c:v>281.05100633356381</c:v>
                </c:pt>
                <c:pt idx="10">
                  <c:v>371.53875860826616</c:v>
                </c:pt>
                <c:pt idx="11">
                  <c:v>465.02784201396571</c:v>
                </c:pt>
                <c:pt idx="12">
                  <c:v>561.80171848154987</c:v>
                </c:pt>
                <c:pt idx="13">
                  <c:v>661.90835124781051</c:v>
                </c:pt>
                <c:pt idx="14">
                  <c:v>729.63186692920544</c:v>
                </c:pt>
                <c:pt idx="15">
                  <c:v>837.04313465436769</c:v>
                </c:pt>
                <c:pt idx="16">
                  <c:v>948.44211057521204</c:v>
                </c:pt>
                <c:pt idx="17">
                  <c:v>1063.8781261558026</c:v>
                </c:pt>
                <c:pt idx="18">
                  <c:v>1183.6820910342828</c:v>
                </c:pt>
                <c:pt idx="19">
                  <c:v>1307.9077252566933</c:v>
                </c:pt>
              </c:numCache>
            </c:numRef>
          </c:val>
        </c:ser>
        <c:dLbls/>
        <c:shape val="cylinder"/>
        <c:axId val="49295360"/>
        <c:axId val="49297280"/>
        <c:axId val="0"/>
      </c:bar3DChart>
      <c:catAx>
        <c:axId val="49295360"/>
        <c:scaling>
          <c:orientation val="minMax"/>
        </c:scaling>
        <c:axPos val="b"/>
        <c:title>
          <c:tx>
            <c:rich>
              <a:bodyPr/>
              <a:lstStyle/>
              <a:p>
                <a:pPr>
                  <a:defRPr/>
                </a:pPr>
                <a:r>
                  <a:rPr lang="en-US" sz="2000"/>
                  <a:t>Years</a:t>
                </a:r>
              </a:p>
            </c:rich>
          </c:tx>
          <c:layout>
            <c:manualLayout>
              <c:xMode val="edge"/>
              <c:yMode val="edge"/>
              <c:x val="0.50048103076519068"/>
              <c:y val="0.89833987319914177"/>
            </c:manualLayout>
          </c:layout>
        </c:title>
        <c:numFmt formatCode="General" sourceLinked="1"/>
        <c:tickLblPos val="nextTo"/>
        <c:txPr>
          <a:bodyPr/>
          <a:lstStyle/>
          <a:p>
            <a:pPr>
              <a:defRPr sz="1200"/>
            </a:pPr>
            <a:endParaRPr lang="en-US"/>
          </a:p>
        </c:txPr>
        <c:crossAx val="49297280"/>
        <c:crosses val="autoZero"/>
        <c:auto val="1"/>
        <c:lblAlgn val="ctr"/>
        <c:lblOffset val="100"/>
      </c:catAx>
      <c:valAx>
        <c:axId val="49297280"/>
        <c:scaling>
          <c:orientation val="minMax"/>
          <c:min val="-250"/>
        </c:scaling>
        <c:axPos val="l"/>
        <c:majorGridlines/>
        <c:title>
          <c:tx>
            <c:rich>
              <a:bodyPr rot="0" vert="wordArtVert"/>
              <a:lstStyle/>
              <a:p>
                <a:pPr>
                  <a:defRPr sz="2000"/>
                </a:pPr>
                <a:r>
                  <a:rPr lang="en-US" sz="2000" baseline="0"/>
                  <a:t> ($MM/YR)</a:t>
                </a:r>
                <a:endParaRPr lang="en-US" sz="2000"/>
              </a:p>
            </c:rich>
          </c:tx>
          <c:layout/>
        </c:title>
        <c:numFmt formatCode="&quot;$&quot;#,##0" sourceLinked="0"/>
        <c:tickLblPos val="nextTo"/>
        <c:txPr>
          <a:bodyPr/>
          <a:lstStyle/>
          <a:p>
            <a:pPr>
              <a:defRPr sz="1600"/>
            </a:pPr>
            <a:endParaRPr lang="en-US"/>
          </a:p>
        </c:txPr>
        <c:crossAx val="49295360"/>
        <c:crosses val="autoZero"/>
        <c:crossBetween val="between"/>
      </c:valAx>
    </c:plotArea>
    <c:plotVisOnly val="1"/>
    <c:dispBlanksAs val="gap"/>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1" name="Rectangle 3"/>
          <p:cNvSpPr>
            <a:spLocks noGrp="1" noChangeArrowheads="1"/>
          </p:cNvSpPr>
          <p:nvPr>
            <p:ph type="dt" idx="1"/>
          </p:nvPr>
        </p:nvSpPr>
        <p:spPr bwMode="auto">
          <a:xfrm>
            <a:off x="5233988" y="0"/>
            <a:ext cx="4003675" cy="598488"/>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lvl1pPr algn="r" defTabSz="1212850" eaLnBrk="1" hangingPunct="1">
              <a:defRPr sz="1600">
                <a:latin typeface="Arial" charset="0"/>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27000" y="898525"/>
            <a:ext cx="8986838" cy="4494213"/>
          </a:xfrm>
          <a:prstGeom prst="rect">
            <a:avLst/>
          </a:prstGeom>
          <a:noFill/>
          <a:ln w="9525">
            <a:solidFill>
              <a:srgbClr val="000000"/>
            </a:solidFill>
            <a:miter lim="800000"/>
            <a:headEnd/>
            <a:tailEnd/>
          </a:ln>
        </p:spPr>
      </p:sp>
      <p:sp>
        <p:nvSpPr>
          <p:cNvPr id="109573" name="Rectangle 5"/>
          <p:cNvSpPr>
            <a:spLocks noGrp="1" noChangeArrowheads="1"/>
          </p:cNvSpPr>
          <p:nvPr>
            <p:ph type="body" sz="quarter" idx="3"/>
          </p:nvPr>
        </p:nvSpPr>
        <p:spPr bwMode="auto">
          <a:xfrm>
            <a:off x="923925" y="5691188"/>
            <a:ext cx="7391400" cy="5392737"/>
          </a:xfrm>
          <a:prstGeom prst="rect">
            <a:avLst/>
          </a:prstGeom>
          <a:noFill/>
          <a:ln w="9525">
            <a:noFill/>
            <a:miter lim="800000"/>
            <a:headEnd/>
            <a:tailEnd/>
          </a:ln>
          <a:effectLst/>
        </p:spPr>
        <p:txBody>
          <a:bodyPr vert="horz" wrap="square" lIns="121259" tIns="60629" rIns="121259" bIns="60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9574" name="Rectangle 6"/>
          <p:cNvSpPr>
            <a:spLocks noGrp="1" noChangeArrowheads="1"/>
          </p:cNvSpPr>
          <p:nvPr>
            <p:ph type="ftr" sz="quarter" idx="4"/>
          </p:nvPr>
        </p:nvSpPr>
        <p:spPr bwMode="auto">
          <a:xfrm>
            <a:off x="0"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defTabSz="1212850" eaLnBrk="1" hangingPunct="1">
              <a:defRPr sz="1600">
                <a:latin typeface="Arial" charset="0"/>
              </a:defRPr>
            </a:lvl1pPr>
          </a:lstStyle>
          <a:p>
            <a:pPr>
              <a:defRPr/>
            </a:pPr>
            <a:endParaRPr lang="en-US"/>
          </a:p>
        </p:txBody>
      </p:sp>
      <p:sp>
        <p:nvSpPr>
          <p:cNvPr id="109575" name="Rectangle 7"/>
          <p:cNvSpPr>
            <a:spLocks noGrp="1" noChangeArrowheads="1"/>
          </p:cNvSpPr>
          <p:nvPr>
            <p:ph type="sldNum" sz="quarter" idx="5"/>
          </p:nvPr>
        </p:nvSpPr>
        <p:spPr bwMode="auto">
          <a:xfrm>
            <a:off x="5233988" y="11380788"/>
            <a:ext cx="4003675" cy="600075"/>
          </a:xfrm>
          <a:prstGeom prst="rect">
            <a:avLst/>
          </a:prstGeom>
          <a:noFill/>
          <a:ln w="9525">
            <a:noFill/>
            <a:miter lim="800000"/>
            <a:headEnd/>
            <a:tailEnd/>
          </a:ln>
          <a:effectLst/>
        </p:spPr>
        <p:txBody>
          <a:bodyPr vert="horz" wrap="square" lIns="121259" tIns="60629" rIns="121259" bIns="60629" numCol="1" anchor="b" anchorCtr="0" compatLnSpc="1">
            <a:prstTxWarp prst="textNoShape">
              <a:avLst/>
            </a:prstTxWarp>
          </a:bodyPr>
          <a:lstStyle>
            <a:lvl1pPr algn="r" defTabSz="1212850" eaLnBrk="1" hangingPunct="1">
              <a:defRPr sz="1600">
                <a:latin typeface="Arial" charset="0"/>
              </a:defRPr>
            </a:lvl1pPr>
          </a:lstStyle>
          <a:p>
            <a:pPr>
              <a:defRPr/>
            </a:pPr>
            <a:fld id="{00AD2291-D24C-449C-BCC3-89E10B73BECC}" type="slidenum">
              <a:rPr lang="en-US"/>
              <a:pPr>
                <a:defRPr/>
              </a:pPr>
              <a:t>‹#›</a:t>
            </a:fld>
            <a:endParaRPr lang="en-US"/>
          </a:p>
        </p:txBody>
      </p:sp>
    </p:spTree>
    <p:extLst>
      <p:ext uri="{BB962C8B-B14F-4D97-AF65-F5344CB8AC3E}">
        <p14:creationId xmlns:p14="http://schemas.microsoft.com/office/powerpoint/2010/main" xmlns="" val="3687260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sldNum" sz="quarter" idx="5"/>
          </p:nvPr>
        </p:nvSpPr>
        <p:spPr>
          <a:noFill/>
        </p:spPr>
        <p:txBody>
          <a:bodyPr/>
          <a:lstStyle/>
          <a:p>
            <a:fld id="{16C4DECD-AA2E-4194-8167-66FAC8ACFA16}" type="slidenum">
              <a:rPr lang="en-US" smtClean="0"/>
              <a:pPr/>
              <a:t>1</a:t>
            </a:fld>
            <a:endParaRPr lang="en-US" smtClean="0"/>
          </a:p>
        </p:txBody>
      </p:sp>
      <p:sp>
        <p:nvSpPr>
          <p:cNvPr id="3075" name="Rectangle 2"/>
          <p:cNvSpPr>
            <a:spLocks noGrp="1" noRot="1" noChangeAspect="1" noChangeArrowheads="1" noTextEdit="1"/>
          </p:cNvSpPr>
          <p:nvPr>
            <p:ph type="sldImg"/>
          </p:nvPr>
        </p:nvSpPr>
        <p:spPr>
          <a:ln/>
        </p:spPr>
      </p:sp>
      <p:sp>
        <p:nvSpPr>
          <p:cNvPr id="3076" name="Rectangle 3"/>
          <p:cNvSpPr>
            <a:spLocks noGrp="1" noChangeArrowheads="1"/>
          </p:cNvSpPr>
          <p:nvPr>
            <p:ph type="body" idx="1"/>
          </p:nvPr>
        </p:nvSpPr>
        <p:spPr>
          <a:noFill/>
          <a:ln/>
        </p:spPr>
        <p:txBody>
          <a:bodyPr/>
          <a:lstStyle/>
          <a:p>
            <a:pPr defTabSz="3762375" eaLnBrk="1" hangingPunct="1"/>
            <a:r>
              <a:rPr lang="en-US" altLang="ja-JP" smtClean="0"/>
              <a:t>This template complements of MakeSigns.com</a:t>
            </a:r>
          </a:p>
          <a:p>
            <a:pPr defTabSz="3762375" eaLnBrk="1" hangingPunct="1"/>
            <a:endParaRPr lang="en-US" altLang="ja-JP" smtClean="0"/>
          </a:p>
          <a:p>
            <a:pPr defTabSz="3762375" eaLnBrk="1" hangingPunct="1"/>
            <a:r>
              <a:rPr lang="en-US" altLang="ja-JP" smtClean="0"/>
              <a:t>If you opened this file directly from a web browser, you’ll want to save it to your computer before adding your poster information.</a:t>
            </a:r>
            <a:br>
              <a:rPr lang="en-US" altLang="ja-JP" smtClean="0"/>
            </a:br>
            <a:endParaRPr lang="en-US" altLang="ja-JP" smtClean="0"/>
          </a:p>
          <a:p>
            <a:pPr defTabSz="3762375" eaLnBrk="1" hangingPunct="1"/>
            <a:r>
              <a:rPr lang="en-US" altLang="ja-JP" smtClean="0"/>
              <a:t>This template has a page size of </a:t>
            </a:r>
            <a:r>
              <a:rPr lang="en-US" altLang="ja-JP" b="1" smtClean="0"/>
              <a:t>24”x 48”</a:t>
            </a:r>
            <a:r>
              <a:rPr lang="en-US" altLang="ja-JP" smtClean="0"/>
              <a:t>. When uploaded at MakeSigns.com, this template can be used to order posters in the following sizes: </a:t>
            </a:r>
            <a:r>
              <a:rPr lang="en-US" altLang="ja-JP" b="1" smtClean="0"/>
              <a:t>24”x 48”, 36”x 72”, 42”x 84”, 18”x 36” and 21”x 42”.</a:t>
            </a:r>
            <a:br>
              <a:rPr lang="en-US" altLang="ja-JP" b="1" smtClean="0"/>
            </a:br>
            <a:endParaRPr lang="en-US" altLang="ja-JP" smtClean="0"/>
          </a:p>
          <a:p>
            <a:pPr defTabSz="3762375" eaLnBrk="1" hangingPunct="1"/>
            <a:r>
              <a:rPr lang="en-US" altLang="ja-JP" smtClean="0"/>
              <a:t>We recommend that you avoid changing the page size of the template. Please keep in mind, if you do change the page size it will alter the available print sizes listed above.</a:t>
            </a:r>
          </a:p>
          <a:p>
            <a:pPr defTabSz="3762375" eaLnBrk="1" hangingPunct="1"/>
            <a:r>
              <a:rPr lang="en-US" altLang="ja-JP" smtClean="0"/>
              <a:t>Any changes to the template size should be done before entering your information.</a:t>
            </a:r>
          </a:p>
          <a:p>
            <a:pPr defTabSz="3762375" eaLnBrk="1" hangingPunct="1"/>
            <a:r>
              <a:rPr lang="en-US" altLang="ja-JP" smtClean="0"/>
              <a:t>If you have any questions about creating a scientific poster, visit MakeSigns.com or email us at support@graphicsland.com </a:t>
            </a:r>
          </a:p>
          <a:p>
            <a:pPr algn="r" defTabSz="3762375" eaLnBrk="1" hangingPunct="1"/>
            <a:r>
              <a:rPr lang="en-US" altLang="ja-JP" sz="900" smtClean="0"/>
              <a:t>©2009 Graphicsland</a:t>
            </a:r>
            <a:endParaRPr lang="en-US" sz="900" smtClean="0"/>
          </a:p>
          <a:p>
            <a:pPr defTabSz="3762375"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6816725"/>
            <a:ext cx="37306250" cy="4705350"/>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12436475"/>
            <a:ext cx="30724475" cy="56070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5121275"/>
            <a:ext cx="39503350" cy="144827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879475"/>
            <a:ext cx="9875837" cy="1872456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879475"/>
            <a:ext cx="29475113" cy="18724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193925" y="5121275"/>
            <a:ext cx="39503350" cy="144827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14101763"/>
            <a:ext cx="37307838" cy="43592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9301163"/>
            <a:ext cx="37307838" cy="4800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2193925"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1800" y="5121275"/>
            <a:ext cx="19675475" cy="144827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4911725"/>
            <a:ext cx="19392900"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6959600"/>
            <a:ext cx="19392900"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4911725"/>
            <a:ext cx="19400837" cy="20478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6959600"/>
            <a:ext cx="19400837" cy="12644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3925" y="879475"/>
            <a:ext cx="39503350" cy="3657600"/>
          </a:xfrm>
          <a:prstGeom prst="rect">
            <a:avLst/>
          </a:prstGeom>
        </p:spPr>
        <p:txBody>
          <a:bodyPr/>
          <a:lstStyle/>
          <a:p>
            <a:r>
              <a:rPr lang="en-US" smtClean="0"/>
              <a:t>Click to edit Master title style</a:t>
            </a:r>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873125"/>
            <a:ext cx="14439900" cy="3719513"/>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873125"/>
            <a:ext cx="24536400" cy="187309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4592638"/>
            <a:ext cx="14439900" cy="150114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15362238"/>
            <a:ext cx="26335037" cy="1812925"/>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1960563"/>
            <a:ext cx="26335037" cy="1316831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17175163"/>
            <a:ext cx="26335037" cy="257651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l" defTabSz="3762375" rtl="0" eaLnBrk="0" fontAlgn="base" hangingPunct="0">
        <a:spcBef>
          <a:spcPct val="0"/>
        </a:spcBef>
        <a:spcAft>
          <a:spcPct val="0"/>
        </a:spcAft>
        <a:defRPr sz="16500">
          <a:solidFill>
            <a:schemeClr val="tx2"/>
          </a:solidFill>
          <a:latin typeface="+mj-lt"/>
          <a:ea typeface="+mj-ea"/>
          <a:cs typeface="+mj-cs"/>
        </a:defRPr>
      </a:lvl1pPr>
      <a:lvl2pPr algn="l" defTabSz="3762375" rtl="0" eaLnBrk="0" fontAlgn="base" hangingPunct="0">
        <a:spcBef>
          <a:spcPct val="0"/>
        </a:spcBef>
        <a:spcAft>
          <a:spcPct val="0"/>
        </a:spcAft>
        <a:defRPr sz="16500">
          <a:solidFill>
            <a:schemeClr val="tx2"/>
          </a:solidFill>
          <a:latin typeface="Arial Black" pitchFamily="34" charset="0"/>
        </a:defRPr>
      </a:lvl2pPr>
      <a:lvl3pPr algn="l" defTabSz="3762375" rtl="0" eaLnBrk="0" fontAlgn="base" hangingPunct="0">
        <a:spcBef>
          <a:spcPct val="0"/>
        </a:spcBef>
        <a:spcAft>
          <a:spcPct val="0"/>
        </a:spcAft>
        <a:defRPr sz="16500">
          <a:solidFill>
            <a:schemeClr val="tx2"/>
          </a:solidFill>
          <a:latin typeface="Arial Black" pitchFamily="34" charset="0"/>
        </a:defRPr>
      </a:lvl3pPr>
      <a:lvl4pPr algn="l" defTabSz="3762375" rtl="0" eaLnBrk="0" fontAlgn="base" hangingPunct="0">
        <a:spcBef>
          <a:spcPct val="0"/>
        </a:spcBef>
        <a:spcAft>
          <a:spcPct val="0"/>
        </a:spcAft>
        <a:defRPr sz="16500">
          <a:solidFill>
            <a:schemeClr val="tx2"/>
          </a:solidFill>
          <a:latin typeface="Arial Black" pitchFamily="34" charset="0"/>
        </a:defRPr>
      </a:lvl4pPr>
      <a:lvl5pPr algn="l" defTabSz="3762375" rtl="0" eaLnBrk="0" fontAlgn="base" hangingPunct="0">
        <a:spcBef>
          <a:spcPct val="0"/>
        </a:spcBef>
        <a:spcAft>
          <a:spcPct val="0"/>
        </a:spcAft>
        <a:defRPr sz="16500">
          <a:solidFill>
            <a:schemeClr val="tx2"/>
          </a:solidFill>
          <a:latin typeface="Arial Black" pitchFamily="34" charset="0"/>
        </a:defRPr>
      </a:lvl5pPr>
      <a:lvl6pPr marL="457200" algn="l" defTabSz="3762375" rtl="0" fontAlgn="base">
        <a:spcBef>
          <a:spcPct val="0"/>
        </a:spcBef>
        <a:spcAft>
          <a:spcPct val="0"/>
        </a:spcAft>
        <a:defRPr sz="16500">
          <a:solidFill>
            <a:schemeClr val="tx2"/>
          </a:solidFill>
          <a:latin typeface="Arial Black" pitchFamily="34" charset="0"/>
        </a:defRPr>
      </a:lvl6pPr>
      <a:lvl7pPr marL="914400" algn="l" defTabSz="3762375" rtl="0" fontAlgn="base">
        <a:spcBef>
          <a:spcPct val="0"/>
        </a:spcBef>
        <a:spcAft>
          <a:spcPct val="0"/>
        </a:spcAft>
        <a:defRPr sz="16500">
          <a:solidFill>
            <a:schemeClr val="tx2"/>
          </a:solidFill>
          <a:latin typeface="Arial Black" pitchFamily="34" charset="0"/>
        </a:defRPr>
      </a:lvl7pPr>
      <a:lvl8pPr marL="1371600" algn="l" defTabSz="3762375" rtl="0" fontAlgn="base">
        <a:spcBef>
          <a:spcPct val="0"/>
        </a:spcBef>
        <a:spcAft>
          <a:spcPct val="0"/>
        </a:spcAft>
        <a:defRPr sz="16500">
          <a:solidFill>
            <a:schemeClr val="tx2"/>
          </a:solidFill>
          <a:latin typeface="Arial Black" pitchFamily="34" charset="0"/>
        </a:defRPr>
      </a:lvl8pPr>
      <a:lvl9pPr marL="1828800" algn="l" defTabSz="3762375" rtl="0" fontAlgn="base">
        <a:spcBef>
          <a:spcPct val="0"/>
        </a:spcBef>
        <a:spcAft>
          <a:spcPct val="0"/>
        </a:spcAft>
        <a:defRPr sz="16500">
          <a:solidFill>
            <a:schemeClr val="tx2"/>
          </a:solidFill>
          <a:latin typeface="Arial Black" pitchFamily="34" charset="0"/>
        </a:defRPr>
      </a:lvl9pPr>
    </p:titleStyle>
    <p:bodyStyle>
      <a:lvl1pPr marL="1409700" indent="-1409700" algn="l" defTabSz="3762375" rtl="0" eaLnBrk="0" fontAlgn="base" hangingPunct="0">
        <a:spcBef>
          <a:spcPct val="20000"/>
        </a:spcBef>
        <a:spcAft>
          <a:spcPct val="0"/>
        </a:spcAft>
        <a:buChar char="•"/>
        <a:defRPr sz="11600" b="1">
          <a:solidFill>
            <a:schemeClr val="tx1"/>
          </a:solidFill>
          <a:latin typeface="+mn-lt"/>
          <a:ea typeface="+mn-ea"/>
          <a:cs typeface="+mn-cs"/>
        </a:defRPr>
      </a:lvl1pPr>
      <a:lvl2pPr marL="3057525" indent="-1176338" algn="l" defTabSz="3762375" rtl="0" eaLnBrk="0" fontAlgn="base" hangingPunct="0">
        <a:spcBef>
          <a:spcPct val="20000"/>
        </a:spcBef>
        <a:spcAft>
          <a:spcPct val="0"/>
        </a:spcAft>
        <a:buChar char="–"/>
        <a:defRPr sz="9900" b="1">
          <a:solidFill>
            <a:schemeClr val="tx1"/>
          </a:solidFill>
          <a:latin typeface="+mn-lt"/>
        </a:defRPr>
      </a:lvl2pPr>
      <a:lvl3pPr marL="4703763" indent="-941388" algn="l" defTabSz="3762375" rtl="0" eaLnBrk="0" fontAlgn="base" hangingPunct="0">
        <a:spcBef>
          <a:spcPct val="20000"/>
        </a:spcBef>
        <a:spcAft>
          <a:spcPct val="0"/>
        </a:spcAft>
        <a:buChar char="•"/>
        <a:defRPr sz="8300" b="1">
          <a:solidFill>
            <a:schemeClr val="tx1"/>
          </a:solidFill>
          <a:latin typeface="+mn-lt"/>
        </a:defRPr>
      </a:lvl3pPr>
      <a:lvl4pPr marL="6584950" indent="-942975" algn="l" defTabSz="3762375" rtl="0" eaLnBrk="0" fontAlgn="base" hangingPunct="0">
        <a:spcBef>
          <a:spcPct val="20000"/>
        </a:spcBef>
        <a:spcAft>
          <a:spcPct val="0"/>
        </a:spcAft>
        <a:buChar char="–"/>
        <a:defRPr sz="7500" b="1">
          <a:solidFill>
            <a:schemeClr val="tx1"/>
          </a:solidFill>
          <a:latin typeface="+mn-lt"/>
        </a:defRPr>
      </a:lvl4pPr>
      <a:lvl5pPr marL="8462963" indent="-938213" algn="l" defTabSz="3762375" rtl="0" eaLnBrk="0" fontAlgn="base" hangingPunct="0">
        <a:spcBef>
          <a:spcPct val="20000"/>
        </a:spcBef>
        <a:spcAft>
          <a:spcPct val="0"/>
        </a:spcAft>
        <a:buChar char="»"/>
        <a:defRPr sz="7500" b="1">
          <a:solidFill>
            <a:schemeClr val="tx1"/>
          </a:solidFill>
          <a:latin typeface="+mn-lt"/>
        </a:defRPr>
      </a:lvl5pPr>
      <a:lvl6pPr marL="8920163" indent="-938213" algn="l" defTabSz="3762375" rtl="0" fontAlgn="base">
        <a:spcBef>
          <a:spcPct val="20000"/>
        </a:spcBef>
        <a:spcAft>
          <a:spcPct val="0"/>
        </a:spcAft>
        <a:buChar char="»"/>
        <a:defRPr sz="7500" b="1">
          <a:solidFill>
            <a:schemeClr val="tx1"/>
          </a:solidFill>
          <a:latin typeface="+mn-lt"/>
        </a:defRPr>
      </a:lvl6pPr>
      <a:lvl7pPr marL="9377363" indent="-938213" algn="l" defTabSz="3762375" rtl="0" fontAlgn="base">
        <a:spcBef>
          <a:spcPct val="20000"/>
        </a:spcBef>
        <a:spcAft>
          <a:spcPct val="0"/>
        </a:spcAft>
        <a:buChar char="»"/>
        <a:defRPr sz="7500" b="1">
          <a:solidFill>
            <a:schemeClr val="tx1"/>
          </a:solidFill>
          <a:latin typeface="+mn-lt"/>
        </a:defRPr>
      </a:lvl7pPr>
      <a:lvl8pPr marL="9834563" indent="-938213" algn="l" defTabSz="3762375" rtl="0" fontAlgn="base">
        <a:spcBef>
          <a:spcPct val="20000"/>
        </a:spcBef>
        <a:spcAft>
          <a:spcPct val="0"/>
        </a:spcAft>
        <a:buChar char="»"/>
        <a:defRPr sz="7500" b="1">
          <a:solidFill>
            <a:schemeClr val="tx1"/>
          </a:solidFill>
          <a:latin typeface="+mn-lt"/>
        </a:defRPr>
      </a:lvl8pPr>
      <a:lvl9pPr marL="10291763" indent="-938213" algn="l" defTabSz="3762375" rtl="0" fontAlgn="base">
        <a:spcBef>
          <a:spcPct val="20000"/>
        </a:spcBef>
        <a:spcAft>
          <a:spcPct val="0"/>
        </a:spcAft>
        <a:buChar char="»"/>
        <a:defRPr sz="75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1.jpeg"/><Relationship Id="rId7"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11" Type="http://schemas.openxmlformats.org/officeDocument/2006/relationships/image" Target="../media/image6.png"/><Relationship Id="rId5" Type="http://schemas.openxmlformats.org/officeDocument/2006/relationships/image" Target="../media/image3.jpeg"/><Relationship Id="rId10" Type="http://schemas.openxmlformats.org/officeDocument/2006/relationships/image" Target="../media/image5.jpeg"/><Relationship Id="rId4" Type="http://schemas.openxmlformats.org/officeDocument/2006/relationships/image" Target="../media/image2.jpeg"/><Relationship Id="rId9"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8552" name="Rectangle 8"/>
          <p:cNvSpPr>
            <a:spLocks noChangeArrowheads="1"/>
          </p:cNvSpPr>
          <p:nvPr/>
        </p:nvSpPr>
        <p:spPr bwMode="auto">
          <a:xfrm>
            <a:off x="609600" y="4176130"/>
            <a:ext cx="9807575" cy="9692269"/>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r>
              <a:rPr lang="en-US" sz="3900" b="1" dirty="0" smtClean="0">
                <a:solidFill>
                  <a:srgbClr val="002060"/>
                </a:solidFill>
              </a:rPr>
              <a:t>Plot Summary</a:t>
            </a:r>
          </a:p>
          <a:p>
            <a:pPr algn="just"/>
            <a:r>
              <a:rPr lang="en-US" sz="2900" dirty="0">
                <a:solidFill>
                  <a:srgbClr val="002060"/>
                </a:solidFill>
              </a:rPr>
              <a:t>	</a:t>
            </a:r>
            <a:r>
              <a:rPr lang="en-US" sz="2900" dirty="0" smtClean="0">
                <a:solidFill>
                  <a:srgbClr val="002060"/>
                </a:solidFill>
              </a:rPr>
              <a:t>Petroleum </a:t>
            </a:r>
            <a:r>
              <a:rPr lang="en-US" sz="2900" dirty="0">
                <a:solidFill>
                  <a:srgbClr val="002060"/>
                </a:solidFill>
              </a:rPr>
              <a:t>coke is a major byproduct that historically has been used as a substitute for coal in power production or as a fuel in cement manufacture.  The decreasing quality of crude oil refined in the United States means that more petroleum coke is being produced, often with much higher metals and sulfur content. </a:t>
            </a:r>
          </a:p>
          <a:p>
            <a:pPr algn="just"/>
            <a:r>
              <a:rPr lang="en-US" sz="2900" dirty="0">
                <a:solidFill>
                  <a:srgbClr val="002060"/>
                </a:solidFill>
              </a:rPr>
              <a:t>	Our objective is to evaluate a better route for using low quality petroleum coke by converting it </a:t>
            </a:r>
            <a:r>
              <a:rPr lang="en-US" sz="2900" dirty="0" smtClean="0">
                <a:solidFill>
                  <a:srgbClr val="002060"/>
                </a:solidFill>
              </a:rPr>
              <a:t>into a  high purity syngas for </a:t>
            </a:r>
            <a:r>
              <a:rPr lang="en-US" sz="2900" dirty="0">
                <a:solidFill>
                  <a:srgbClr val="002060"/>
                </a:solidFill>
              </a:rPr>
              <a:t>our linked acetic acid production team while capturing all of the sulfur, </a:t>
            </a:r>
            <a:r>
              <a:rPr lang="en-US" sz="2900" dirty="0" smtClean="0">
                <a:solidFill>
                  <a:srgbClr val="002060"/>
                </a:solidFill>
              </a:rPr>
              <a:t>metals, </a:t>
            </a:r>
            <a:r>
              <a:rPr lang="en-US" sz="2900" dirty="0">
                <a:solidFill>
                  <a:srgbClr val="002060"/>
                </a:solidFill>
              </a:rPr>
              <a:t>and most of the CO</a:t>
            </a:r>
            <a:r>
              <a:rPr lang="en-US" sz="2900" baseline="-25000" dirty="0">
                <a:solidFill>
                  <a:srgbClr val="002060"/>
                </a:solidFill>
              </a:rPr>
              <a:t>2</a:t>
            </a:r>
            <a:r>
              <a:rPr lang="en-US" sz="2900" dirty="0">
                <a:solidFill>
                  <a:srgbClr val="002060"/>
                </a:solidFill>
              </a:rPr>
              <a:t> </a:t>
            </a:r>
            <a:r>
              <a:rPr lang="en-US" sz="2900" dirty="0" smtClean="0">
                <a:solidFill>
                  <a:srgbClr val="002060"/>
                </a:solidFill>
              </a:rPr>
              <a:t>after</a:t>
            </a:r>
            <a:r>
              <a:rPr lang="en-US" sz="2900" dirty="0" smtClean="0">
                <a:solidFill>
                  <a:srgbClr val="002060"/>
                </a:solidFill>
              </a:rPr>
              <a:t> </a:t>
            </a:r>
            <a:r>
              <a:rPr lang="en-US" sz="2900" dirty="0">
                <a:solidFill>
                  <a:srgbClr val="002060"/>
                </a:solidFill>
              </a:rPr>
              <a:t>combustion. </a:t>
            </a:r>
          </a:p>
          <a:p>
            <a:pPr algn="just"/>
            <a:r>
              <a:rPr lang="en-US" sz="2900" dirty="0" smtClean="0">
                <a:solidFill>
                  <a:srgbClr val="002060"/>
                </a:solidFill>
              </a:rPr>
              <a:t>	In </a:t>
            </a:r>
            <a:r>
              <a:rPr lang="en-US" sz="2900" dirty="0">
                <a:solidFill>
                  <a:srgbClr val="002060"/>
                </a:solidFill>
              </a:rPr>
              <a:t>our process, petroleum coke along with oxygen and steam are fed into an entrained flow </a:t>
            </a:r>
            <a:r>
              <a:rPr lang="en-US" sz="2900" dirty="0" err="1">
                <a:solidFill>
                  <a:srgbClr val="002060"/>
                </a:solidFill>
              </a:rPr>
              <a:t>gasifier</a:t>
            </a:r>
            <a:r>
              <a:rPr lang="en-US" sz="2900" dirty="0">
                <a:solidFill>
                  <a:srgbClr val="002060"/>
                </a:solidFill>
              </a:rPr>
              <a:t> to produce synthesis gas, a combination of carbon monoxide, hydrogen, carbon dioxide and hydrogen sulfide. Sulfur is a poison to downstream chemical production catalysts and must be removed from syngas to </a:t>
            </a:r>
            <a:r>
              <a:rPr lang="en-US" sz="2900" dirty="0" err="1">
                <a:solidFill>
                  <a:srgbClr val="002060"/>
                </a:solidFill>
              </a:rPr>
              <a:t>ppm</a:t>
            </a:r>
            <a:r>
              <a:rPr lang="en-US" sz="2900" dirty="0">
                <a:solidFill>
                  <a:srgbClr val="002060"/>
                </a:solidFill>
              </a:rPr>
              <a:t> levels by </a:t>
            </a:r>
            <a:r>
              <a:rPr lang="en-US" sz="2900" dirty="0" smtClean="0">
                <a:solidFill>
                  <a:srgbClr val="002060"/>
                </a:solidFill>
              </a:rPr>
              <a:t>use of a physical solvent.</a:t>
            </a:r>
            <a:r>
              <a:rPr lang="en-US" sz="2900" dirty="0" smtClean="0">
                <a:solidFill>
                  <a:srgbClr val="002060"/>
                </a:solidFill>
              </a:rPr>
              <a:t> </a:t>
            </a:r>
            <a:r>
              <a:rPr lang="en-US" sz="2900" dirty="0">
                <a:solidFill>
                  <a:srgbClr val="002060"/>
                </a:solidFill>
              </a:rPr>
              <a:t>	</a:t>
            </a:r>
          </a:p>
          <a:p>
            <a:r>
              <a:rPr lang="en-US" sz="2900" dirty="0" smtClean="0">
                <a:solidFill>
                  <a:srgbClr val="002060"/>
                </a:solidFill>
              </a:rPr>
              <a:t>	</a:t>
            </a:r>
            <a:endParaRPr lang="en-GB" sz="3900" b="1" dirty="0" smtClean="0">
              <a:solidFill>
                <a:srgbClr val="003366"/>
              </a:solidFill>
              <a:latin typeface="Arial" charset="0"/>
            </a:endParaRPr>
          </a:p>
          <a:p>
            <a:pPr defTabSz="731838">
              <a:spcBef>
                <a:spcPct val="50000"/>
              </a:spcBef>
              <a:defRPr/>
            </a:pPr>
            <a:endParaRPr lang="en-GB" sz="3900" b="1" dirty="0">
              <a:solidFill>
                <a:srgbClr val="003366"/>
              </a:solidFill>
              <a:latin typeface="Arial" charset="0"/>
            </a:endParaRPr>
          </a:p>
        </p:txBody>
      </p:sp>
      <p:sp>
        <p:nvSpPr>
          <p:cNvPr id="108556" name="Text Box 12"/>
          <p:cNvSpPr txBox="1">
            <a:spLocks noChangeArrowheads="1"/>
          </p:cNvSpPr>
          <p:nvPr/>
        </p:nvSpPr>
        <p:spPr bwMode="auto">
          <a:xfrm>
            <a:off x="898525" y="228600"/>
            <a:ext cx="41316275" cy="5447645"/>
          </a:xfrm>
          <a:prstGeom prst="rect">
            <a:avLst/>
          </a:prstGeom>
          <a:noFill/>
          <a:ln w="9525">
            <a:noFill/>
            <a:miter lim="800000"/>
            <a:headEnd/>
            <a:tailEnd/>
          </a:ln>
          <a:effectLst>
            <a:outerShdw dist="71842" dir="2700000" algn="ctr" rotWithShape="0">
              <a:schemeClr val="tx2"/>
            </a:outerShdw>
          </a:effectLst>
        </p:spPr>
        <p:txBody>
          <a:bodyPr lIns="431973" tIns="0" rIns="431973" bIns="0">
            <a:spAutoFit/>
          </a:bodyPr>
          <a:lstStyle/>
          <a:p>
            <a:pPr algn="ctr" defTabSz="731838">
              <a:defRPr/>
            </a:pPr>
            <a:r>
              <a:rPr lang="en-GB" sz="9600" b="1" dirty="0">
                <a:solidFill>
                  <a:srgbClr val="FFFFFF"/>
                </a:solidFill>
                <a:latin typeface="Baskerville Old Face" pitchFamily="18" charset="0"/>
                <a:ea typeface="Kozuka Gothic Pro H" pitchFamily="34" charset="-128"/>
              </a:rPr>
              <a:t>Syngas </a:t>
            </a:r>
            <a:r>
              <a:rPr lang="en-GB" sz="10000" b="1" dirty="0">
                <a:solidFill>
                  <a:srgbClr val="FFFFFF"/>
                </a:solidFill>
                <a:latin typeface="Baskerville Old Face" pitchFamily="18" charset="0"/>
                <a:ea typeface="Kozuka Gothic Pro H" pitchFamily="34" charset="-128"/>
              </a:rPr>
              <a:t>Production</a:t>
            </a:r>
            <a:r>
              <a:rPr lang="en-GB" sz="9600" b="1" dirty="0">
                <a:solidFill>
                  <a:srgbClr val="FFFFFF"/>
                </a:solidFill>
                <a:latin typeface="Baskerville Old Face" pitchFamily="18" charset="0"/>
                <a:ea typeface="Kozuka Gothic Pro H" pitchFamily="34" charset="-128"/>
              </a:rPr>
              <a:t> From Petroleum Coke </a:t>
            </a:r>
            <a:r>
              <a:rPr lang="en-GB" sz="9600" b="1" dirty="0" smtClean="0">
                <a:solidFill>
                  <a:srgbClr val="FFFFFF"/>
                </a:solidFill>
                <a:latin typeface="Baskerville Old Face" pitchFamily="18" charset="0"/>
                <a:ea typeface="Kozuka Gothic Pro H" pitchFamily="34" charset="-128"/>
              </a:rPr>
              <a:t>Gasification</a:t>
            </a:r>
          </a:p>
          <a:p>
            <a:pPr algn="ctr" defTabSz="731838">
              <a:defRPr/>
            </a:pPr>
            <a:r>
              <a:rPr lang="en-US" sz="6000" i="1" dirty="0">
                <a:latin typeface="Baskerville Old Face" pitchFamily="18" charset="0"/>
              </a:rPr>
              <a:t>From Low to High: A Story </a:t>
            </a:r>
            <a:r>
              <a:rPr lang="en-US" sz="6000" i="1" dirty="0" smtClean="0">
                <a:latin typeface="Baskerville Old Face" pitchFamily="18" charset="0"/>
              </a:rPr>
              <a:t>About </a:t>
            </a:r>
            <a:r>
              <a:rPr lang="en-US" sz="6000" i="1" dirty="0">
                <a:latin typeface="Baskerville Old Face" pitchFamily="18" charset="0"/>
              </a:rPr>
              <a:t>Petroleum Coke and its Journey to Value</a:t>
            </a:r>
          </a:p>
          <a:p>
            <a:pPr algn="ctr" defTabSz="731838">
              <a:defRPr/>
            </a:pPr>
            <a:endParaRPr lang="en-GB" sz="9600" b="1" dirty="0" smtClean="0">
              <a:solidFill>
                <a:srgbClr val="FFFFFF"/>
              </a:solidFill>
              <a:ea typeface="Kozuka Gothic Pro H" pitchFamily="34" charset="-128"/>
            </a:endParaRPr>
          </a:p>
          <a:p>
            <a:pPr algn="ctr" defTabSz="731838">
              <a:defRPr/>
            </a:pPr>
            <a:r>
              <a:rPr lang="en-GB" sz="9600" b="1" dirty="0" smtClean="0">
                <a:solidFill>
                  <a:srgbClr val="FFFFFF"/>
                </a:solidFill>
                <a:ea typeface="Kozuka Gothic Pro H" pitchFamily="34" charset="-128"/>
              </a:rPr>
              <a:t> </a:t>
            </a:r>
            <a:endParaRPr lang="en-AU" sz="9600" b="1" dirty="0">
              <a:solidFill>
                <a:srgbClr val="FFFFFF"/>
              </a:solidFill>
              <a:ea typeface="Kozuka Gothic Pro H" pitchFamily="34" charset="-128"/>
            </a:endParaRPr>
          </a:p>
        </p:txBody>
      </p:sp>
      <p:sp>
        <p:nvSpPr>
          <p:cNvPr id="108557" name="Text Box 13"/>
          <p:cNvSpPr txBox="1">
            <a:spLocks noChangeArrowheads="1"/>
          </p:cNvSpPr>
          <p:nvPr/>
        </p:nvSpPr>
        <p:spPr bwMode="auto">
          <a:xfrm>
            <a:off x="1314997" y="2622603"/>
            <a:ext cx="41287700" cy="1477328"/>
          </a:xfrm>
          <a:prstGeom prst="rect">
            <a:avLst/>
          </a:prstGeom>
          <a:noFill/>
          <a:ln w="9525">
            <a:noFill/>
            <a:miter lim="800000"/>
            <a:headEnd/>
            <a:tailEnd/>
          </a:ln>
          <a:effectLst>
            <a:outerShdw dist="35921" dir="2700000" algn="ctr" rotWithShape="0">
              <a:srgbClr val="C8D1D2"/>
            </a:outerShdw>
          </a:effectLst>
        </p:spPr>
        <p:txBody>
          <a:bodyPr lIns="287982" tIns="0" rIns="287982" bIns="0">
            <a:spAutoFit/>
          </a:bodyPr>
          <a:lstStyle/>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Authors: Russell Cabral,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Tomi</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Damo</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Ryan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Kosak</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Vijeta</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Patel,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Lipi</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Vahanwala</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a:t>
            </a:r>
          </a:p>
          <a:p>
            <a:pPr algn="ctr" defTabSz="731838">
              <a:defRPr/>
            </a:pP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Editors: Bill </a:t>
            </a:r>
            <a:r>
              <a:rPr lang="en-GB" sz="4800" dirty="0" err="1"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Keesom</a:t>
            </a:r>
            <a:r>
              <a:rPr lang="en-GB" sz="48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rPr>
              <a:t> – Jacobs Consultancy; Jeffery Perl, PhD UIC Dept. of Chemical Engineering</a:t>
            </a:r>
            <a:endParaRPr lang="en-GB" sz="4800" dirty="0">
              <a:ln w="18415" cmpd="sng">
                <a:solidFill>
                  <a:srgbClr val="FFFFFF"/>
                </a:solidFill>
                <a:prstDash val="solid"/>
              </a:ln>
              <a:solidFill>
                <a:srgbClr val="FFFFFF"/>
              </a:solidFill>
              <a:effectLst>
                <a:outerShdw blurRad="38100" dist="38100" dir="2700000" algn="tl">
                  <a:srgbClr val="000000">
                    <a:alpha val="43137"/>
                  </a:srgbClr>
                </a:outerShdw>
              </a:effectLst>
              <a:latin typeface="Baskerville Old Face" pitchFamily="18" charset="0"/>
            </a:endParaRPr>
          </a:p>
        </p:txBody>
      </p:sp>
      <p:sp>
        <p:nvSpPr>
          <p:cNvPr id="108558" name="Rectangle 14"/>
          <p:cNvSpPr>
            <a:spLocks noChangeArrowheads="1"/>
          </p:cNvSpPr>
          <p:nvPr/>
        </p:nvSpPr>
        <p:spPr bwMode="auto">
          <a:xfrm>
            <a:off x="609600" y="14150815"/>
            <a:ext cx="9842500" cy="7328634"/>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defRPr/>
            </a:pPr>
            <a:r>
              <a:rPr lang="en-AU" sz="3900" b="1" dirty="0" smtClean="0">
                <a:solidFill>
                  <a:srgbClr val="003366"/>
                </a:solidFill>
                <a:latin typeface="+mn-lt"/>
              </a:rPr>
              <a:t>Prologue: What is Petroleum Coke?</a:t>
            </a:r>
          </a:p>
          <a:p>
            <a:pPr algn="just"/>
            <a:r>
              <a:rPr lang="en-US" sz="2800" dirty="0" smtClean="0">
                <a:solidFill>
                  <a:srgbClr val="002060"/>
                </a:solidFill>
              </a:rPr>
              <a:t>	Petroleum coke is a carbonaceous solid-residual byproduct of the oil-refining coking process. Although petroleum coke is a relatively ‘dirty’ substance, this byproduct has potential given its high calorific content (~14,000 Btu/</a:t>
            </a:r>
            <a:r>
              <a:rPr lang="en-US" sz="2800" dirty="0" err="1" smtClean="0">
                <a:solidFill>
                  <a:srgbClr val="002060"/>
                </a:solidFill>
              </a:rPr>
              <a:t>lb</a:t>
            </a:r>
            <a:r>
              <a:rPr lang="en-US" sz="2800" dirty="0" smtClean="0">
                <a:solidFill>
                  <a:srgbClr val="002060"/>
                </a:solidFill>
              </a:rPr>
              <a:t> LHV) and availability, more than 55 million tons in 2005  in the U.S.</a:t>
            </a:r>
          </a:p>
          <a:p>
            <a:pPr algn="just"/>
            <a:endParaRPr lang="en-US" sz="2800" dirty="0" smtClean="0">
              <a:solidFill>
                <a:srgbClr val="002060"/>
              </a:solidFill>
            </a:endParaRPr>
          </a:p>
        </p:txBody>
      </p:sp>
      <p:sp>
        <p:nvSpPr>
          <p:cNvPr id="108559" name="Rectangle 15"/>
          <p:cNvSpPr>
            <a:spLocks noChangeArrowheads="1"/>
          </p:cNvSpPr>
          <p:nvPr/>
        </p:nvSpPr>
        <p:spPr bwMode="auto">
          <a:xfrm>
            <a:off x="31996062" y="15468600"/>
            <a:ext cx="11145838" cy="60960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Conclusion</a:t>
            </a:r>
          </a:p>
          <a:p>
            <a:pPr algn="just" defTabSz="731838">
              <a:spcBef>
                <a:spcPct val="50000"/>
              </a:spcBef>
              <a:defRPr/>
            </a:pPr>
            <a:r>
              <a:rPr lang="en-US" sz="3200" b="1" dirty="0" smtClean="0">
                <a:solidFill>
                  <a:srgbClr val="003366"/>
                </a:solidFill>
                <a:latin typeface="Arial" charset="0"/>
              </a:rPr>
              <a:t>	</a:t>
            </a:r>
            <a:r>
              <a:rPr lang="en-US" sz="2900" dirty="0" smtClean="0">
                <a:solidFill>
                  <a:srgbClr val="003366"/>
                </a:solidFill>
                <a:latin typeface="+mn-lt"/>
              </a:rPr>
              <a:t>With proper treatment petroleum coke can be converted from a low quality byproduct to a usable, high quality </a:t>
            </a:r>
            <a:r>
              <a:rPr lang="en-US" sz="2900" dirty="0" err="1" smtClean="0">
                <a:solidFill>
                  <a:srgbClr val="003366"/>
                </a:solidFill>
                <a:latin typeface="+mn-lt"/>
              </a:rPr>
              <a:t>syngas</a:t>
            </a:r>
            <a:r>
              <a:rPr lang="en-US" sz="2900" dirty="0" smtClean="0">
                <a:solidFill>
                  <a:srgbClr val="003366"/>
                </a:solidFill>
                <a:latin typeface="+mn-lt"/>
              </a:rPr>
              <a:t> and eventually be used in chemical production to form a profitable product, </a:t>
            </a:r>
            <a:r>
              <a:rPr lang="en-US" sz="2900" dirty="0">
                <a:solidFill>
                  <a:srgbClr val="003366"/>
                </a:solidFill>
                <a:latin typeface="+mn-lt"/>
              </a:rPr>
              <a:t>i</a:t>
            </a:r>
            <a:r>
              <a:rPr lang="en-US" sz="2900" dirty="0" smtClean="0">
                <a:solidFill>
                  <a:srgbClr val="003366"/>
                </a:solidFill>
                <a:latin typeface="+mn-lt"/>
              </a:rPr>
              <a:t>n this case  acetic acid. The Shell </a:t>
            </a:r>
            <a:r>
              <a:rPr lang="en-US" sz="2900" dirty="0" err="1" smtClean="0">
                <a:solidFill>
                  <a:srgbClr val="003366"/>
                </a:solidFill>
                <a:latin typeface="+mn-lt"/>
              </a:rPr>
              <a:t>Gasifier</a:t>
            </a:r>
            <a:r>
              <a:rPr lang="en-US" sz="2900" dirty="0" smtClean="0">
                <a:solidFill>
                  <a:srgbClr val="003366"/>
                </a:solidFill>
                <a:latin typeface="+mn-lt"/>
              </a:rPr>
              <a:t> is the backbone of the process and turns </a:t>
            </a:r>
            <a:r>
              <a:rPr lang="en-US" sz="2900" dirty="0" err="1" smtClean="0">
                <a:solidFill>
                  <a:srgbClr val="003366"/>
                </a:solidFill>
                <a:latin typeface="+mn-lt"/>
              </a:rPr>
              <a:t>petcoke</a:t>
            </a:r>
            <a:r>
              <a:rPr lang="en-US" sz="2900" dirty="0" smtClean="0">
                <a:solidFill>
                  <a:srgbClr val="003366"/>
                </a:solidFill>
                <a:latin typeface="+mn-lt"/>
              </a:rPr>
              <a:t> into a usable </a:t>
            </a:r>
            <a:r>
              <a:rPr lang="en-US" sz="2900" dirty="0" err="1" smtClean="0">
                <a:solidFill>
                  <a:srgbClr val="003366"/>
                </a:solidFill>
                <a:latin typeface="+mn-lt"/>
              </a:rPr>
              <a:t>syngas</a:t>
            </a:r>
            <a:r>
              <a:rPr lang="en-US" sz="2900" dirty="0" smtClean="0">
                <a:solidFill>
                  <a:srgbClr val="003366"/>
                </a:solidFill>
                <a:latin typeface="+mn-lt"/>
              </a:rPr>
              <a:t>, all that was needed after wards is some fine tuning. The biggest hurdle was the removal of sulfur and shifting the </a:t>
            </a:r>
            <a:r>
              <a:rPr lang="en-US" sz="2900" dirty="0">
                <a:solidFill>
                  <a:srgbClr val="003366"/>
                </a:solidFill>
                <a:latin typeface="+mn-lt"/>
              </a:rPr>
              <a:t>H</a:t>
            </a:r>
            <a:r>
              <a:rPr lang="en-US" sz="2900" baseline="-25000" dirty="0">
                <a:solidFill>
                  <a:srgbClr val="003366"/>
                </a:solidFill>
                <a:latin typeface="+mn-lt"/>
              </a:rPr>
              <a:t>2</a:t>
            </a:r>
            <a:r>
              <a:rPr lang="en-US" sz="2900" dirty="0">
                <a:solidFill>
                  <a:srgbClr val="003366"/>
                </a:solidFill>
                <a:latin typeface="+mn-lt"/>
              </a:rPr>
              <a:t> and CO</a:t>
            </a:r>
            <a:r>
              <a:rPr lang="en-US" sz="2900" baseline="-25000" dirty="0">
                <a:solidFill>
                  <a:srgbClr val="003366"/>
                </a:solidFill>
                <a:latin typeface="+mn-lt"/>
              </a:rPr>
              <a:t>2</a:t>
            </a:r>
            <a:r>
              <a:rPr lang="en-US" sz="2900" dirty="0" smtClean="0">
                <a:solidFill>
                  <a:srgbClr val="003366"/>
                </a:solidFill>
                <a:latin typeface="+mn-lt"/>
              </a:rPr>
              <a:t> ratio, but the Claus process and WGS is able to remove the impurities that labels petcoke as ‘low quality’.</a:t>
            </a:r>
            <a:endParaRPr lang="en-US" sz="2900" dirty="0">
              <a:solidFill>
                <a:srgbClr val="003366"/>
              </a:solidFill>
              <a:latin typeface="+mn-lt"/>
            </a:endParaRPr>
          </a:p>
        </p:txBody>
      </p:sp>
      <p:pic>
        <p:nvPicPr>
          <p:cNvPr id="1039" name="Picture 4" descr="image002"/>
          <p:cNvPicPr>
            <a:picLocks noChangeAspect="1" noChangeArrowheads="1"/>
          </p:cNvPicPr>
          <p:nvPr/>
        </p:nvPicPr>
        <p:blipFill>
          <a:blip r:embed="rId4" cstate="print"/>
          <a:srcRect/>
          <a:stretch>
            <a:fillRect/>
          </a:stretch>
        </p:blipFill>
        <p:spPr bwMode="auto">
          <a:xfrm>
            <a:off x="36423600" y="2438400"/>
            <a:ext cx="6686550" cy="1485900"/>
          </a:xfrm>
          <a:prstGeom prst="rect">
            <a:avLst/>
          </a:prstGeom>
          <a:noFill/>
          <a:ln w="9525">
            <a:noFill/>
            <a:miter lim="800000"/>
            <a:headEnd/>
            <a:tailEnd/>
          </a:ln>
        </p:spPr>
      </p:pic>
      <p:sp>
        <p:nvSpPr>
          <p:cNvPr id="23" name="Rectangle 19"/>
          <p:cNvSpPr>
            <a:spLocks noChangeArrowheads="1"/>
          </p:cNvSpPr>
          <p:nvPr/>
        </p:nvSpPr>
        <p:spPr bwMode="auto">
          <a:xfrm>
            <a:off x="10799618" y="10524067"/>
            <a:ext cx="10460182" cy="11040533"/>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marL="304800" indent="-304800" defTabSz="731838">
              <a:spcBef>
                <a:spcPct val="50000"/>
              </a:spcBef>
              <a:defRPr/>
            </a:pPr>
            <a:r>
              <a:rPr lang="en-GB" sz="3900" b="1" dirty="0" smtClean="0">
                <a:solidFill>
                  <a:srgbClr val="003366"/>
                </a:solidFill>
                <a:latin typeface="+mn-lt"/>
              </a:rPr>
              <a:t>Chapter 2: Project Overview</a:t>
            </a:r>
            <a:endParaRPr lang="en-GB" sz="3900" b="1" dirty="0">
              <a:solidFill>
                <a:srgbClr val="003366"/>
              </a:solidFill>
              <a:latin typeface="+mn-lt"/>
            </a:endParaRPr>
          </a:p>
        </p:txBody>
      </p:sp>
      <p:sp>
        <p:nvSpPr>
          <p:cNvPr id="24" name="Text Box 22"/>
          <p:cNvSpPr txBox="1">
            <a:spLocks noChangeArrowheads="1"/>
          </p:cNvSpPr>
          <p:nvPr/>
        </p:nvSpPr>
        <p:spPr bwMode="auto">
          <a:xfrm>
            <a:off x="11517311" y="15402197"/>
            <a:ext cx="8980488" cy="381000"/>
          </a:xfrm>
          <a:prstGeom prst="rect">
            <a:avLst/>
          </a:prstGeom>
          <a:noFill/>
          <a:ln w="9525">
            <a:noFill/>
            <a:miter lim="800000"/>
            <a:headEnd/>
            <a:tailEnd/>
          </a:ln>
          <a:effectLst>
            <a:outerShdw dist="35921" dir="2700000" algn="ctr" rotWithShape="0">
              <a:srgbClr val="FFFFFF"/>
            </a:outerShdw>
          </a:effectLst>
        </p:spPr>
        <p:txBody>
          <a:bodyPr lIns="0" tIns="36573" rIns="0" bIns="36573">
            <a:spAutoFit/>
          </a:bodyPr>
          <a:lstStyle/>
          <a:p>
            <a:pPr algn="ctr" defTabSz="731838">
              <a:spcBef>
                <a:spcPct val="50000"/>
              </a:spcBef>
              <a:defRPr/>
            </a:pPr>
            <a:r>
              <a:rPr lang="en-AU" sz="2000" i="1" dirty="0">
                <a:solidFill>
                  <a:srgbClr val="003366"/>
                </a:solidFill>
                <a:latin typeface="+mn-lt"/>
              </a:rPr>
              <a:t>Block Flow Diagram showing stream totals (Tons/day)</a:t>
            </a:r>
          </a:p>
        </p:txBody>
      </p:sp>
      <p:graphicFrame>
        <p:nvGraphicFramePr>
          <p:cNvPr id="32" name="Content Placeholder 6"/>
          <p:cNvGraphicFramePr>
            <a:graphicFrameLocks/>
          </p:cNvGraphicFramePr>
          <p:nvPr>
            <p:extLst>
              <p:ext uri="{D42A27DB-BD31-4B8C-83A1-F6EECF244321}">
                <p14:modId xmlns:p14="http://schemas.microsoft.com/office/powerpoint/2010/main" xmlns="" val="850197524"/>
              </p:ext>
            </p:extLst>
          </p:nvPr>
        </p:nvGraphicFramePr>
        <p:xfrm>
          <a:off x="2940048" y="18288000"/>
          <a:ext cx="5463722" cy="2743200"/>
        </p:xfrm>
        <a:graphic>
          <a:graphicData uri="http://schemas.openxmlformats.org/drawingml/2006/table">
            <a:tbl>
              <a:tblPr firstRow="1" bandRow="1">
                <a:tableStyleId>{5C22544A-7EE6-4342-B048-85BDC9FD1C3A}</a:tableStyleId>
              </a:tblPr>
              <a:tblGrid>
                <a:gridCol w="2731861"/>
                <a:gridCol w="2731861"/>
              </a:tblGrid>
              <a:tr h="365111">
                <a:tc>
                  <a:txBody>
                    <a:bodyPr/>
                    <a:lstStyle/>
                    <a:p>
                      <a:r>
                        <a:rPr lang="en-US" sz="2400" dirty="0" smtClean="0"/>
                        <a:t>Component</a:t>
                      </a:r>
                      <a:endParaRPr lang="en-US" sz="2400" dirty="0"/>
                    </a:p>
                  </a:txBody>
                  <a:tcPr/>
                </a:tc>
                <a:tc>
                  <a:txBody>
                    <a:bodyPr/>
                    <a:lstStyle/>
                    <a:p>
                      <a:r>
                        <a:rPr lang="en-US" sz="2400" dirty="0" smtClean="0"/>
                        <a:t>Weight Percent</a:t>
                      </a:r>
                      <a:endParaRPr lang="en-US" sz="2400" dirty="0"/>
                    </a:p>
                  </a:txBody>
                  <a:tcPr/>
                </a:tc>
              </a:tr>
              <a:tr h="365111">
                <a:tc>
                  <a:txBody>
                    <a:bodyPr/>
                    <a:lstStyle/>
                    <a:p>
                      <a:r>
                        <a:rPr lang="en-US" sz="2400" dirty="0" smtClean="0"/>
                        <a:t>Carbon</a:t>
                      </a:r>
                      <a:endParaRPr lang="en-US" sz="2400" dirty="0"/>
                    </a:p>
                  </a:txBody>
                  <a:tcPr/>
                </a:tc>
                <a:tc>
                  <a:txBody>
                    <a:bodyPr/>
                    <a:lstStyle/>
                    <a:p>
                      <a:r>
                        <a:rPr lang="en-US" sz="2400" dirty="0" smtClean="0"/>
                        <a:t>83.3</a:t>
                      </a:r>
                      <a:endParaRPr lang="en-US" sz="2400" dirty="0"/>
                    </a:p>
                  </a:txBody>
                  <a:tcPr/>
                </a:tc>
              </a:tr>
              <a:tr h="365111">
                <a:tc>
                  <a:txBody>
                    <a:bodyPr/>
                    <a:lstStyle/>
                    <a:p>
                      <a:r>
                        <a:rPr lang="en-US" sz="2400" dirty="0" smtClean="0"/>
                        <a:t>Hydrogen</a:t>
                      </a:r>
                      <a:endParaRPr lang="en-US" sz="2400" dirty="0"/>
                    </a:p>
                  </a:txBody>
                  <a:tcPr/>
                </a:tc>
                <a:tc>
                  <a:txBody>
                    <a:bodyPr/>
                    <a:lstStyle/>
                    <a:p>
                      <a:r>
                        <a:rPr lang="en-US" sz="2400" dirty="0" smtClean="0"/>
                        <a:t>4.00</a:t>
                      </a:r>
                      <a:endParaRPr lang="en-US" sz="2400" dirty="0"/>
                    </a:p>
                  </a:txBody>
                  <a:tcPr/>
                </a:tc>
              </a:tr>
              <a:tr h="365111">
                <a:tc>
                  <a:txBody>
                    <a:bodyPr/>
                    <a:lstStyle/>
                    <a:p>
                      <a:r>
                        <a:rPr lang="en-US" sz="2400" dirty="0" smtClean="0"/>
                        <a:t>Nitrogen</a:t>
                      </a:r>
                      <a:endParaRPr lang="en-US" sz="2400" dirty="0"/>
                    </a:p>
                  </a:txBody>
                  <a:tcPr/>
                </a:tc>
                <a:tc>
                  <a:txBody>
                    <a:bodyPr/>
                    <a:lstStyle/>
                    <a:p>
                      <a:r>
                        <a:rPr lang="en-US" sz="2400" dirty="0" smtClean="0"/>
                        <a:t>1.49</a:t>
                      </a:r>
                      <a:endParaRPr lang="en-US" sz="2400" dirty="0"/>
                    </a:p>
                  </a:txBody>
                  <a:tcPr/>
                </a:tc>
              </a:tr>
              <a:tr h="365111">
                <a:tc>
                  <a:txBody>
                    <a:bodyPr/>
                    <a:lstStyle/>
                    <a:p>
                      <a:r>
                        <a:rPr lang="en-US" sz="2400" dirty="0" smtClean="0"/>
                        <a:t>Sulfur</a:t>
                      </a:r>
                      <a:endParaRPr lang="en-US" sz="2400" dirty="0"/>
                    </a:p>
                  </a:txBody>
                  <a:tcPr/>
                </a:tc>
                <a:tc>
                  <a:txBody>
                    <a:bodyPr/>
                    <a:lstStyle/>
                    <a:p>
                      <a:r>
                        <a:rPr lang="en-US" sz="2400" dirty="0" smtClean="0"/>
                        <a:t>6.14</a:t>
                      </a:r>
                      <a:endParaRPr lang="en-US" sz="2400" dirty="0"/>
                    </a:p>
                  </a:txBody>
                  <a:tcPr/>
                </a:tc>
              </a:tr>
              <a:tr h="365111">
                <a:tc>
                  <a:txBody>
                    <a:bodyPr/>
                    <a:lstStyle/>
                    <a:p>
                      <a:r>
                        <a:rPr lang="en-US" sz="2400" dirty="0" smtClean="0"/>
                        <a:t>Oxygen</a:t>
                      </a:r>
                      <a:endParaRPr lang="en-US" sz="2400" dirty="0"/>
                    </a:p>
                  </a:txBody>
                  <a:tcPr/>
                </a:tc>
                <a:tc>
                  <a:txBody>
                    <a:bodyPr/>
                    <a:lstStyle/>
                    <a:p>
                      <a:r>
                        <a:rPr lang="en-US" sz="2400" dirty="0" smtClean="0"/>
                        <a:t>4.44</a:t>
                      </a:r>
                      <a:endParaRPr lang="en-US" sz="2400" dirty="0"/>
                    </a:p>
                  </a:txBody>
                  <a:tcPr/>
                </a:tc>
              </a:tr>
            </a:tbl>
          </a:graphicData>
        </a:graphic>
      </p:graphicFrame>
      <p:sp>
        <p:nvSpPr>
          <p:cNvPr id="33" name="Rectangle 9"/>
          <p:cNvSpPr>
            <a:spLocks noChangeArrowheads="1"/>
          </p:cNvSpPr>
          <p:nvPr/>
        </p:nvSpPr>
        <p:spPr bwMode="auto">
          <a:xfrm>
            <a:off x="31996062" y="4140567"/>
            <a:ext cx="11145838" cy="109728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GB" sz="3900" b="1" dirty="0" smtClean="0">
                <a:solidFill>
                  <a:srgbClr val="003366"/>
                </a:solidFill>
                <a:latin typeface="+mn-lt"/>
              </a:rPr>
              <a:t>Chapter </a:t>
            </a:r>
            <a:r>
              <a:rPr lang="en-GB" sz="3900" b="1" dirty="0">
                <a:solidFill>
                  <a:srgbClr val="003366"/>
                </a:solidFill>
                <a:latin typeface="+mn-lt"/>
              </a:rPr>
              <a:t>6</a:t>
            </a:r>
            <a:r>
              <a:rPr lang="en-GB" sz="3900" b="1" dirty="0" smtClean="0">
                <a:solidFill>
                  <a:srgbClr val="003366"/>
                </a:solidFill>
                <a:latin typeface="+mn-lt"/>
              </a:rPr>
              <a:t>: Cost Estimates</a:t>
            </a:r>
            <a:endParaRPr lang="en-US" sz="2900" dirty="0">
              <a:solidFill>
                <a:srgbClr val="003366"/>
              </a:solidFill>
              <a:latin typeface="Arial" charset="0"/>
            </a:endParaRPr>
          </a:p>
        </p:txBody>
      </p:sp>
      <p:sp>
        <p:nvSpPr>
          <p:cNvPr id="37" name="Rectangle 15"/>
          <p:cNvSpPr>
            <a:spLocks noChangeArrowheads="1"/>
          </p:cNvSpPr>
          <p:nvPr/>
        </p:nvSpPr>
        <p:spPr bwMode="auto">
          <a:xfrm>
            <a:off x="10820399" y="4174835"/>
            <a:ext cx="10439401" cy="6036523"/>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1: Gasification</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pic>
        <p:nvPicPr>
          <p:cNvPr id="1162" name="Picture 138" descr="http://www.netl.doe.gov/technologies/coalpower/gasification/gasifipedia/images/4-1-2-3_ShellGasifier_sm.jpg"/>
          <p:cNvPicPr>
            <a:picLocks noChangeAspect="1" noChangeArrowheads="1"/>
          </p:cNvPicPr>
          <p:nvPr/>
        </p:nvPicPr>
        <p:blipFill>
          <a:blip r:embed="rId5" cstate="print"/>
          <a:srcRect/>
          <a:stretch>
            <a:fillRect/>
          </a:stretch>
        </p:blipFill>
        <p:spPr bwMode="auto">
          <a:xfrm>
            <a:off x="18745200" y="5173533"/>
            <a:ext cx="1609725" cy="3124201"/>
          </a:xfrm>
          <a:prstGeom prst="rect">
            <a:avLst/>
          </a:prstGeom>
          <a:noFill/>
        </p:spPr>
      </p:pic>
      <p:sp>
        <p:nvSpPr>
          <p:cNvPr id="43" name="TextBox 42"/>
          <p:cNvSpPr txBox="1"/>
          <p:nvPr/>
        </p:nvSpPr>
        <p:spPr>
          <a:xfrm>
            <a:off x="18111236" y="8591490"/>
            <a:ext cx="2790509" cy="400110"/>
          </a:xfrm>
          <a:prstGeom prst="rect">
            <a:avLst/>
          </a:prstGeom>
          <a:noFill/>
        </p:spPr>
        <p:txBody>
          <a:bodyPr wrap="none" rtlCol="0">
            <a:spAutoFit/>
          </a:bodyPr>
          <a:lstStyle/>
          <a:p>
            <a:pPr algn="ctr"/>
            <a:r>
              <a:rPr lang="en-US" sz="2000" i="1" dirty="0" smtClean="0">
                <a:solidFill>
                  <a:srgbClr val="002060"/>
                </a:solidFill>
              </a:rPr>
              <a:t>Entrained Flow </a:t>
            </a:r>
            <a:r>
              <a:rPr lang="en-US" sz="2000" i="1" dirty="0" err="1" smtClean="0">
                <a:solidFill>
                  <a:srgbClr val="002060"/>
                </a:solidFill>
              </a:rPr>
              <a:t>Gasifier</a:t>
            </a:r>
            <a:endParaRPr lang="en-US" sz="2000" i="1" dirty="0">
              <a:solidFill>
                <a:srgbClr val="002060"/>
              </a:solidFill>
            </a:endParaRPr>
          </a:p>
        </p:txBody>
      </p:sp>
      <p:sp>
        <p:nvSpPr>
          <p:cNvPr id="45" name="Rectangle 15"/>
          <p:cNvSpPr>
            <a:spLocks noChangeArrowheads="1"/>
          </p:cNvSpPr>
          <p:nvPr/>
        </p:nvSpPr>
        <p:spPr bwMode="auto">
          <a:xfrm>
            <a:off x="21641933" y="4146533"/>
            <a:ext cx="10002838" cy="6064826"/>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3: Syngas </a:t>
            </a:r>
            <a:r>
              <a:rPr lang="en-US" sz="3900" b="1" dirty="0" smtClean="0">
                <a:solidFill>
                  <a:srgbClr val="003366"/>
                </a:solidFill>
                <a:latin typeface="+mn-lt"/>
              </a:rPr>
              <a:t>Preparation</a:t>
            </a:r>
            <a:endParaRPr lang="en-US" sz="3900" b="1" dirty="0" smtClean="0">
              <a:solidFill>
                <a:srgbClr val="003366"/>
              </a:solidFill>
              <a:latin typeface="+mn-lt"/>
            </a:endParaRPr>
          </a:p>
          <a:p>
            <a:pPr algn="just" defTabSz="731838">
              <a:spcBef>
                <a:spcPct val="50000"/>
              </a:spcBef>
              <a:defRPr/>
            </a:pPr>
            <a:r>
              <a:rPr lang="en-US" sz="2900" dirty="0">
                <a:solidFill>
                  <a:srgbClr val="003366"/>
                </a:solidFill>
                <a:latin typeface="+mn-lt"/>
              </a:rPr>
              <a:t>	</a:t>
            </a:r>
            <a:r>
              <a:rPr lang="en-US" sz="2900" dirty="0" smtClean="0">
                <a:solidFill>
                  <a:srgbClr val="003366"/>
                </a:solidFill>
                <a:latin typeface="+mn-lt"/>
              </a:rPr>
              <a:t>Due to the relatively high </a:t>
            </a:r>
            <a:r>
              <a:rPr lang="en-US" sz="2900" dirty="0" smtClean="0">
                <a:solidFill>
                  <a:srgbClr val="003366"/>
                </a:solidFill>
                <a:latin typeface="+mn-lt"/>
              </a:rPr>
              <a:t>amount </a:t>
            </a:r>
            <a:r>
              <a:rPr lang="en-US" sz="2900" dirty="0" smtClean="0">
                <a:solidFill>
                  <a:srgbClr val="003366"/>
                </a:solidFill>
                <a:latin typeface="+mn-lt"/>
              </a:rPr>
              <a:t>of </a:t>
            </a:r>
            <a:r>
              <a:rPr lang="en-US" sz="2900" dirty="0" smtClean="0">
                <a:solidFill>
                  <a:srgbClr val="003366"/>
                </a:solidFill>
                <a:latin typeface="+mn-lt"/>
              </a:rPr>
              <a:t>hydrogen sulfide and an improper ratio of CO to H</a:t>
            </a:r>
            <a:r>
              <a:rPr lang="en-US" sz="2900" baseline="-25000" dirty="0" smtClean="0">
                <a:solidFill>
                  <a:srgbClr val="003366"/>
                </a:solidFill>
                <a:latin typeface="+mn-lt"/>
              </a:rPr>
              <a:t>2</a:t>
            </a:r>
            <a:r>
              <a:rPr lang="en-US" sz="2900" dirty="0" smtClean="0">
                <a:solidFill>
                  <a:srgbClr val="003366"/>
                </a:solidFill>
                <a:latin typeface="+mn-lt"/>
              </a:rPr>
              <a:t> in the produced syngas multiple sub processes are required.</a:t>
            </a:r>
            <a:endParaRPr lang="en-US" sz="2900" dirty="0" smtClean="0">
              <a:solidFill>
                <a:srgbClr val="003366"/>
              </a:solidFill>
              <a:latin typeface="+mn-lt"/>
            </a:endParaRPr>
          </a:p>
          <a:p>
            <a:pPr algn="just" defTabSz="731838">
              <a:spcBef>
                <a:spcPct val="50000"/>
              </a:spcBef>
              <a:defRPr/>
            </a:pPr>
            <a:r>
              <a:rPr lang="en-US" sz="2900" dirty="0">
                <a:solidFill>
                  <a:srgbClr val="003366"/>
                </a:solidFill>
                <a:latin typeface="+mn-lt"/>
              </a:rPr>
              <a:t>	</a:t>
            </a:r>
            <a:r>
              <a:rPr lang="en-US" sz="2900" b="1" dirty="0" smtClean="0">
                <a:solidFill>
                  <a:srgbClr val="003366"/>
                </a:solidFill>
                <a:latin typeface="+mn-lt"/>
              </a:rPr>
              <a:t>The Claus Process / Sulfur Removal  </a:t>
            </a:r>
            <a:r>
              <a:rPr lang="en-US" sz="2900" dirty="0" smtClean="0">
                <a:solidFill>
                  <a:srgbClr val="003366"/>
                </a:solidFill>
                <a:latin typeface="+mn-lt"/>
              </a:rPr>
              <a:t>is able to convert the hydrogen sulfide in the acid gas to elemental sulfur and remove it from the </a:t>
            </a:r>
            <a:r>
              <a:rPr lang="en-US" sz="2900" dirty="0" err="1" smtClean="0">
                <a:solidFill>
                  <a:srgbClr val="003366"/>
                </a:solidFill>
                <a:latin typeface="+mn-lt"/>
              </a:rPr>
              <a:t>syngas</a:t>
            </a:r>
            <a:r>
              <a:rPr lang="en-US" sz="2900" dirty="0" smtClean="0">
                <a:solidFill>
                  <a:srgbClr val="003366"/>
                </a:solidFill>
                <a:latin typeface="+mn-lt"/>
              </a:rPr>
              <a:t>.</a:t>
            </a:r>
          </a:p>
          <a:p>
            <a:pPr algn="just" defTabSz="731838">
              <a:spcBef>
                <a:spcPct val="50000"/>
              </a:spcBef>
              <a:defRPr/>
            </a:pPr>
            <a:r>
              <a:rPr lang="en-US" sz="2900" dirty="0">
                <a:solidFill>
                  <a:srgbClr val="003366"/>
                </a:solidFill>
                <a:latin typeface="+mn-lt"/>
              </a:rPr>
              <a:t>	</a:t>
            </a:r>
            <a:r>
              <a:rPr lang="en-US" sz="2900" b="1" dirty="0" smtClean="0">
                <a:solidFill>
                  <a:srgbClr val="003366"/>
                </a:solidFill>
                <a:latin typeface="+mn-lt"/>
              </a:rPr>
              <a:t>The Water Gas Shift (WGS) </a:t>
            </a:r>
            <a:r>
              <a:rPr lang="en-US" sz="2900" dirty="0" smtClean="0">
                <a:solidFill>
                  <a:srgbClr val="003366"/>
                </a:solidFill>
                <a:latin typeface="+mn-lt"/>
              </a:rPr>
              <a:t>allows the ratio of </a:t>
            </a:r>
            <a:r>
              <a:rPr lang="en-US" sz="2900" dirty="0">
                <a:solidFill>
                  <a:srgbClr val="003366"/>
                </a:solidFill>
                <a:latin typeface="+mn-lt"/>
              </a:rPr>
              <a:t>H</a:t>
            </a:r>
            <a:r>
              <a:rPr lang="en-US" sz="2900" baseline="-25000" dirty="0">
                <a:solidFill>
                  <a:srgbClr val="003366"/>
                </a:solidFill>
                <a:latin typeface="+mn-lt"/>
              </a:rPr>
              <a:t>2</a:t>
            </a:r>
            <a:r>
              <a:rPr lang="en-US" sz="2900" dirty="0">
                <a:solidFill>
                  <a:srgbClr val="003366"/>
                </a:solidFill>
                <a:latin typeface="+mn-lt"/>
              </a:rPr>
              <a:t> and CO</a:t>
            </a:r>
            <a:r>
              <a:rPr lang="en-US" sz="2900" baseline="-25000" dirty="0">
                <a:solidFill>
                  <a:srgbClr val="003366"/>
                </a:solidFill>
                <a:latin typeface="+mn-lt"/>
              </a:rPr>
              <a:t>2 </a:t>
            </a:r>
            <a:r>
              <a:rPr lang="en-US" sz="2900" dirty="0" smtClean="0">
                <a:solidFill>
                  <a:srgbClr val="003366"/>
                </a:solidFill>
                <a:latin typeface="+mn-lt"/>
              </a:rPr>
              <a:t>to be adjusted to the required levels.</a:t>
            </a:r>
            <a:endParaRPr lang="en-US" sz="2900" dirty="0">
              <a:solidFill>
                <a:srgbClr val="003366"/>
              </a:solidFill>
              <a:latin typeface="+mn-lt"/>
            </a:endParaRPr>
          </a:p>
        </p:txBody>
      </p:sp>
      <p:graphicFrame>
        <p:nvGraphicFramePr>
          <p:cNvPr id="31" name="Content Placeholder 3"/>
          <p:cNvGraphicFramePr>
            <a:graphicFrameLocks/>
          </p:cNvGraphicFramePr>
          <p:nvPr>
            <p:extLst>
              <p:ext uri="{D42A27DB-BD31-4B8C-83A1-F6EECF244321}">
                <p14:modId xmlns:p14="http://schemas.microsoft.com/office/powerpoint/2010/main" xmlns="" val="3409182301"/>
              </p:ext>
            </p:extLst>
          </p:nvPr>
        </p:nvGraphicFramePr>
        <p:xfrm>
          <a:off x="31996061" y="4992124"/>
          <a:ext cx="7770813" cy="476629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 name="Table 1"/>
          <p:cNvGraphicFramePr>
            <a:graphicFrameLocks noGrp="1"/>
          </p:cNvGraphicFramePr>
          <p:nvPr>
            <p:extLst>
              <p:ext uri="{D42A27DB-BD31-4B8C-83A1-F6EECF244321}">
                <p14:modId xmlns:p14="http://schemas.microsoft.com/office/powerpoint/2010/main" xmlns="" val="359149593"/>
              </p:ext>
            </p:extLst>
          </p:nvPr>
        </p:nvGraphicFramePr>
        <p:xfrm>
          <a:off x="38950900" y="10820400"/>
          <a:ext cx="3933806" cy="2107831"/>
        </p:xfrm>
        <a:graphic>
          <a:graphicData uri="http://schemas.openxmlformats.org/drawingml/2006/table">
            <a:tbl>
              <a:tblPr firstRow="1" firstCol="1" bandRow="1">
                <a:tableStyleId>{5C22544A-7EE6-4342-B048-85BDC9FD1C3A}</a:tableStyleId>
              </a:tblPr>
              <a:tblGrid>
                <a:gridCol w="1133456"/>
                <a:gridCol w="109498"/>
                <a:gridCol w="651101"/>
                <a:gridCol w="670204"/>
                <a:gridCol w="691249"/>
                <a:gridCol w="678298"/>
              </a:tblGrid>
              <a:tr h="753155">
                <a:tc>
                  <a:txBody>
                    <a:bodyPr/>
                    <a:lstStyle/>
                    <a:p>
                      <a:pPr marL="0" marR="0" algn="ctr">
                        <a:lnSpc>
                          <a:spcPct val="115000"/>
                        </a:lnSpc>
                        <a:spcBef>
                          <a:spcPts val="0"/>
                        </a:spcBef>
                        <a:spcAft>
                          <a:spcPts val="0"/>
                        </a:spcAft>
                      </a:pPr>
                      <a:r>
                        <a:rPr lang="en-US" sz="1400" dirty="0">
                          <a:effectLst/>
                        </a:rPr>
                        <a:t>NPV</a:t>
                      </a:r>
                      <a:endParaRPr lang="en-US" sz="1100" dirty="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800" b="1" kern="1200" baseline="0" dirty="0" smtClean="0">
                          <a:solidFill>
                            <a:schemeClr val="tx1"/>
                          </a:solidFill>
                          <a:effectLst/>
                          <a:latin typeface="+mn-lt"/>
                          <a:ea typeface="+mn-ea"/>
                          <a:cs typeface="+mn-cs"/>
                        </a:rPr>
                        <a:t>$743,827,088</a:t>
                      </a:r>
                      <a:endParaRPr lang="en-US" sz="1100" baseline="0" dirty="0">
                        <a:solidFill>
                          <a:schemeClr val="tx1"/>
                        </a:solidFill>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a:effectLst/>
                        </a:rPr>
                        <a:t>IRR</a:t>
                      </a:r>
                      <a:endParaRPr lang="en-US" sz="110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800" b="1" dirty="0" smtClean="0">
                          <a:effectLst/>
                          <a:latin typeface="+mn-lt"/>
                          <a:ea typeface="Calibri"/>
                          <a:cs typeface="Times New Roman"/>
                        </a:rPr>
                        <a:t>25.73</a:t>
                      </a:r>
                      <a:r>
                        <a:rPr lang="en-US" sz="1800" b="1" baseline="0" dirty="0" smtClean="0">
                          <a:effectLst/>
                          <a:latin typeface="+mn-lt"/>
                          <a:ea typeface="Calibri"/>
                          <a:cs typeface="Times New Roman"/>
                        </a:rPr>
                        <a:t> %</a:t>
                      </a:r>
                      <a:endParaRPr lang="en-US" sz="1800" b="1" dirty="0">
                        <a:effectLst/>
                        <a:latin typeface="+mn-lt"/>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7338">
                <a:tc>
                  <a:txBody>
                    <a:bodyPr/>
                    <a:lstStyle/>
                    <a:p>
                      <a:pPr marL="0" marR="0" algn="ctr">
                        <a:lnSpc>
                          <a:spcPct val="115000"/>
                        </a:lnSpc>
                        <a:spcBef>
                          <a:spcPts val="0"/>
                        </a:spcBef>
                        <a:spcAft>
                          <a:spcPts val="0"/>
                        </a:spcAft>
                      </a:pPr>
                      <a:r>
                        <a:rPr lang="en-US" sz="1400" dirty="0">
                          <a:effectLst/>
                        </a:rPr>
                        <a:t>interest</a:t>
                      </a:r>
                      <a:endParaRPr lang="en-US" sz="1100" dirty="0">
                        <a:effectLst/>
                        <a:latin typeface="Calibri"/>
                        <a:ea typeface="Calibri"/>
                        <a:cs typeface="Times New Roman"/>
                      </a:endParaRPr>
                    </a:p>
                  </a:txBody>
                  <a:tcPr marL="68580" marR="68580" marT="0" marB="0" anchor="ctr"/>
                </a:tc>
                <a:tc gridSpan="5">
                  <a:txBody>
                    <a:bodyPr/>
                    <a:lstStyle/>
                    <a:p>
                      <a:pPr marL="0" marR="0" algn="ctr">
                        <a:lnSpc>
                          <a:spcPct val="150000"/>
                        </a:lnSpc>
                        <a:spcBef>
                          <a:spcPts val="0"/>
                        </a:spcBef>
                        <a:spcAft>
                          <a:spcPts val="0"/>
                        </a:spcAft>
                      </a:pPr>
                      <a:r>
                        <a:rPr lang="en-US" sz="1400" b="1" dirty="0">
                          <a:effectLst/>
                        </a:rPr>
                        <a:t>8%</a:t>
                      </a:r>
                      <a:endParaRPr lang="en-US" sz="1100" b="1"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35" name="Chart 34"/>
          <p:cNvGraphicFramePr/>
          <p:nvPr>
            <p:extLst>
              <p:ext uri="{D42A27DB-BD31-4B8C-83A1-F6EECF244321}">
                <p14:modId xmlns:p14="http://schemas.microsoft.com/office/powerpoint/2010/main" xmlns="" val="2194030919"/>
              </p:ext>
            </p:extLst>
          </p:nvPr>
        </p:nvGraphicFramePr>
        <p:xfrm>
          <a:off x="36107914" y="5041208"/>
          <a:ext cx="7391400" cy="529932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9" name="Chart 28"/>
          <p:cNvGraphicFramePr>
            <a:graphicFrameLocks/>
          </p:cNvGraphicFramePr>
          <p:nvPr>
            <p:extLst>
              <p:ext uri="{D42A27DB-BD31-4B8C-83A1-F6EECF244321}">
                <p14:modId xmlns:p14="http://schemas.microsoft.com/office/powerpoint/2010/main" xmlns="" val="928318711"/>
              </p:ext>
            </p:extLst>
          </p:nvPr>
        </p:nvGraphicFramePr>
        <p:xfrm>
          <a:off x="32169100" y="9922933"/>
          <a:ext cx="6477001" cy="4326467"/>
        </p:xfrm>
        <a:graphic>
          <a:graphicData uri="http://schemas.openxmlformats.org/drawingml/2006/chart">
            <c:chart xmlns:c="http://schemas.openxmlformats.org/drawingml/2006/chart" xmlns:r="http://schemas.openxmlformats.org/officeDocument/2006/relationships" r:id="rId8"/>
          </a:graphicData>
        </a:graphic>
      </p:graphicFrame>
      <p:pic>
        <p:nvPicPr>
          <p:cNvPr id="1026" name="Picture 2" descr="BFD_040411_Flows.jpg"/>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10896600" y="11720203"/>
            <a:ext cx="10210800" cy="3565825"/>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13079643" y="21066829"/>
            <a:ext cx="5379551" cy="400110"/>
          </a:xfrm>
          <a:prstGeom prst="rect">
            <a:avLst/>
          </a:prstGeom>
          <a:noFill/>
        </p:spPr>
        <p:txBody>
          <a:bodyPr wrap="none" rtlCol="0">
            <a:spAutoFit/>
          </a:bodyPr>
          <a:lstStyle/>
          <a:p>
            <a:pPr algn="ctr"/>
            <a:r>
              <a:rPr lang="en-US" sz="2000" i="1" dirty="0" smtClean="0">
                <a:solidFill>
                  <a:srgbClr val="002060"/>
                </a:solidFill>
              </a:rPr>
              <a:t>Aspen Simulation (Hydrogen Sulfide Removal)</a:t>
            </a:r>
            <a:endParaRPr lang="en-GB" sz="2000" i="1" dirty="0">
              <a:solidFill>
                <a:srgbClr val="002060"/>
              </a:solidFill>
            </a:endParaRPr>
          </a:p>
        </p:txBody>
      </p:sp>
      <p:sp>
        <p:nvSpPr>
          <p:cNvPr id="36" name="Rectangle 15"/>
          <p:cNvSpPr>
            <a:spLocks noChangeArrowheads="1"/>
          </p:cNvSpPr>
          <p:nvPr/>
        </p:nvSpPr>
        <p:spPr bwMode="auto">
          <a:xfrm>
            <a:off x="21611091" y="10557955"/>
            <a:ext cx="10088109" cy="4511964"/>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4: Carbon Dioxide Capture</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sp>
        <p:nvSpPr>
          <p:cNvPr id="4" name="TextBox 3"/>
          <p:cNvSpPr txBox="1"/>
          <p:nvPr/>
        </p:nvSpPr>
        <p:spPr>
          <a:xfrm>
            <a:off x="3066072" y="17657058"/>
            <a:ext cx="4929555" cy="630942"/>
          </a:xfrm>
          <a:prstGeom prst="rect">
            <a:avLst/>
          </a:prstGeom>
          <a:noFill/>
        </p:spPr>
        <p:txBody>
          <a:bodyPr wrap="none" rtlCol="0">
            <a:spAutoFit/>
          </a:bodyPr>
          <a:lstStyle/>
          <a:p>
            <a:r>
              <a:rPr lang="en-US" sz="3500" b="1" dirty="0" err="1">
                <a:solidFill>
                  <a:srgbClr val="002060"/>
                </a:solidFill>
              </a:rPr>
              <a:t>Petcoke</a:t>
            </a:r>
            <a:r>
              <a:rPr lang="en-US" sz="3500" b="1" dirty="0">
                <a:solidFill>
                  <a:srgbClr val="002060"/>
                </a:solidFill>
              </a:rPr>
              <a:t> </a:t>
            </a:r>
            <a:r>
              <a:rPr lang="en-US" sz="3500" b="1" dirty="0" smtClean="0">
                <a:solidFill>
                  <a:srgbClr val="002060"/>
                </a:solidFill>
              </a:rPr>
              <a:t>Composition</a:t>
            </a:r>
            <a:endParaRPr lang="en-AU" sz="3500" b="1" dirty="0">
              <a:solidFill>
                <a:srgbClr val="002060"/>
              </a:solidFill>
            </a:endParaRPr>
          </a:p>
        </p:txBody>
      </p:sp>
      <p:sp>
        <p:nvSpPr>
          <p:cNvPr id="5" name="TextBox 4"/>
          <p:cNvSpPr txBox="1"/>
          <p:nvPr/>
        </p:nvSpPr>
        <p:spPr>
          <a:xfrm>
            <a:off x="11277600" y="5105400"/>
            <a:ext cx="6476999" cy="5001369"/>
          </a:xfrm>
          <a:prstGeom prst="rect">
            <a:avLst/>
          </a:prstGeom>
          <a:noFill/>
        </p:spPr>
        <p:txBody>
          <a:bodyPr wrap="square" rtlCol="0">
            <a:spAutoFit/>
          </a:bodyPr>
          <a:lstStyle/>
          <a:p>
            <a:pPr algn="just"/>
            <a:r>
              <a:rPr lang="en-US" sz="2900" dirty="0" smtClean="0">
                <a:solidFill>
                  <a:srgbClr val="002060"/>
                </a:solidFill>
              </a:rPr>
              <a:t>	Gasification </a:t>
            </a:r>
            <a:r>
              <a:rPr lang="en-US" sz="2900" dirty="0">
                <a:solidFill>
                  <a:srgbClr val="002060"/>
                </a:solidFill>
              </a:rPr>
              <a:t>is the process </a:t>
            </a:r>
            <a:r>
              <a:rPr lang="en-US" sz="2900" dirty="0" smtClean="0">
                <a:solidFill>
                  <a:srgbClr val="002060"/>
                </a:solidFill>
              </a:rPr>
              <a:t>of converting </a:t>
            </a:r>
            <a:r>
              <a:rPr lang="en-US" sz="2900" dirty="0" smtClean="0">
                <a:solidFill>
                  <a:srgbClr val="002060"/>
                </a:solidFill>
              </a:rPr>
              <a:t>a </a:t>
            </a:r>
            <a:r>
              <a:rPr lang="en-US" sz="2900" dirty="0" smtClean="0">
                <a:solidFill>
                  <a:srgbClr val="002060"/>
                </a:solidFill>
              </a:rPr>
              <a:t>carbon-rich </a:t>
            </a:r>
            <a:r>
              <a:rPr lang="en-US" sz="2900" dirty="0" smtClean="0">
                <a:solidFill>
                  <a:srgbClr val="002060"/>
                </a:solidFill>
              </a:rPr>
              <a:t>feedstock into a highly usable synthesis gas. </a:t>
            </a:r>
            <a:r>
              <a:rPr lang="en-US" sz="2900" dirty="0" smtClean="0">
                <a:solidFill>
                  <a:srgbClr val="002060"/>
                </a:solidFill>
              </a:rPr>
              <a:t>The term </a:t>
            </a:r>
            <a:r>
              <a:rPr lang="en-US" sz="2900" dirty="0" smtClean="0">
                <a:solidFill>
                  <a:srgbClr val="002060"/>
                </a:solidFill>
              </a:rPr>
              <a:t>s</a:t>
            </a:r>
            <a:r>
              <a:rPr lang="en-US" sz="2900" dirty="0" smtClean="0">
                <a:solidFill>
                  <a:srgbClr val="002060"/>
                </a:solidFill>
              </a:rPr>
              <a:t>yngas means the gas</a:t>
            </a:r>
            <a:r>
              <a:rPr lang="en-US" sz="2900" dirty="0" smtClean="0">
                <a:solidFill>
                  <a:srgbClr val="002060"/>
                </a:solidFill>
              </a:rPr>
              <a:t> </a:t>
            </a:r>
            <a:r>
              <a:rPr lang="en-US" sz="2900" dirty="0" smtClean="0">
                <a:solidFill>
                  <a:srgbClr val="002060"/>
                </a:solidFill>
              </a:rPr>
              <a:t>is mainly composed of carbon </a:t>
            </a:r>
            <a:r>
              <a:rPr lang="en-US" sz="2900" dirty="0" smtClean="0">
                <a:solidFill>
                  <a:srgbClr val="002060"/>
                </a:solidFill>
              </a:rPr>
              <a:t>monoxide</a:t>
            </a:r>
            <a:r>
              <a:rPr lang="en-US" sz="2900" dirty="0" smtClean="0">
                <a:solidFill>
                  <a:srgbClr val="002060"/>
                </a:solidFill>
              </a:rPr>
              <a:t> and</a:t>
            </a:r>
            <a:r>
              <a:rPr lang="en-US" sz="2900" dirty="0" smtClean="0">
                <a:solidFill>
                  <a:srgbClr val="002060"/>
                </a:solidFill>
              </a:rPr>
              <a:t> hydrogen.</a:t>
            </a:r>
            <a:endParaRPr lang="en-US" sz="2900" dirty="0" smtClean="0">
              <a:solidFill>
                <a:srgbClr val="002060"/>
              </a:solidFill>
            </a:endParaRPr>
          </a:p>
          <a:p>
            <a:pPr algn="just"/>
            <a:r>
              <a:rPr lang="en-US" sz="2900" dirty="0">
                <a:solidFill>
                  <a:srgbClr val="002060"/>
                </a:solidFill>
              </a:rPr>
              <a:t>	</a:t>
            </a:r>
            <a:r>
              <a:rPr lang="en-US" sz="2900" dirty="0" smtClean="0">
                <a:solidFill>
                  <a:srgbClr val="002060"/>
                </a:solidFill>
              </a:rPr>
              <a:t>In our process the syngas produced must be cleaned, separated, and shifted to the proper ratio of carbon monoxide to hydrogen while utilizing the byproducts.  </a:t>
            </a:r>
            <a:endParaRPr lang="en-GB" sz="2900" dirty="0">
              <a:solidFill>
                <a:srgbClr val="002060"/>
              </a:solidFill>
            </a:endParaRPr>
          </a:p>
        </p:txBody>
      </p:sp>
      <p:sp>
        <p:nvSpPr>
          <p:cNvPr id="6" name="TextBox 5"/>
          <p:cNvSpPr txBox="1"/>
          <p:nvPr/>
        </p:nvSpPr>
        <p:spPr>
          <a:xfrm>
            <a:off x="22182221" y="11769774"/>
            <a:ext cx="8229600" cy="3216265"/>
          </a:xfrm>
          <a:prstGeom prst="rect">
            <a:avLst/>
          </a:prstGeom>
          <a:noFill/>
        </p:spPr>
        <p:txBody>
          <a:bodyPr wrap="square" rtlCol="0">
            <a:spAutoFit/>
          </a:bodyPr>
          <a:lstStyle/>
          <a:p>
            <a:pPr algn="just"/>
            <a:r>
              <a:rPr lang="en-US" sz="2900" dirty="0" smtClean="0">
                <a:solidFill>
                  <a:srgbClr val="002060"/>
                </a:solidFill>
              </a:rPr>
              <a:t>	Carbon Dioxide is separated from the syngas through two absorption columns using </a:t>
            </a:r>
            <a:r>
              <a:rPr lang="en-US" sz="2900" dirty="0" err="1">
                <a:solidFill>
                  <a:srgbClr val="002060"/>
                </a:solidFill>
              </a:rPr>
              <a:t>S</a:t>
            </a:r>
            <a:r>
              <a:rPr lang="en-US" sz="2900" dirty="0" err="1" smtClean="0">
                <a:solidFill>
                  <a:srgbClr val="002060"/>
                </a:solidFill>
              </a:rPr>
              <a:t>elexol</a:t>
            </a:r>
            <a:r>
              <a:rPr lang="en-US" sz="2900" dirty="0" smtClean="0">
                <a:solidFill>
                  <a:srgbClr val="002060"/>
                </a:solidFill>
              </a:rPr>
              <a:t> as solvent. Carbon dioxide is then flashed off of the solvent and made capture ready. Utilizing this capture makes the overall process more appealing from an environmental view point.   </a:t>
            </a:r>
            <a:endParaRPr lang="en-GB" sz="2900" dirty="0">
              <a:solidFill>
                <a:srgbClr val="002060"/>
              </a:solidFill>
            </a:endParaRPr>
          </a:p>
        </p:txBody>
      </p:sp>
      <p:sp>
        <p:nvSpPr>
          <p:cNvPr id="41" name="Rectangle 15"/>
          <p:cNvSpPr>
            <a:spLocks noChangeArrowheads="1"/>
          </p:cNvSpPr>
          <p:nvPr/>
        </p:nvSpPr>
        <p:spPr bwMode="auto">
          <a:xfrm>
            <a:off x="21687291" y="15392400"/>
            <a:ext cx="10088109" cy="6172200"/>
          </a:xfrm>
          <a:prstGeom prst="rect">
            <a:avLst/>
          </a:prstGeom>
          <a:solidFill>
            <a:srgbClr val="FFEBCD"/>
          </a:solidFill>
          <a:ln w="38100">
            <a:solidFill>
              <a:schemeClr val="tx1"/>
            </a:solidFill>
            <a:miter lim="800000"/>
            <a:headEnd/>
            <a:tailEnd/>
          </a:ln>
          <a:effectLst>
            <a:outerShdw dist="197566" dir="2700000" algn="ctr" rotWithShape="0">
              <a:srgbClr val="14283C"/>
            </a:outerShdw>
          </a:effectLst>
        </p:spPr>
        <p:txBody>
          <a:bodyPr lIns="287982" tIns="287982" rIns="287982" bIns="287982"/>
          <a:lstStyle/>
          <a:p>
            <a:pPr defTabSz="731838">
              <a:spcBef>
                <a:spcPct val="50000"/>
              </a:spcBef>
              <a:defRPr/>
            </a:pPr>
            <a:r>
              <a:rPr lang="en-US" sz="3900" b="1" dirty="0" smtClean="0">
                <a:solidFill>
                  <a:srgbClr val="003366"/>
                </a:solidFill>
                <a:latin typeface="+mn-lt"/>
              </a:rPr>
              <a:t>Chapter 5: Plant Layout</a:t>
            </a:r>
          </a:p>
          <a:p>
            <a:pPr defTabSz="731838">
              <a:spcBef>
                <a:spcPct val="50000"/>
              </a:spcBef>
              <a:defRPr/>
            </a:pPr>
            <a:r>
              <a:rPr lang="en-US" sz="3900" b="1" dirty="0">
                <a:solidFill>
                  <a:srgbClr val="003366"/>
                </a:solidFill>
                <a:latin typeface="Arial" charset="0"/>
              </a:rPr>
              <a:t>	</a:t>
            </a:r>
            <a:endParaRPr lang="en-GB" sz="3900" b="1" dirty="0">
              <a:solidFill>
                <a:srgbClr val="003366"/>
              </a:solidFill>
              <a:latin typeface="Arial" charset="0"/>
            </a:endParaRPr>
          </a:p>
        </p:txBody>
      </p:sp>
      <p:pic>
        <p:nvPicPr>
          <p:cNvPr id="40" name="Content Placeholder 5" descr="Overall Layout with Land (04.04.11) (RK).jpg"/>
          <p:cNvPicPr>
            <a:picLocks noChangeAspect="1"/>
          </p:cNvPicPr>
          <p:nvPr/>
        </p:nvPicPr>
        <p:blipFill>
          <a:blip r:embed="rId10" cstate="print"/>
          <a:stretch>
            <a:fillRect/>
          </a:stretch>
        </p:blipFill>
        <p:spPr>
          <a:xfrm>
            <a:off x="26096392" y="16336341"/>
            <a:ext cx="5298008" cy="4999659"/>
          </a:xfrm>
          <a:prstGeom prst="rect">
            <a:avLst/>
          </a:prstGeom>
        </p:spPr>
      </p:pic>
      <p:sp>
        <p:nvSpPr>
          <p:cNvPr id="7" name="TextBox 6"/>
          <p:cNvSpPr txBox="1"/>
          <p:nvPr/>
        </p:nvSpPr>
        <p:spPr>
          <a:xfrm>
            <a:off x="21958848" y="16336342"/>
            <a:ext cx="3720552" cy="4555093"/>
          </a:xfrm>
          <a:prstGeom prst="rect">
            <a:avLst/>
          </a:prstGeom>
          <a:noFill/>
        </p:spPr>
        <p:txBody>
          <a:bodyPr wrap="square" rtlCol="0">
            <a:spAutoFit/>
          </a:bodyPr>
          <a:lstStyle/>
          <a:p>
            <a:pPr marL="571500" indent="-571500">
              <a:buFont typeface="Arial" pitchFamily="34" charset="0"/>
              <a:buChar char="•"/>
            </a:pPr>
            <a:r>
              <a:rPr lang="en-US" sz="2900" dirty="0">
                <a:solidFill>
                  <a:srgbClr val="002060"/>
                </a:solidFill>
              </a:rPr>
              <a:t>4923 Port Rd., Pasadena, </a:t>
            </a:r>
            <a:r>
              <a:rPr lang="en-US" sz="2900" dirty="0" smtClean="0">
                <a:solidFill>
                  <a:srgbClr val="002060"/>
                </a:solidFill>
              </a:rPr>
              <a:t>TX</a:t>
            </a:r>
          </a:p>
          <a:p>
            <a:pPr marL="571500" indent="-571500">
              <a:buFont typeface="Arial" pitchFamily="34" charset="0"/>
              <a:buChar char="•"/>
            </a:pPr>
            <a:r>
              <a:rPr lang="en-US" sz="2900" dirty="0" smtClean="0">
                <a:solidFill>
                  <a:srgbClr val="002060"/>
                </a:solidFill>
              </a:rPr>
              <a:t>2.5 Miles West of Trinity Bay</a:t>
            </a:r>
          </a:p>
          <a:p>
            <a:pPr marL="571500" indent="-571500">
              <a:buFont typeface="Arial" pitchFamily="34" charset="0"/>
              <a:buChar char="•"/>
            </a:pPr>
            <a:r>
              <a:rPr lang="en-US" sz="2900" dirty="0" smtClean="0">
                <a:solidFill>
                  <a:srgbClr val="002060"/>
                </a:solidFill>
              </a:rPr>
              <a:t>Existing Roads and Railroads</a:t>
            </a:r>
          </a:p>
          <a:p>
            <a:pPr marL="571500" indent="-571500">
              <a:buFont typeface="Arial" pitchFamily="34" charset="0"/>
              <a:buChar char="•"/>
            </a:pPr>
            <a:r>
              <a:rPr lang="en-US" sz="2900" dirty="0" smtClean="0">
                <a:solidFill>
                  <a:srgbClr val="002060"/>
                </a:solidFill>
              </a:rPr>
              <a:t>140 Acres with Acetic Acid Production (Team Golf) </a:t>
            </a:r>
            <a:endParaRPr lang="en-GB" sz="2900" dirty="0">
              <a:solidFill>
                <a:srgbClr val="002060"/>
              </a:solidFill>
            </a:endParaRPr>
          </a:p>
        </p:txBody>
      </p:sp>
      <p:pic>
        <p:nvPicPr>
          <p:cNvPr id="46" name="Picture 45"/>
          <p:cNvPicPr>
            <a:picLocks noChangeAspect="1" noChangeArrowheads="1"/>
          </p:cNvPicPr>
          <p:nvPr/>
        </p:nvPicPr>
        <p:blipFill>
          <a:blip r:embed="rId11" cstate="print"/>
          <a:srcRect/>
          <a:stretch>
            <a:fillRect/>
          </a:stretch>
        </p:blipFill>
        <p:spPr bwMode="auto">
          <a:xfrm>
            <a:off x="10972799" y="15998072"/>
            <a:ext cx="10133264" cy="4960856"/>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Hexagonal design template">
  <a:themeElements>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fontScheme name="Hexagonal design template">
      <a:majorFont>
        <a:latin typeface="Arial 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62375" rtl="0" eaLnBrk="0" fontAlgn="base" latinLnBrk="0" hangingPunct="0">
          <a:lnSpc>
            <a:spcPct val="100000"/>
          </a:lnSpc>
          <a:spcBef>
            <a:spcPct val="0"/>
          </a:spcBef>
          <a:spcAft>
            <a:spcPct val="0"/>
          </a:spcAft>
          <a:buClrTx/>
          <a:buSzTx/>
          <a:buFontTx/>
          <a:buNone/>
          <a:tabLst/>
          <a:defRPr kumimoji="0" lang="en-US" sz="75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Hexagonal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exagonal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exagonal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exagonal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exagonal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exagonal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exagonal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exagonal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exagonal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exagonal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exagonal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exagonal design template 12">
        <a:dk1>
          <a:srgbClr val="2D2015"/>
        </a:dk1>
        <a:lt1>
          <a:srgbClr val="FFFFFF"/>
        </a:lt1>
        <a:dk2>
          <a:srgbClr val="523E26"/>
        </a:dk2>
        <a:lt2>
          <a:srgbClr val="784934"/>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Hexagonal design template</Template>
  <TotalTime>1305</TotalTime>
  <Words>271</Words>
  <Application>Microsoft Office PowerPoint</Application>
  <PresentationFormat>Custom</PresentationFormat>
  <Paragraphs>92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Hexagonal design template</vt:lpstr>
      <vt:lpstr>Slide 1</vt:lpstr>
    </vt:vector>
  </TitlesOfParts>
  <Company>Graphicsland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dc:creator>
  <dc:description>www.MakeSigns.com_x000d_
1.800.347.2744</dc:description>
  <cp:lastModifiedBy>Ryan Kosak</cp:lastModifiedBy>
  <cp:revision>106</cp:revision>
  <cp:lastPrinted>1601-01-01T00:00:00Z</cp:lastPrinted>
  <dcterms:created xsi:type="dcterms:W3CDTF">2007-12-06T17:27:24Z</dcterms:created>
  <dcterms:modified xsi:type="dcterms:W3CDTF">2011-04-06T23:29:54Z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TC010902991033</vt:lpwstr>
  </property>
</Properties>
</file>