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21945600"/>
  <p:notesSz cx="9239250" cy="11982450"/>
  <p:defaultTextStyle>
    <a:defPPr>
      <a:defRPr lang="en-US"/>
    </a:defPPr>
    <a:lvl1pPr algn="l" rtl="0" eaLnBrk="0" fontAlgn="base" hangingPunct="0">
      <a:spcBef>
        <a:spcPct val="0"/>
      </a:spcBef>
      <a:spcAft>
        <a:spcPct val="0"/>
      </a:spcAft>
      <a:defRPr sz="75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75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75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75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7500" kern="1200">
        <a:solidFill>
          <a:schemeClr val="tx1"/>
        </a:solidFill>
        <a:latin typeface="Tahoma" pitchFamily="34" charset="0"/>
        <a:ea typeface="+mn-ea"/>
        <a:cs typeface="+mn-cs"/>
      </a:defRPr>
    </a:lvl5pPr>
    <a:lvl6pPr marL="2286000" algn="l" defTabSz="914400" rtl="0" eaLnBrk="1" latinLnBrk="0" hangingPunct="1">
      <a:defRPr sz="7500" kern="1200">
        <a:solidFill>
          <a:schemeClr val="tx1"/>
        </a:solidFill>
        <a:latin typeface="Tahoma" pitchFamily="34" charset="0"/>
        <a:ea typeface="+mn-ea"/>
        <a:cs typeface="+mn-cs"/>
      </a:defRPr>
    </a:lvl6pPr>
    <a:lvl7pPr marL="2743200" algn="l" defTabSz="914400" rtl="0" eaLnBrk="1" latinLnBrk="0" hangingPunct="1">
      <a:defRPr sz="7500" kern="1200">
        <a:solidFill>
          <a:schemeClr val="tx1"/>
        </a:solidFill>
        <a:latin typeface="Tahoma" pitchFamily="34" charset="0"/>
        <a:ea typeface="+mn-ea"/>
        <a:cs typeface="+mn-cs"/>
      </a:defRPr>
    </a:lvl7pPr>
    <a:lvl8pPr marL="3200400" algn="l" defTabSz="914400" rtl="0" eaLnBrk="1" latinLnBrk="0" hangingPunct="1">
      <a:defRPr sz="7500" kern="1200">
        <a:solidFill>
          <a:schemeClr val="tx1"/>
        </a:solidFill>
        <a:latin typeface="Tahoma" pitchFamily="34" charset="0"/>
        <a:ea typeface="+mn-ea"/>
        <a:cs typeface="+mn-cs"/>
      </a:defRPr>
    </a:lvl8pPr>
    <a:lvl9pPr marL="3657600" algn="l" defTabSz="914400" rtl="0" eaLnBrk="1" latinLnBrk="0" hangingPunct="1">
      <a:defRPr sz="75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85"/>
    <a:srgbClr val="BCF165"/>
    <a:srgbClr val="88DBEC"/>
    <a:srgbClr val="C0C0C0"/>
    <a:srgbClr val="FF9999"/>
    <a:srgbClr val="CC6600"/>
    <a:srgbClr val="00CC00"/>
    <a:srgbClr val="003399"/>
    <a:srgbClr val="F56FDB"/>
    <a:srgbClr val="B793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595" autoAdjust="0"/>
    <p:restoredTop sz="98714" autoAdjust="0"/>
  </p:normalViewPr>
  <p:slideViewPr>
    <p:cSldViewPr>
      <p:cViewPr>
        <p:scale>
          <a:sx n="40" d="100"/>
          <a:sy n="40" d="100"/>
        </p:scale>
        <p:origin x="4026" y="-120"/>
      </p:cViewPr>
      <p:guideLst>
        <p:guide orient="horz" pos="6912"/>
        <p:guide pos="13824"/>
      </p:guideLst>
    </p:cSldViewPr>
  </p:slideViewPr>
  <p:notesTextViewPr>
    <p:cViewPr>
      <p:scale>
        <a:sx n="100" d="100"/>
        <a:sy n="100" d="100"/>
      </p:scale>
      <p:origin x="0" y="1206"/>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Vijeta%20Patel\Downloads\Economic040111%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sz="3200"/>
            </a:pPr>
            <a:r>
              <a:rPr lang="en-US" sz="2400" dirty="0" smtClean="0">
                <a:solidFill>
                  <a:schemeClr val="bg2"/>
                </a:solidFill>
              </a:rPr>
              <a:t>Equipment</a:t>
            </a:r>
            <a:r>
              <a:rPr lang="en-US" sz="2400" baseline="0" dirty="0" smtClean="0">
                <a:solidFill>
                  <a:schemeClr val="bg2"/>
                </a:solidFill>
              </a:rPr>
              <a:t> Cost</a:t>
            </a:r>
            <a:endParaRPr lang="en-US" sz="2400" dirty="0">
              <a:solidFill>
                <a:schemeClr val="bg2"/>
              </a:solidFill>
            </a:endParaRPr>
          </a:p>
        </c:rich>
      </c:tx>
      <c:layout>
        <c:manualLayout>
          <c:xMode val="edge"/>
          <c:yMode val="edge"/>
          <c:x val="0.17909361607337609"/>
          <c:y val="3.7303607938660971E-2"/>
        </c:manualLayout>
      </c:layout>
    </c:title>
    <c:plotArea>
      <c:layout>
        <c:manualLayout>
          <c:layoutTarget val="inner"/>
          <c:xMode val="edge"/>
          <c:yMode val="edge"/>
          <c:x val="0.13805685454018776"/>
          <c:y val="0.18763022431469306"/>
          <c:w val="0.48029646318860114"/>
          <c:h val="0.78305979801921621"/>
        </c:manualLayout>
      </c:layout>
      <c:pieChart>
        <c:varyColors val="1"/>
        <c:ser>
          <c:idx val="0"/>
          <c:order val="0"/>
          <c:dPt>
            <c:idx val="0"/>
            <c:spPr>
              <a:solidFill>
                <a:srgbClr val="FFDA65"/>
              </a:solidFill>
            </c:spPr>
          </c:dPt>
          <c:dPt>
            <c:idx val="1"/>
            <c:spPr>
              <a:solidFill>
                <a:srgbClr val="DE4ECD"/>
              </a:solidFill>
            </c:spPr>
          </c:dPt>
          <c:dLbls>
            <c:dLbl>
              <c:idx val="0"/>
              <c:layout>
                <c:manualLayout>
                  <c:x val="-0.18210668197725291"/>
                  <c:y val="-0.22769585619979341"/>
                </c:manualLayout>
              </c:layout>
              <c:tx>
                <c:rich>
                  <a:bodyPr/>
                  <a:lstStyle/>
                  <a:p>
                    <a:r>
                      <a:rPr lang="en-US" sz="1600" b="1" dirty="0" smtClean="0">
                        <a:solidFill>
                          <a:schemeClr val="bg2"/>
                        </a:solidFill>
                      </a:rPr>
                      <a:t>Gasifier</a:t>
                    </a:r>
                    <a:endParaRPr lang="en-US" sz="1600" b="1" dirty="0">
                      <a:solidFill>
                        <a:schemeClr val="bg2"/>
                      </a:solidFill>
                    </a:endParaRPr>
                  </a:p>
                  <a:p>
                    <a:r>
                      <a:rPr lang="en-US" sz="1600" b="1" dirty="0" smtClean="0">
                        <a:solidFill>
                          <a:schemeClr val="bg2"/>
                        </a:solidFill>
                      </a:rPr>
                      <a:t> </a:t>
                    </a:r>
                    <a:r>
                      <a:rPr lang="en-US" sz="1600" b="1" dirty="0">
                        <a:solidFill>
                          <a:schemeClr val="bg2"/>
                        </a:solidFill>
                      </a:rPr>
                      <a:t>74%</a:t>
                    </a:r>
                  </a:p>
                  <a:p>
                    <a:r>
                      <a:rPr lang="en-US" sz="1600" b="1" dirty="0">
                        <a:solidFill>
                          <a:schemeClr val="bg2"/>
                        </a:solidFill>
                      </a:rPr>
                      <a:t>$135 mm</a:t>
                    </a:r>
                    <a:endParaRPr lang="en-US" dirty="0"/>
                  </a:p>
                </c:rich>
              </c:tx>
              <c:dLblPos val="bestFit"/>
              <c:showSerName val="1"/>
              <c:showPercent val="1"/>
            </c:dLbl>
            <c:dLbl>
              <c:idx val="1"/>
              <c:layout>
                <c:manualLayout>
                  <c:x val="8.8871010021731364E-4"/>
                  <c:y val="4.4342198709899409E-2"/>
                </c:manualLayout>
              </c:layout>
              <c:tx>
                <c:rich>
                  <a:bodyPr/>
                  <a:lstStyle/>
                  <a:p>
                    <a:r>
                      <a:rPr lang="en-US" sz="1600" b="1" dirty="0">
                        <a:solidFill>
                          <a:schemeClr val="bg2"/>
                        </a:solidFill>
                      </a:rPr>
                      <a:t>Sulfur</a:t>
                    </a:r>
                    <a:r>
                      <a:rPr lang="en-US" sz="1600" b="1" baseline="0" dirty="0">
                        <a:solidFill>
                          <a:schemeClr val="bg2"/>
                        </a:solidFill>
                      </a:rPr>
                      <a:t> </a:t>
                    </a:r>
                    <a:r>
                      <a:rPr lang="en-US" sz="1600" b="1" baseline="0" dirty="0" smtClean="0">
                        <a:solidFill>
                          <a:schemeClr val="bg2"/>
                        </a:solidFill>
                      </a:rPr>
                      <a:t>Removal</a:t>
                    </a:r>
                    <a:endParaRPr lang="en-US" sz="1600" b="1" dirty="0" smtClean="0">
                      <a:solidFill>
                        <a:schemeClr val="bg2"/>
                      </a:solidFill>
                    </a:endParaRPr>
                  </a:p>
                  <a:p>
                    <a:r>
                      <a:rPr lang="en-US" sz="1600" b="1" dirty="0" smtClean="0">
                        <a:solidFill>
                          <a:schemeClr val="bg2"/>
                        </a:solidFill>
                      </a:rPr>
                      <a:t> </a:t>
                    </a:r>
                    <a:r>
                      <a:rPr lang="en-US" sz="1600" b="1" dirty="0">
                        <a:solidFill>
                          <a:schemeClr val="bg2"/>
                        </a:solidFill>
                      </a:rPr>
                      <a:t>9%</a:t>
                    </a:r>
                  </a:p>
                  <a:p>
                    <a:r>
                      <a:rPr lang="en-US" sz="1600" b="1" dirty="0">
                        <a:solidFill>
                          <a:schemeClr val="bg2"/>
                        </a:solidFill>
                      </a:rPr>
                      <a:t>$17 mm</a:t>
                    </a:r>
                    <a:endParaRPr lang="en-US" dirty="0"/>
                  </a:p>
                </c:rich>
              </c:tx>
              <c:dLblPos val="bestFit"/>
              <c:showSerName val="1"/>
              <c:showPercent val="1"/>
            </c:dLbl>
            <c:dLbl>
              <c:idx val="2"/>
              <c:layout>
                <c:manualLayout>
                  <c:x val="0.129964779746984"/>
                  <c:y val="0.20650211537473026"/>
                </c:manualLayout>
              </c:layout>
              <c:tx>
                <c:rich>
                  <a:bodyPr/>
                  <a:lstStyle/>
                  <a:p>
                    <a:r>
                      <a:rPr lang="en-US" sz="1600" b="1" dirty="0">
                        <a:solidFill>
                          <a:schemeClr val="bg2"/>
                        </a:solidFill>
                      </a:rPr>
                      <a:t>CO2</a:t>
                    </a:r>
                    <a:r>
                      <a:rPr lang="en-US" sz="1600" b="1" baseline="0" dirty="0">
                        <a:solidFill>
                          <a:schemeClr val="bg2"/>
                        </a:solidFill>
                      </a:rPr>
                      <a:t> </a:t>
                    </a:r>
                    <a:r>
                      <a:rPr lang="en-US" sz="1600" b="1" baseline="0" dirty="0" smtClean="0">
                        <a:solidFill>
                          <a:schemeClr val="bg2"/>
                        </a:solidFill>
                      </a:rPr>
                      <a:t>Sequestration</a:t>
                    </a:r>
                    <a:r>
                      <a:rPr lang="en-US" sz="1600" b="1" dirty="0" smtClean="0">
                        <a:solidFill>
                          <a:schemeClr val="bg2"/>
                        </a:solidFill>
                      </a:rPr>
                      <a:t> </a:t>
                    </a:r>
                    <a:r>
                      <a:rPr lang="en-US" sz="1600" b="1" dirty="0">
                        <a:solidFill>
                          <a:schemeClr val="bg2"/>
                        </a:solidFill>
                      </a:rPr>
                      <a:t>17%</a:t>
                    </a:r>
                  </a:p>
                  <a:p>
                    <a:r>
                      <a:rPr lang="en-US" sz="1600" b="1" dirty="0">
                        <a:solidFill>
                          <a:schemeClr val="bg2"/>
                        </a:solidFill>
                      </a:rPr>
                      <a:t> $31 mm</a:t>
                    </a:r>
                    <a:endParaRPr lang="en-US" dirty="0"/>
                  </a:p>
                </c:rich>
              </c:tx>
              <c:dLblPos val="bestFit"/>
              <c:showSerName val="1"/>
              <c:showPercent val="1"/>
            </c:dLbl>
            <c:txPr>
              <a:bodyPr/>
              <a:lstStyle/>
              <a:p>
                <a:pPr>
                  <a:defRPr sz="1600" b="1">
                    <a:solidFill>
                      <a:schemeClr val="bg2"/>
                    </a:solidFill>
                  </a:defRPr>
                </a:pPr>
                <a:endParaRPr lang="en-US"/>
              </a:p>
            </c:txPr>
            <c:dLblPos val="bestFit"/>
            <c:showSerName val="1"/>
            <c:showPercent val="1"/>
            <c:showLeaderLines val="1"/>
          </c:dLbls>
          <c:val>
            <c:numRef>
              <c:f>'Equip list and discrip'!$B$21:$B$23</c:f>
              <c:numCache>
                <c:formatCode>"$"#,##0.00</c:formatCode>
                <c:ptCount val="3"/>
                <c:pt idx="0" formatCode="_(&quot;$&quot;* #,##0.00_);_(&quot;$&quot;* \(#,##0.00\);_(&quot;$&quot;* &quot;-&quot;??_);_(@_)">
                  <c:v>135099254</c:v>
                </c:pt>
                <c:pt idx="1">
                  <c:v>17064712</c:v>
                </c:pt>
                <c:pt idx="2">
                  <c:v>30311530</c:v>
                </c:pt>
              </c:numCache>
            </c:numRef>
          </c:val>
        </c:ser>
        <c:firstSliceAng val="0"/>
      </c:pieChart>
    </c:plotArea>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solidFill>
                  <a:schemeClr val="bg1"/>
                </a:solidFill>
              </a:defRPr>
            </a:pPr>
            <a:r>
              <a:rPr lang="en-GB" sz="2400" dirty="0" smtClean="0">
                <a:solidFill>
                  <a:schemeClr val="bg1"/>
                </a:solidFill>
              </a:rPr>
              <a:t>Annual</a:t>
            </a:r>
            <a:r>
              <a:rPr lang="en-GB" sz="2400" baseline="0" dirty="0" smtClean="0">
                <a:solidFill>
                  <a:schemeClr val="bg1"/>
                </a:solidFill>
              </a:rPr>
              <a:t> Operating Cost </a:t>
            </a:r>
            <a:r>
              <a:rPr lang="en-GB" sz="2400" dirty="0" smtClean="0">
                <a:solidFill>
                  <a:schemeClr val="bg1"/>
                </a:solidFill>
              </a:rPr>
              <a:t>($</a:t>
            </a:r>
            <a:r>
              <a:rPr lang="en-GB" sz="2400" dirty="0">
                <a:solidFill>
                  <a:schemeClr val="bg1"/>
                </a:solidFill>
              </a:rPr>
              <a:t>MM/YEAR</a:t>
            </a:r>
            <a:r>
              <a:rPr lang="en-GB" sz="2000" dirty="0">
                <a:solidFill>
                  <a:schemeClr val="bg1"/>
                </a:solidFill>
              </a:rPr>
              <a:t>)</a:t>
            </a:r>
          </a:p>
        </c:rich>
      </c:tx>
      <c:layout>
        <c:manualLayout>
          <c:xMode val="edge"/>
          <c:yMode val="edge"/>
          <c:x val="0.18736234001677646"/>
          <c:y val="3.3551423878650274E-2"/>
        </c:manualLayout>
      </c:layout>
      <c:overlay val="1"/>
    </c:title>
    <c:view3D>
      <c:rotX val="30"/>
      <c:perspective val="30"/>
    </c:view3D>
    <c:plotArea>
      <c:layout>
        <c:manualLayout>
          <c:layoutTarget val="inner"/>
          <c:xMode val="edge"/>
          <c:yMode val="edge"/>
          <c:x val="0.23694171604838069"/>
          <c:y val="0.21385353010796854"/>
          <c:w val="0.71297494385366778"/>
          <c:h val="0.70706097074949881"/>
        </c:manualLayout>
      </c:layout>
      <c:pie3DChart>
        <c:varyColors val="1"/>
        <c:ser>
          <c:idx val="0"/>
          <c:order val="0"/>
          <c:tx>
            <c:strRef>
              <c:f>Sheet1!$B$1</c:f>
              <c:strCache>
                <c:ptCount val="1"/>
                <c:pt idx="0">
                  <c:v>($MM/YEAR)</c:v>
                </c:pt>
              </c:strCache>
            </c:strRef>
          </c:tx>
          <c:dPt>
            <c:idx val="0"/>
            <c:spPr>
              <a:solidFill>
                <a:srgbClr val="003399"/>
              </a:solidFill>
            </c:spPr>
          </c:dPt>
          <c:dPt>
            <c:idx val="1"/>
            <c:spPr>
              <a:solidFill>
                <a:srgbClr val="FFFF85"/>
              </a:solidFill>
            </c:spPr>
          </c:dPt>
          <c:dPt>
            <c:idx val="2"/>
            <c:spPr>
              <a:solidFill>
                <a:srgbClr val="BCF165"/>
              </a:solidFill>
            </c:spPr>
          </c:dPt>
          <c:dPt>
            <c:idx val="3"/>
            <c:spPr>
              <a:solidFill>
                <a:srgbClr val="88DBEC"/>
              </a:solidFill>
            </c:spPr>
          </c:dPt>
          <c:dPt>
            <c:idx val="4"/>
            <c:spPr>
              <a:solidFill>
                <a:srgbClr val="C0C0C0"/>
              </a:solidFill>
            </c:spPr>
          </c:dPt>
          <c:dLbls>
            <c:dLbl>
              <c:idx val="0"/>
              <c:layout/>
              <c:tx>
                <c:rich>
                  <a:bodyPr/>
                  <a:lstStyle/>
                  <a:p>
                    <a:pPr>
                      <a:defRPr sz="2000" b="1">
                        <a:solidFill>
                          <a:schemeClr val="tx1"/>
                        </a:solidFill>
                        <a:latin typeface="Calibri" pitchFamily="34" charset="0"/>
                        <a:cs typeface="Calibri" pitchFamily="34" charset="0"/>
                      </a:defRPr>
                    </a:pPr>
                    <a:r>
                      <a:rPr lang="en-US" sz="2000" dirty="0">
                        <a:solidFill>
                          <a:schemeClr val="tx1"/>
                        </a:solidFill>
                        <a:latin typeface="Calibri" pitchFamily="34" charset="0"/>
                        <a:cs typeface="Calibri" pitchFamily="34" charset="0"/>
                      </a:rPr>
                      <a:t>Raw </a:t>
                    </a:r>
                    <a:r>
                      <a:rPr lang="en-US" sz="2000" dirty="0" smtClean="0">
                        <a:solidFill>
                          <a:schemeClr val="tx1"/>
                        </a:solidFill>
                        <a:latin typeface="Calibri" pitchFamily="34" charset="0"/>
                        <a:cs typeface="Calibri" pitchFamily="34" charset="0"/>
                      </a:rPr>
                      <a:t>Materials</a:t>
                    </a:r>
                  </a:p>
                  <a:p>
                    <a:pPr>
                      <a:defRPr sz="2000" b="1">
                        <a:solidFill>
                          <a:schemeClr val="tx1"/>
                        </a:solidFill>
                        <a:latin typeface="Calibri" pitchFamily="34" charset="0"/>
                        <a:cs typeface="Calibri" pitchFamily="34" charset="0"/>
                      </a:defRPr>
                    </a:pPr>
                    <a:r>
                      <a:rPr lang="en-US" sz="2000" dirty="0" smtClean="0">
                        <a:solidFill>
                          <a:schemeClr val="tx1"/>
                        </a:solidFill>
                        <a:latin typeface="Calibri" pitchFamily="34" charset="0"/>
                        <a:cs typeface="Calibri" pitchFamily="34" charset="0"/>
                      </a:rPr>
                      <a:t> 66%</a:t>
                    </a:r>
                  </a:p>
                  <a:p>
                    <a:pPr>
                      <a:defRPr sz="2000" b="1">
                        <a:solidFill>
                          <a:schemeClr val="tx1"/>
                        </a:solidFill>
                        <a:latin typeface="Calibri" pitchFamily="34" charset="0"/>
                        <a:cs typeface="Calibri" pitchFamily="34" charset="0"/>
                      </a:defRPr>
                    </a:pPr>
                    <a:r>
                      <a:rPr lang="en-US" sz="2000" dirty="0" smtClean="0">
                        <a:solidFill>
                          <a:schemeClr val="tx1"/>
                        </a:solidFill>
                        <a:latin typeface="Calibri" pitchFamily="34" charset="0"/>
                        <a:cs typeface="Calibri" pitchFamily="34" charset="0"/>
                      </a:rPr>
                      <a:t>$93.5</a:t>
                    </a:r>
                    <a:endParaRPr lang="en-US" dirty="0">
                      <a:solidFill>
                        <a:schemeClr val="tx1"/>
                      </a:solidFill>
                    </a:endParaRPr>
                  </a:p>
                </c:rich>
              </c:tx>
              <c:spPr/>
              <c:dLblPos val="bestFit"/>
              <c:showVal val="1"/>
              <c:showCatName val="1"/>
              <c:showPercent val="1"/>
            </c:dLbl>
            <c:dLbl>
              <c:idx val="1"/>
              <c:layout>
                <c:manualLayout>
                  <c:x val="5.1546391752577319E-3"/>
                  <c:y val="-3.6433110009420129E-2"/>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Labor</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4%</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$6.3</a:t>
                    </a:r>
                    <a:endParaRPr lang="en-US" dirty="0"/>
                  </a:p>
                </c:rich>
              </c:tx>
              <c:spPr/>
              <c:dLblPos val="bestFit"/>
              <c:showVal val="1"/>
              <c:showCatName val="1"/>
              <c:showPercent val="1"/>
            </c:dLbl>
            <c:dLbl>
              <c:idx val="2"/>
              <c:layout>
                <c:manualLayout>
                  <c:x val="2.5409432516587602E-2"/>
                  <c:y val="4.1220320765198862E-3"/>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Utilities</a:t>
                    </a:r>
                    <a:r>
                      <a:rPr lang="en-US" sz="2000" baseline="0" dirty="0" smtClean="0">
                        <a:solidFill>
                          <a:schemeClr val="bg1"/>
                        </a:solidFill>
                        <a:latin typeface="Calibri" pitchFamily="34" charset="0"/>
                        <a:cs typeface="Calibri" pitchFamily="34" charset="0"/>
                      </a:rPr>
                      <a:t> </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$21.5</a:t>
                    </a:r>
                    <a:endParaRPr lang="en-US" dirty="0"/>
                  </a:p>
                </c:rich>
              </c:tx>
              <c:spPr/>
              <c:dLblPos val="bestFit"/>
              <c:showVal val="1"/>
              <c:showCatName val="1"/>
              <c:showPercent val="1"/>
            </c:dLbl>
            <c:dLbl>
              <c:idx val="3"/>
              <c:layout>
                <c:manualLayout>
                  <c:x val="5.0597856968909817E-2"/>
                  <c:y val="-2.5367933443636626E-2"/>
                </c:manualLayout>
              </c:layout>
              <c:tx>
                <c:rich>
                  <a:bodyPr anchor="ctr" anchorCtr="0"/>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Maintenance            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$ 7</a:t>
                    </a:r>
                    <a:endParaRPr lang="en-US" dirty="0">
                      <a:latin typeface="Calibri" pitchFamily="34" charset="0"/>
                      <a:cs typeface="Calibri" pitchFamily="34" charset="0"/>
                    </a:endParaRPr>
                  </a:p>
                </c:rich>
              </c:tx>
              <c:spPr/>
              <c:dLblPos val="bestFit"/>
              <c:showVal val="1"/>
              <c:showCatName val="1"/>
              <c:showPercent val="1"/>
            </c:dLbl>
            <c:dLbl>
              <c:idx val="4"/>
              <c:layout>
                <c:manualLayout>
                  <c:x val="0.11187474632681224"/>
                  <c:y val="1.087854912924806E-2"/>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Catalyst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a:t>
                    </a:r>
                    <a:r>
                      <a:rPr lang="en-US" sz="2000" dirty="0">
                        <a:solidFill>
                          <a:schemeClr val="bg1"/>
                        </a:solidFill>
                        <a:latin typeface="Calibri" pitchFamily="34" charset="0"/>
                        <a:cs typeface="Calibri" pitchFamily="34" charset="0"/>
                      </a:rPr>
                      <a:t>10</a:t>
                    </a:r>
                    <a:r>
                      <a:rPr lang="en-US" sz="2000" dirty="0" smtClean="0">
                        <a:solidFill>
                          <a:schemeClr val="bg1"/>
                        </a:solidFill>
                        <a:latin typeface="Calibri" pitchFamily="34" charset="0"/>
                        <a:cs typeface="Calibri" pitchFamily="34" charset="0"/>
                      </a:rPr>
                      <a: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$14.3</a:t>
                    </a:r>
                    <a:endParaRPr lang="en-US" dirty="0"/>
                  </a:p>
                </c:rich>
              </c:tx>
              <c:spPr/>
              <c:dLblPos val="bestFit"/>
              <c:showVal val="1"/>
              <c:showCatName val="1"/>
              <c:showPercent val="1"/>
            </c:dLbl>
            <c:txPr>
              <a:bodyPr/>
              <a:lstStyle/>
              <a:p>
                <a:pPr>
                  <a:defRPr sz="2000">
                    <a:solidFill>
                      <a:schemeClr val="bg1"/>
                    </a:solidFill>
                    <a:latin typeface="Calibri" pitchFamily="34" charset="0"/>
                    <a:cs typeface="Calibri" pitchFamily="34" charset="0"/>
                  </a:defRPr>
                </a:pPr>
                <a:endParaRPr lang="en-US"/>
              </a:p>
            </c:txPr>
            <c:dLblPos val="bestFit"/>
            <c:showVal val="1"/>
            <c:showCatName val="1"/>
            <c:showPercent val="1"/>
          </c:dLbls>
          <c:cat>
            <c:strRef>
              <c:f>Sheet1!$A$2:$A$6</c:f>
              <c:strCache>
                <c:ptCount val="5"/>
                <c:pt idx="0">
                  <c:v>Raw Materials</c:v>
                </c:pt>
                <c:pt idx="1">
                  <c:v>Labor</c:v>
                </c:pt>
                <c:pt idx="2">
                  <c:v>CW+NG+Elec</c:v>
                </c:pt>
                <c:pt idx="3">
                  <c:v>Maintenance</c:v>
                </c:pt>
                <c:pt idx="4">
                  <c:v>Catalyst</c:v>
                </c:pt>
              </c:strCache>
            </c:strRef>
          </c:cat>
          <c:val>
            <c:numRef>
              <c:f>Sheet1!$B$2:$B$6</c:f>
              <c:numCache>
                <c:formatCode>General</c:formatCode>
                <c:ptCount val="5"/>
                <c:pt idx="0">
                  <c:v>93.5</c:v>
                </c:pt>
                <c:pt idx="1">
                  <c:v>6.3</c:v>
                </c:pt>
                <c:pt idx="2">
                  <c:v>21.5</c:v>
                </c:pt>
                <c:pt idx="3">
                  <c:v>7</c:v>
                </c:pt>
                <c:pt idx="4">
                  <c:v>14.3</c:v>
                </c:pt>
              </c:numCache>
            </c:numRef>
          </c:val>
        </c:ser>
      </c:pie3DChart>
    </c:plotArea>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dirty="0"/>
              <a:t>Cumulative Cash Flow ($MM/year) with </a:t>
            </a:r>
            <a:r>
              <a:rPr lang="en-US" dirty="0" smtClean="0"/>
              <a:t>$300/ton</a:t>
            </a:r>
            <a:endParaRPr lang="en-US" dirty="0"/>
          </a:p>
        </c:rich>
      </c:tx>
      <c:layout/>
    </c:title>
    <c:view3D>
      <c:rAngAx val="1"/>
    </c:view3D>
    <c:plotArea>
      <c:layout>
        <c:manualLayout>
          <c:layoutTarget val="inner"/>
          <c:xMode val="edge"/>
          <c:yMode val="edge"/>
          <c:x val="0.16188944578696929"/>
          <c:y val="0.14281916461051392"/>
          <c:w val="0.81228843410708162"/>
          <c:h val="0.72339583957779974"/>
        </c:manualLayout>
      </c:layout>
      <c:bar3DChart>
        <c:barDir val="col"/>
        <c:grouping val="clustered"/>
        <c:ser>
          <c:idx val="0"/>
          <c:order val="0"/>
          <c:tx>
            <c:v>Cumulative Cash Flow ($MM/year)</c:v>
          </c:tx>
          <c:cat>
            <c:numRef>
              <c:f>'[Economic040111 (1).xlsx]Economics'!$C$5:$V$5</c:f>
              <c:numCache>
                <c:formatCode>General</c:formatCode>
                <c:ptCount val="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numCache>
            </c:numRef>
          </c:cat>
          <c:val>
            <c:numRef>
              <c:f>'[Economic040111 (1).xlsx]Economics'!$C$45:$V$45</c:f>
              <c:numCache>
                <c:formatCode>General</c:formatCode>
                <c:ptCount val="20"/>
                <c:pt idx="0" formatCode="_(&quot;$&quot;* #,##0_);_(&quot;$&quot;* \(#,##0\);_(&quot;$&quot;* &quot;-&quot;??_);_(@_)">
                  <c:v>-25.546569496</c:v>
                </c:pt>
                <c:pt idx="1">
                  <c:v>-129.557602444</c:v>
                </c:pt>
                <c:pt idx="2">
                  <c:v>-202.54780100399998</c:v>
                </c:pt>
                <c:pt idx="3">
                  <c:v>-177.40756153605975</c:v>
                </c:pt>
                <c:pt idx="4">
                  <c:v>-101.80735464804472</c:v>
                </c:pt>
                <c:pt idx="5">
                  <c:v>-24.194082071182549</c:v>
                </c:pt>
                <c:pt idx="6">
                  <c:v>55.701142704052657</c:v>
                </c:pt>
                <c:pt idx="7">
                  <c:v>137.9449694083261</c:v>
                </c:pt>
                <c:pt idx="8">
                  <c:v>207.72741013214559</c:v>
                </c:pt>
                <c:pt idx="9">
                  <c:v>281.05100633356403</c:v>
                </c:pt>
                <c:pt idx="10">
                  <c:v>371.53875860826594</c:v>
                </c:pt>
                <c:pt idx="11">
                  <c:v>465.02784201396594</c:v>
                </c:pt>
                <c:pt idx="12">
                  <c:v>561.8017184815493</c:v>
                </c:pt>
                <c:pt idx="13">
                  <c:v>661.90835124781108</c:v>
                </c:pt>
                <c:pt idx="14">
                  <c:v>729.63186692920544</c:v>
                </c:pt>
                <c:pt idx="15">
                  <c:v>837.04313465436803</c:v>
                </c:pt>
                <c:pt idx="16">
                  <c:v>948.44211057521159</c:v>
                </c:pt>
                <c:pt idx="17">
                  <c:v>1063.8781261558017</c:v>
                </c:pt>
                <c:pt idx="18">
                  <c:v>1183.6820910342828</c:v>
                </c:pt>
                <c:pt idx="19">
                  <c:v>1307.9077252566933</c:v>
                </c:pt>
              </c:numCache>
            </c:numRef>
          </c:val>
        </c:ser>
        <c:shape val="cylinder"/>
        <c:axId val="66438656"/>
        <c:axId val="66440576"/>
        <c:axId val="0"/>
      </c:bar3DChart>
      <c:catAx>
        <c:axId val="66438656"/>
        <c:scaling>
          <c:orientation val="minMax"/>
        </c:scaling>
        <c:axPos val="b"/>
        <c:title>
          <c:tx>
            <c:rich>
              <a:bodyPr/>
              <a:lstStyle/>
              <a:p>
                <a:pPr>
                  <a:defRPr/>
                </a:pPr>
                <a:r>
                  <a:rPr lang="en-US" sz="2000" dirty="0"/>
                  <a:t>Years</a:t>
                </a:r>
              </a:p>
            </c:rich>
          </c:tx>
          <c:layout>
            <c:manualLayout>
              <c:xMode val="edge"/>
              <c:yMode val="edge"/>
              <c:x val="0.50048103076519068"/>
              <c:y val="0.89833987319914221"/>
            </c:manualLayout>
          </c:layout>
        </c:title>
        <c:numFmt formatCode="General" sourceLinked="1"/>
        <c:tickLblPos val="nextTo"/>
        <c:txPr>
          <a:bodyPr/>
          <a:lstStyle/>
          <a:p>
            <a:pPr>
              <a:defRPr sz="1200"/>
            </a:pPr>
            <a:endParaRPr lang="en-US"/>
          </a:p>
        </c:txPr>
        <c:crossAx val="66440576"/>
        <c:crosses val="autoZero"/>
        <c:auto val="1"/>
        <c:lblAlgn val="ctr"/>
        <c:lblOffset val="100"/>
      </c:catAx>
      <c:valAx>
        <c:axId val="66440576"/>
        <c:scaling>
          <c:orientation val="minMax"/>
          <c:min val="-250"/>
        </c:scaling>
        <c:axPos val="l"/>
        <c:majorGridlines/>
        <c:title>
          <c:tx>
            <c:rich>
              <a:bodyPr rot="0" vert="wordArtVert"/>
              <a:lstStyle/>
              <a:p>
                <a:pPr>
                  <a:defRPr sz="2000"/>
                </a:pPr>
                <a:r>
                  <a:rPr lang="en-US" sz="2000" baseline="0" dirty="0"/>
                  <a:t> ($MM/YR)</a:t>
                </a:r>
                <a:endParaRPr lang="en-US" sz="2000" dirty="0"/>
              </a:p>
            </c:rich>
          </c:tx>
          <c:layout/>
        </c:title>
        <c:numFmt formatCode="&quot;$&quot;#,##0" sourceLinked="0"/>
        <c:tickLblPos val="nextTo"/>
        <c:txPr>
          <a:bodyPr/>
          <a:lstStyle/>
          <a:p>
            <a:pPr>
              <a:defRPr sz="1600"/>
            </a:pPr>
            <a:endParaRPr lang="en-US"/>
          </a:p>
        </c:txPr>
        <c:crossAx val="66438656"/>
        <c:crosses val="autoZero"/>
        <c:crossBetween val="between"/>
      </c:valAx>
    </c:plotArea>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dirty="0"/>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dirty="0"/>
          </a:p>
        </p:txBody>
      </p:sp>
      <p:sp>
        <p:nvSpPr>
          <p:cNvPr id="2052" name="Rectangle 4"/>
          <p:cNvSpPr>
            <a:spLocks noGrp="1" noRot="1" noChangeAspect="1" noChangeArrowheads="1" noTextEdit="1"/>
          </p:cNvSpPr>
          <p:nvPr>
            <p:ph type="sldImg" idx="2"/>
          </p:nvPr>
        </p:nvSpPr>
        <p:spPr bwMode="auto">
          <a:xfrm>
            <a:off x="127000" y="898525"/>
            <a:ext cx="8986838"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dirty="0"/>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00AD2291-D24C-449C-BCC3-89E10B73BECC}" type="slidenum">
              <a:rPr lang="en-US"/>
              <a:pPr>
                <a:defRPr/>
              </a:pPr>
              <a:t>‹#›</a:t>
            </a:fld>
            <a:endParaRPr lang="en-US" dirty="0"/>
          </a:p>
        </p:txBody>
      </p:sp>
    </p:spTree>
    <p:extLst>
      <p:ext uri="{BB962C8B-B14F-4D97-AF65-F5344CB8AC3E}">
        <p14:creationId xmlns:p14="http://schemas.microsoft.com/office/powerpoint/2010/main" xmlns="" val="368726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p>
            <a:fld id="{16C4DECD-AA2E-4194-8167-66FAC8ACFA16}" type="slidenum">
              <a:rPr lang="en-US" smtClean="0"/>
              <a:pPr/>
              <a:t>1</a:t>
            </a:fld>
            <a:endParaRPr lang="en-US" dirty="0" smtClean="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a:ln/>
        </p:spPr>
        <p:txBody>
          <a:bodyPr/>
          <a:lstStyle/>
          <a:p>
            <a:pPr defTabSz="3762375" eaLnBrk="1" hangingPunct="1"/>
            <a:r>
              <a:rPr lang="en-US" altLang="ja-JP" dirty="0" smtClean="0"/>
              <a:t>This template complements of MakeSigns.com</a:t>
            </a:r>
          </a:p>
          <a:p>
            <a:pPr defTabSz="3762375" eaLnBrk="1" hangingPunct="1"/>
            <a:endParaRPr lang="en-US" altLang="ja-JP" dirty="0" smtClean="0"/>
          </a:p>
          <a:p>
            <a:pPr defTabSz="3762375" eaLnBrk="1" hangingPunct="1"/>
            <a:r>
              <a:rPr lang="en-US" altLang="ja-JP" dirty="0" smtClean="0"/>
              <a:t>If you opened this file directly from a web browser, you’ll want to save it to your computer before adding your poster information.</a:t>
            </a:r>
            <a:br>
              <a:rPr lang="en-US" altLang="ja-JP" dirty="0" smtClean="0"/>
            </a:br>
            <a:endParaRPr lang="en-US" altLang="ja-JP" dirty="0" smtClean="0"/>
          </a:p>
          <a:p>
            <a:pPr defTabSz="3762375" eaLnBrk="1" hangingPunct="1"/>
            <a:r>
              <a:rPr lang="en-US" altLang="ja-JP" dirty="0" smtClean="0"/>
              <a:t>This template has a page size of </a:t>
            </a:r>
            <a:r>
              <a:rPr lang="en-US" altLang="ja-JP" b="1" dirty="0" smtClean="0"/>
              <a:t>24”x 48”</a:t>
            </a:r>
            <a:r>
              <a:rPr lang="en-US" altLang="ja-JP" dirty="0" smtClean="0"/>
              <a:t>. When uploaded at MakeSigns.com, this template can be used to order posters in the following sizes: </a:t>
            </a:r>
            <a:r>
              <a:rPr lang="en-US" altLang="ja-JP" b="1" dirty="0" smtClean="0"/>
              <a:t>24”x 48”, 36”x 72”, 42”x 84”, 18”x 36” and 21”x 42”.</a:t>
            </a:r>
            <a:br>
              <a:rPr lang="en-US" altLang="ja-JP" b="1" dirty="0" smtClean="0"/>
            </a:br>
            <a:endParaRPr lang="en-US" altLang="ja-JP" dirty="0" smtClean="0"/>
          </a:p>
          <a:p>
            <a:pPr defTabSz="3762375" eaLnBrk="1" hangingPunct="1"/>
            <a:r>
              <a:rPr lang="en-US" altLang="ja-JP" dirty="0" smtClean="0"/>
              <a:t>We recommend that you avoid changing the page size of the template. Please keep in mind, if you do change the page size it will alter the available print sizes listed above.</a:t>
            </a:r>
          </a:p>
          <a:p>
            <a:pPr defTabSz="3762375" eaLnBrk="1" hangingPunct="1"/>
            <a:r>
              <a:rPr lang="en-US" altLang="ja-JP" dirty="0" smtClean="0"/>
              <a:t>Any changes to the template size should be done before entering your information.</a:t>
            </a:r>
          </a:p>
          <a:p>
            <a:pPr defTabSz="3762375" eaLnBrk="1" hangingPunct="1"/>
            <a:r>
              <a:rPr lang="en-US" altLang="ja-JP" dirty="0" smtClean="0"/>
              <a:t>If you have any questions about creating a scientific poster, visit MakeSigns.com or email us at support@graphicsland.com </a:t>
            </a:r>
          </a:p>
          <a:p>
            <a:pPr algn="r" defTabSz="3762375" eaLnBrk="1" hangingPunct="1"/>
            <a:r>
              <a:rPr lang="en-US" altLang="ja-JP" sz="900" dirty="0" smtClean="0"/>
              <a:t>©2009 Graphicsland</a:t>
            </a:r>
            <a:endParaRPr lang="en-US" sz="900" dirty="0" smtClean="0"/>
          </a:p>
          <a:p>
            <a:pPr defTabSz="3762375"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6816725"/>
            <a:ext cx="37306250" cy="47053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2436475"/>
            <a:ext cx="30724475" cy="56070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5121275"/>
            <a:ext cx="39503350" cy="14482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879475"/>
            <a:ext cx="9875837" cy="187245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879475"/>
            <a:ext cx="29475113" cy="18724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5121275"/>
            <a:ext cx="39503350" cy="14482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14101763"/>
            <a:ext cx="37307838" cy="43592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9301163"/>
            <a:ext cx="37307838" cy="4800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4911725"/>
            <a:ext cx="19392900"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6959600"/>
            <a:ext cx="19392900"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4911725"/>
            <a:ext cx="19400837"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6959600"/>
            <a:ext cx="19400837"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3125"/>
            <a:ext cx="14439900" cy="371951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873125"/>
            <a:ext cx="24536400" cy="187309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4592638"/>
            <a:ext cx="14439900" cy="150114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15362238"/>
            <a:ext cx="26335037" cy="18129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1960563"/>
            <a:ext cx="26335037" cy="131683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8602663" y="17175163"/>
            <a:ext cx="26335037" cy="25765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l" defTabSz="3762375" rtl="0" eaLnBrk="0" fontAlgn="base" hangingPunct="0">
        <a:spcBef>
          <a:spcPct val="0"/>
        </a:spcBef>
        <a:spcAft>
          <a:spcPct val="0"/>
        </a:spcAft>
        <a:defRPr sz="16500">
          <a:solidFill>
            <a:schemeClr val="tx2"/>
          </a:solidFill>
          <a:latin typeface="+mj-lt"/>
          <a:ea typeface="+mj-ea"/>
          <a:cs typeface="+mj-cs"/>
        </a:defRPr>
      </a:lvl1pPr>
      <a:lvl2pPr algn="l" defTabSz="3762375" rtl="0" eaLnBrk="0" fontAlgn="base" hangingPunct="0">
        <a:spcBef>
          <a:spcPct val="0"/>
        </a:spcBef>
        <a:spcAft>
          <a:spcPct val="0"/>
        </a:spcAft>
        <a:defRPr sz="16500">
          <a:solidFill>
            <a:schemeClr val="tx2"/>
          </a:solidFill>
          <a:latin typeface="Arial Black" pitchFamily="34" charset="0"/>
        </a:defRPr>
      </a:lvl2pPr>
      <a:lvl3pPr algn="l" defTabSz="3762375" rtl="0" eaLnBrk="0" fontAlgn="base" hangingPunct="0">
        <a:spcBef>
          <a:spcPct val="0"/>
        </a:spcBef>
        <a:spcAft>
          <a:spcPct val="0"/>
        </a:spcAft>
        <a:defRPr sz="16500">
          <a:solidFill>
            <a:schemeClr val="tx2"/>
          </a:solidFill>
          <a:latin typeface="Arial Black" pitchFamily="34" charset="0"/>
        </a:defRPr>
      </a:lvl3pPr>
      <a:lvl4pPr algn="l" defTabSz="3762375" rtl="0" eaLnBrk="0" fontAlgn="base" hangingPunct="0">
        <a:spcBef>
          <a:spcPct val="0"/>
        </a:spcBef>
        <a:spcAft>
          <a:spcPct val="0"/>
        </a:spcAft>
        <a:defRPr sz="16500">
          <a:solidFill>
            <a:schemeClr val="tx2"/>
          </a:solidFill>
          <a:latin typeface="Arial Black" pitchFamily="34" charset="0"/>
        </a:defRPr>
      </a:lvl4pPr>
      <a:lvl5pPr algn="l" defTabSz="3762375" rtl="0" eaLnBrk="0" fontAlgn="base" hangingPunct="0">
        <a:spcBef>
          <a:spcPct val="0"/>
        </a:spcBef>
        <a:spcAft>
          <a:spcPct val="0"/>
        </a:spcAft>
        <a:defRPr sz="16500">
          <a:solidFill>
            <a:schemeClr val="tx2"/>
          </a:solidFill>
          <a:latin typeface="Arial Black" pitchFamily="34" charset="0"/>
        </a:defRPr>
      </a:lvl5pPr>
      <a:lvl6pPr marL="457200" algn="l" defTabSz="3762375" rtl="0" fontAlgn="base">
        <a:spcBef>
          <a:spcPct val="0"/>
        </a:spcBef>
        <a:spcAft>
          <a:spcPct val="0"/>
        </a:spcAft>
        <a:defRPr sz="16500">
          <a:solidFill>
            <a:schemeClr val="tx2"/>
          </a:solidFill>
          <a:latin typeface="Arial Black" pitchFamily="34" charset="0"/>
        </a:defRPr>
      </a:lvl6pPr>
      <a:lvl7pPr marL="914400" algn="l" defTabSz="3762375" rtl="0" fontAlgn="base">
        <a:spcBef>
          <a:spcPct val="0"/>
        </a:spcBef>
        <a:spcAft>
          <a:spcPct val="0"/>
        </a:spcAft>
        <a:defRPr sz="16500">
          <a:solidFill>
            <a:schemeClr val="tx2"/>
          </a:solidFill>
          <a:latin typeface="Arial Black" pitchFamily="34" charset="0"/>
        </a:defRPr>
      </a:lvl7pPr>
      <a:lvl8pPr marL="1371600" algn="l" defTabSz="3762375" rtl="0" fontAlgn="base">
        <a:spcBef>
          <a:spcPct val="0"/>
        </a:spcBef>
        <a:spcAft>
          <a:spcPct val="0"/>
        </a:spcAft>
        <a:defRPr sz="16500">
          <a:solidFill>
            <a:schemeClr val="tx2"/>
          </a:solidFill>
          <a:latin typeface="Arial Black" pitchFamily="34" charset="0"/>
        </a:defRPr>
      </a:lvl8pPr>
      <a:lvl9pPr marL="1828800" algn="l" defTabSz="3762375" rtl="0" fontAlgn="base">
        <a:spcBef>
          <a:spcPct val="0"/>
        </a:spcBef>
        <a:spcAft>
          <a:spcPct val="0"/>
        </a:spcAft>
        <a:defRPr sz="16500">
          <a:solidFill>
            <a:schemeClr val="tx2"/>
          </a:solidFill>
          <a:latin typeface="Arial Black" pitchFamily="34" charset="0"/>
        </a:defRPr>
      </a:lvl9pPr>
    </p:titleStyle>
    <p:bodyStyle>
      <a:lvl1pPr marL="1409700" indent="-1409700" algn="l" defTabSz="3762375" rtl="0" eaLnBrk="0" fontAlgn="base" hangingPunct="0">
        <a:spcBef>
          <a:spcPct val="20000"/>
        </a:spcBef>
        <a:spcAft>
          <a:spcPct val="0"/>
        </a:spcAft>
        <a:buChar char="•"/>
        <a:defRPr sz="11600" b="1">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9900" b="1">
          <a:solidFill>
            <a:schemeClr val="tx1"/>
          </a:solidFill>
          <a:latin typeface="+mn-lt"/>
        </a:defRPr>
      </a:lvl2pPr>
      <a:lvl3pPr marL="4703763" indent="-941388" algn="l" defTabSz="3762375" rtl="0" eaLnBrk="0" fontAlgn="base" hangingPunct="0">
        <a:spcBef>
          <a:spcPct val="20000"/>
        </a:spcBef>
        <a:spcAft>
          <a:spcPct val="0"/>
        </a:spcAft>
        <a:buChar char="•"/>
        <a:defRPr sz="8300" b="1">
          <a:solidFill>
            <a:schemeClr val="tx1"/>
          </a:solidFill>
          <a:latin typeface="+mn-lt"/>
        </a:defRPr>
      </a:lvl3pPr>
      <a:lvl4pPr marL="6584950" indent="-942975" algn="l" defTabSz="3762375" rtl="0" eaLnBrk="0" fontAlgn="base" hangingPunct="0">
        <a:spcBef>
          <a:spcPct val="20000"/>
        </a:spcBef>
        <a:spcAft>
          <a:spcPct val="0"/>
        </a:spcAft>
        <a:buChar char="–"/>
        <a:defRPr sz="7500" b="1">
          <a:solidFill>
            <a:schemeClr val="tx1"/>
          </a:solidFill>
          <a:latin typeface="+mn-lt"/>
        </a:defRPr>
      </a:lvl4pPr>
      <a:lvl5pPr marL="8462963" indent="-938213" algn="l" defTabSz="3762375" rtl="0" eaLnBrk="0" fontAlgn="base" hangingPunct="0">
        <a:spcBef>
          <a:spcPct val="20000"/>
        </a:spcBef>
        <a:spcAft>
          <a:spcPct val="0"/>
        </a:spcAft>
        <a:buChar char="»"/>
        <a:defRPr sz="7500" b="1">
          <a:solidFill>
            <a:schemeClr val="tx1"/>
          </a:solidFill>
          <a:latin typeface="+mn-lt"/>
        </a:defRPr>
      </a:lvl5pPr>
      <a:lvl6pPr marL="8920163" indent="-938213" algn="l" defTabSz="3762375" rtl="0" fontAlgn="base">
        <a:spcBef>
          <a:spcPct val="20000"/>
        </a:spcBef>
        <a:spcAft>
          <a:spcPct val="0"/>
        </a:spcAft>
        <a:buChar char="»"/>
        <a:defRPr sz="7500" b="1">
          <a:solidFill>
            <a:schemeClr val="tx1"/>
          </a:solidFill>
          <a:latin typeface="+mn-lt"/>
        </a:defRPr>
      </a:lvl6pPr>
      <a:lvl7pPr marL="9377363" indent="-938213" algn="l" defTabSz="3762375" rtl="0" fontAlgn="base">
        <a:spcBef>
          <a:spcPct val="20000"/>
        </a:spcBef>
        <a:spcAft>
          <a:spcPct val="0"/>
        </a:spcAft>
        <a:buChar char="»"/>
        <a:defRPr sz="7500" b="1">
          <a:solidFill>
            <a:schemeClr val="tx1"/>
          </a:solidFill>
          <a:latin typeface="+mn-lt"/>
        </a:defRPr>
      </a:lvl7pPr>
      <a:lvl8pPr marL="9834563" indent="-938213" algn="l" defTabSz="3762375" rtl="0" fontAlgn="base">
        <a:spcBef>
          <a:spcPct val="20000"/>
        </a:spcBef>
        <a:spcAft>
          <a:spcPct val="0"/>
        </a:spcAft>
        <a:buChar char="»"/>
        <a:defRPr sz="7500" b="1">
          <a:solidFill>
            <a:schemeClr val="tx1"/>
          </a:solidFill>
          <a:latin typeface="+mn-lt"/>
        </a:defRPr>
      </a:lvl8pPr>
      <a:lvl9pPr marL="10291763" indent="-938213" algn="l" defTabSz="3762375" rtl="0" fontAlgn="base">
        <a:spcBef>
          <a:spcPct val="20000"/>
        </a:spcBef>
        <a:spcAft>
          <a:spcPct val="0"/>
        </a:spcAft>
        <a:buChar char="»"/>
        <a:defRPr sz="7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1.jpeg"/><Relationship Id="rId7" Type="http://schemas.openxmlformats.org/officeDocument/2006/relationships/chart" Target="../charts/chart1.xml"/><Relationship Id="rId12"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netl.doe.gov/technologies/coalpower/gasification/gasifipedia/4-gasifiers/4-1-2-3_shell.html" TargetMode="External"/><Relationship Id="rId11" Type="http://schemas.openxmlformats.org/officeDocument/2006/relationships/image" Target="../media/image5.jpeg"/><Relationship Id="rId5" Type="http://schemas.openxmlformats.org/officeDocument/2006/relationships/image" Target="../media/image3.jpeg"/><Relationship Id="rId10" Type="http://schemas.openxmlformats.org/officeDocument/2006/relationships/image" Target="../media/image4.jpeg"/><Relationship Id="rId4" Type="http://schemas.openxmlformats.org/officeDocument/2006/relationships/image" Target="../media/image2.jpeg"/><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8552" name="Rectangle 8"/>
          <p:cNvSpPr>
            <a:spLocks noChangeArrowheads="1"/>
          </p:cNvSpPr>
          <p:nvPr/>
        </p:nvSpPr>
        <p:spPr bwMode="auto">
          <a:xfrm>
            <a:off x="609600" y="4176130"/>
            <a:ext cx="9807575" cy="9692269"/>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222250"/>
            <a:r>
              <a:rPr lang="en-US" sz="4400" b="1" dirty="0" smtClean="0">
                <a:solidFill>
                  <a:srgbClr val="002060"/>
                </a:solidFill>
              </a:rPr>
              <a:t>Plot Summary</a:t>
            </a:r>
          </a:p>
          <a:p>
            <a:pPr algn="just" defTabSz="222250"/>
            <a:r>
              <a:rPr lang="en-US" sz="800" dirty="0" smtClean="0">
                <a:solidFill>
                  <a:srgbClr val="002060"/>
                </a:solidFill>
              </a:rPr>
              <a:t>		</a:t>
            </a:r>
            <a:r>
              <a:rPr lang="en-US" sz="2800" dirty="0" smtClean="0">
                <a:solidFill>
                  <a:srgbClr val="002060"/>
                </a:solidFill>
                <a:latin typeface="+mn-lt"/>
              </a:rPr>
              <a:t>Petroleum coke is a major byproduct that historically has been used as a substitute for coal in power production or as a fuel in cement manufacture. The decreasing quality of crude oil refined in the United States means an increasing amount of petroleum coke is being produced, often with much higher metals and sulfur content. </a:t>
            </a:r>
          </a:p>
          <a:p>
            <a:pPr algn="just" defTabSz="222250"/>
            <a:r>
              <a:rPr lang="en-US" sz="2800" dirty="0" smtClean="0">
                <a:solidFill>
                  <a:srgbClr val="002060"/>
                </a:solidFill>
                <a:latin typeface="+mn-lt"/>
              </a:rPr>
              <a:t>		Our objective is to evaluate a better route for using low quality petroleum coke by converting it into a high purity syngas for our linked acetic acid production team while capturing all of the sulfur, metals, and most of the CO</a:t>
            </a:r>
            <a:r>
              <a:rPr lang="en-US" sz="2800" baseline="-25000" dirty="0" smtClean="0">
                <a:solidFill>
                  <a:srgbClr val="002060"/>
                </a:solidFill>
                <a:latin typeface="+mn-lt"/>
              </a:rPr>
              <a:t>2</a:t>
            </a:r>
            <a:r>
              <a:rPr lang="en-US" sz="2800" dirty="0" smtClean="0">
                <a:solidFill>
                  <a:srgbClr val="002060"/>
                </a:solidFill>
                <a:latin typeface="+mn-lt"/>
              </a:rPr>
              <a:t>. </a:t>
            </a:r>
          </a:p>
          <a:p>
            <a:pPr algn="just" defTabSz="222250"/>
            <a:r>
              <a:rPr lang="en-US" sz="2800" dirty="0" smtClean="0">
                <a:solidFill>
                  <a:srgbClr val="002060"/>
                </a:solidFill>
                <a:latin typeface="+mn-lt"/>
              </a:rPr>
              <a:t>		In our process, petroleum coke along with oxygen and steam are fed into an entrained flow gasifier to produce synthesis gas, a combination of carbon monoxide, hydrogen, carbon dioxide and hydrogen sulfide. Sulfur is a poison to downstream chemical production catalysts and must be removed from syngas to </a:t>
            </a:r>
            <a:r>
              <a:rPr lang="en-US" sz="2800" dirty="0" err="1" smtClean="0">
                <a:solidFill>
                  <a:srgbClr val="002060"/>
                </a:solidFill>
                <a:latin typeface="+mn-lt"/>
              </a:rPr>
              <a:t>ppm</a:t>
            </a:r>
            <a:r>
              <a:rPr lang="en-US" sz="2800" dirty="0" smtClean="0">
                <a:solidFill>
                  <a:srgbClr val="002060"/>
                </a:solidFill>
                <a:latin typeface="+mn-lt"/>
              </a:rPr>
              <a:t> levels.</a:t>
            </a:r>
          </a:p>
          <a:p>
            <a:pPr algn="just" defTabSz="222250"/>
            <a:endParaRPr lang="en-US" sz="2800" dirty="0" smtClean="0">
              <a:solidFill>
                <a:srgbClr val="002060"/>
              </a:solidFill>
              <a:latin typeface="+mn-lt"/>
            </a:endParaRPr>
          </a:p>
          <a:p>
            <a:pPr algn="ctr" defTabSz="222250"/>
            <a:r>
              <a:rPr lang="en-US" sz="2800" b="1" u="sng" dirty="0" smtClean="0">
                <a:solidFill>
                  <a:srgbClr val="002060"/>
                </a:solidFill>
                <a:latin typeface="+mn-lt"/>
              </a:rPr>
              <a:t>Overall Reactions</a:t>
            </a:r>
          </a:p>
          <a:p>
            <a:pPr algn="ctr" defTabSz="222250"/>
            <a:r>
              <a:rPr lang="en-US" sz="2800" dirty="0" smtClean="0">
                <a:solidFill>
                  <a:srgbClr val="002060"/>
                </a:solidFill>
                <a:latin typeface="+mn-lt"/>
              </a:rPr>
              <a:t>Petcoke + O</a:t>
            </a:r>
            <a:r>
              <a:rPr lang="en-US" sz="2800" baseline="-25000" dirty="0" smtClean="0">
                <a:solidFill>
                  <a:srgbClr val="002060"/>
                </a:solidFill>
                <a:latin typeface="+mn-lt"/>
              </a:rPr>
              <a:t>2</a:t>
            </a:r>
            <a:r>
              <a:rPr lang="en-US" sz="2800" dirty="0" smtClean="0">
                <a:solidFill>
                  <a:srgbClr val="002060"/>
                </a:solidFill>
                <a:latin typeface="+mn-lt"/>
              </a:rPr>
              <a:t> = CO + H</a:t>
            </a:r>
            <a:r>
              <a:rPr lang="en-US" sz="2800" baseline="-25000" dirty="0" smtClean="0">
                <a:solidFill>
                  <a:srgbClr val="002060"/>
                </a:solidFill>
                <a:latin typeface="+mn-lt"/>
              </a:rPr>
              <a:t>2</a:t>
            </a:r>
            <a:r>
              <a:rPr lang="en-US" sz="2800" dirty="0" smtClean="0">
                <a:solidFill>
                  <a:srgbClr val="002060"/>
                </a:solidFill>
                <a:latin typeface="+mn-lt"/>
              </a:rPr>
              <a:t> + CO</a:t>
            </a:r>
            <a:r>
              <a:rPr lang="en-US" sz="2800" baseline="-25000" dirty="0" smtClean="0">
                <a:solidFill>
                  <a:srgbClr val="002060"/>
                </a:solidFill>
                <a:latin typeface="+mn-lt"/>
              </a:rPr>
              <a:t>2</a:t>
            </a:r>
            <a:r>
              <a:rPr lang="en-US" sz="2800" dirty="0" smtClean="0">
                <a:solidFill>
                  <a:srgbClr val="002060"/>
                </a:solidFill>
                <a:latin typeface="+mn-lt"/>
              </a:rPr>
              <a:t> + S + Slag + Ash </a:t>
            </a:r>
            <a:endParaRPr lang="en-GB" sz="2800" b="1" dirty="0" smtClean="0">
              <a:solidFill>
                <a:srgbClr val="003366"/>
              </a:solidFill>
              <a:latin typeface="+mn-lt"/>
            </a:endParaRPr>
          </a:p>
          <a:p>
            <a:r>
              <a:rPr lang="en-US" sz="2900" dirty="0" smtClean="0">
                <a:solidFill>
                  <a:srgbClr val="002060"/>
                </a:solidFill>
              </a:rPr>
              <a:t>	</a:t>
            </a:r>
            <a:endParaRPr lang="en-GB" sz="3900" b="1" dirty="0" smtClean="0">
              <a:solidFill>
                <a:srgbClr val="003366"/>
              </a:solidFill>
              <a:latin typeface="Arial" charset="0"/>
            </a:endParaRPr>
          </a:p>
          <a:p>
            <a:pPr defTabSz="731838">
              <a:spcBef>
                <a:spcPct val="50000"/>
              </a:spcBef>
              <a:defRPr/>
            </a:pPr>
            <a:endParaRPr lang="en-GB" sz="3900" b="1" dirty="0">
              <a:solidFill>
                <a:srgbClr val="003366"/>
              </a:solidFill>
              <a:latin typeface="Arial" charset="0"/>
            </a:endParaRPr>
          </a:p>
        </p:txBody>
      </p:sp>
      <p:sp>
        <p:nvSpPr>
          <p:cNvPr id="108556" name="Text Box 12"/>
          <p:cNvSpPr txBox="1">
            <a:spLocks noChangeArrowheads="1"/>
          </p:cNvSpPr>
          <p:nvPr/>
        </p:nvSpPr>
        <p:spPr bwMode="auto">
          <a:xfrm>
            <a:off x="898525" y="228600"/>
            <a:ext cx="41316275" cy="5447645"/>
          </a:xfrm>
          <a:prstGeom prst="rect">
            <a:avLst/>
          </a:prstGeom>
          <a:noFill/>
          <a:ln w="9525">
            <a:noFill/>
            <a:miter lim="800000"/>
            <a:headEnd/>
            <a:tailEnd/>
          </a:ln>
          <a:effectLst>
            <a:outerShdw dist="71842" dir="2700000" algn="ctr" rotWithShape="0">
              <a:schemeClr val="tx2"/>
            </a:outerShdw>
          </a:effectLst>
        </p:spPr>
        <p:txBody>
          <a:bodyPr lIns="431973" tIns="0" rIns="431973" bIns="0">
            <a:spAutoFit/>
          </a:bodyPr>
          <a:lstStyle/>
          <a:p>
            <a:pPr algn="ctr" defTabSz="731838">
              <a:defRPr/>
            </a:pPr>
            <a:r>
              <a:rPr lang="en-GB" sz="9600" b="1" dirty="0">
                <a:solidFill>
                  <a:srgbClr val="FFFFFF"/>
                </a:solidFill>
                <a:latin typeface="Baskerville Old Face" pitchFamily="18" charset="0"/>
                <a:ea typeface="Kozuka Gothic Pro H" pitchFamily="34" charset="-128"/>
              </a:rPr>
              <a:t>Syngas </a:t>
            </a:r>
            <a:r>
              <a:rPr lang="en-GB" sz="10000" b="1" dirty="0">
                <a:solidFill>
                  <a:srgbClr val="FFFFFF"/>
                </a:solidFill>
                <a:latin typeface="Baskerville Old Face" pitchFamily="18" charset="0"/>
                <a:ea typeface="Kozuka Gothic Pro H" pitchFamily="34" charset="-128"/>
              </a:rPr>
              <a:t>Production</a:t>
            </a:r>
            <a:r>
              <a:rPr lang="en-GB" sz="9600" b="1" dirty="0">
                <a:solidFill>
                  <a:srgbClr val="FFFFFF"/>
                </a:solidFill>
                <a:latin typeface="Baskerville Old Face" pitchFamily="18" charset="0"/>
                <a:ea typeface="Kozuka Gothic Pro H" pitchFamily="34" charset="-128"/>
              </a:rPr>
              <a:t> From Petroleum Coke </a:t>
            </a:r>
            <a:r>
              <a:rPr lang="en-GB" sz="9600" b="1" dirty="0" smtClean="0">
                <a:solidFill>
                  <a:srgbClr val="FFFFFF"/>
                </a:solidFill>
                <a:latin typeface="Baskerville Old Face" pitchFamily="18" charset="0"/>
                <a:ea typeface="Kozuka Gothic Pro H" pitchFamily="34" charset="-128"/>
              </a:rPr>
              <a:t>Gasification</a:t>
            </a:r>
          </a:p>
          <a:p>
            <a:pPr algn="ctr" defTabSz="731838">
              <a:defRPr/>
            </a:pPr>
            <a:r>
              <a:rPr lang="en-US" sz="6000" i="1" dirty="0">
                <a:latin typeface="Baskerville Old Face" pitchFamily="18" charset="0"/>
              </a:rPr>
              <a:t>From Low to High: A Story </a:t>
            </a:r>
            <a:r>
              <a:rPr lang="en-US" sz="6000" i="1" dirty="0" smtClean="0">
                <a:latin typeface="Baskerville Old Face" pitchFamily="18" charset="0"/>
              </a:rPr>
              <a:t>About </a:t>
            </a:r>
            <a:r>
              <a:rPr lang="en-US" sz="6000" i="1" dirty="0">
                <a:latin typeface="Baskerville Old Face" pitchFamily="18" charset="0"/>
              </a:rPr>
              <a:t>Petroleum Coke and its Journey to Value</a:t>
            </a:r>
          </a:p>
          <a:p>
            <a:pPr algn="ctr" defTabSz="731838">
              <a:defRPr/>
            </a:pPr>
            <a:endParaRPr lang="en-GB" sz="9600" b="1" dirty="0" smtClean="0">
              <a:solidFill>
                <a:srgbClr val="FFFFFF"/>
              </a:solidFill>
              <a:ea typeface="Kozuka Gothic Pro H" pitchFamily="34" charset="-128"/>
            </a:endParaRPr>
          </a:p>
          <a:p>
            <a:pPr algn="ctr" defTabSz="731838">
              <a:defRPr/>
            </a:pPr>
            <a:r>
              <a:rPr lang="en-GB" sz="9600" b="1" dirty="0" smtClean="0">
                <a:solidFill>
                  <a:srgbClr val="FFFFFF"/>
                </a:solidFill>
                <a:ea typeface="Kozuka Gothic Pro H" pitchFamily="34" charset="-128"/>
              </a:rPr>
              <a:t> </a:t>
            </a:r>
            <a:endParaRPr lang="en-AU" sz="9600" b="1" dirty="0">
              <a:solidFill>
                <a:srgbClr val="FFFFFF"/>
              </a:solidFill>
              <a:ea typeface="Kozuka Gothic Pro H" pitchFamily="34" charset="-128"/>
            </a:endParaRPr>
          </a:p>
        </p:txBody>
      </p:sp>
      <p:sp>
        <p:nvSpPr>
          <p:cNvPr id="108557" name="Text Box 13"/>
          <p:cNvSpPr txBox="1">
            <a:spLocks noChangeArrowheads="1"/>
          </p:cNvSpPr>
          <p:nvPr/>
        </p:nvSpPr>
        <p:spPr bwMode="auto">
          <a:xfrm>
            <a:off x="1314997" y="2622603"/>
            <a:ext cx="41287700" cy="1477328"/>
          </a:xfrm>
          <a:prstGeom prst="rect">
            <a:avLst/>
          </a:prstGeom>
          <a:noFill/>
          <a:ln w="9525">
            <a:noFill/>
            <a:miter lim="800000"/>
            <a:headEnd/>
            <a:tailEnd/>
          </a:ln>
          <a:effectLst>
            <a:outerShdw dist="35921" dir="2700000" algn="ctr" rotWithShape="0">
              <a:srgbClr val="C8D1D2"/>
            </a:outerShdw>
          </a:effectLst>
        </p:spPr>
        <p:txBody>
          <a:bodyPr lIns="287982" tIns="0" rIns="287982" bIns="0">
            <a:spAutoFit/>
          </a:bodyPr>
          <a:lstStyle/>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Tomi Damo, Ryan Kosak, Vijeta Patel, Lipi Vahanwala </a:t>
            </a:r>
          </a:p>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Keesom – Jacobs Consultancy; Jeffery Perl, PhD UIC Dept. of Chemical Engineering</a:t>
            </a:r>
            <a:endPar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endParaRPr>
          </a:p>
        </p:txBody>
      </p:sp>
      <p:sp>
        <p:nvSpPr>
          <p:cNvPr id="108558" name="Rectangle 14"/>
          <p:cNvSpPr>
            <a:spLocks noChangeArrowheads="1"/>
          </p:cNvSpPr>
          <p:nvPr/>
        </p:nvSpPr>
        <p:spPr bwMode="auto">
          <a:xfrm>
            <a:off x="609600" y="14235966"/>
            <a:ext cx="9842500" cy="732863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defRPr/>
            </a:pPr>
            <a:r>
              <a:rPr lang="en-AU" sz="3900" b="1" dirty="0" smtClean="0">
                <a:solidFill>
                  <a:srgbClr val="003366"/>
                </a:solidFill>
                <a:latin typeface="+mn-lt"/>
              </a:rPr>
              <a:t>Prologue: What is Petroleum Coke?</a:t>
            </a:r>
          </a:p>
          <a:p>
            <a:pPr algn="just"/>
            <a:r>
              <a:rPr lang="en-US" sz="2800" dirty="0" smtClean="0">
                <a:solidFill>
                  <a:srgbClr val="002060"/>
                </a:solidFill>
              </a:rPr>
              <a:t>	Petroleum coke is a carbonaceous solid-residual byproduct of the oil-refining coking process. Although petroleum coke is a relatively ‘dirty’ substance, this byproduct has potential given its high calorific content (~14,000 Btu/lb LHV) and availability, more than 55 million tons in 2005  in the U.S.</a:t>
            </a:r>
          </a:p>
          <a:p>
            <a:pPr algn="just"/>
            <a:endParaRPr lang="en-US" sz="2800" dirty="0" smtClean="0">
              <a:solidFill>
                <a:srgbClr val="002060"/>
              </a:solidFill>
            </a:endParaRPr>
          </a:p>
        </p:txBody>
      </p:sp>
      <p:sp>
        <p:nvSpPr>
          <p:cNvPr id="108559" name="Rectangle 15"/>
          <p:cNvSpPr>
            <a:spLocks noChangeArrowheads="1"/>
          </p:cNvSpPr>
          <p:nvPr/>
        </p:nvSpPr>
        <p:spPr bwMode="auto">
          <a:xfrm>
            <a:off x="31996062" y="15468600"/>
            <a:ext cx="11145838" cy="60960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Conclusion</a:t>
            </a:r>
          </a:p>
          <a:p>
            <a:pPr algn="just" defTabSz="731838">
              <a:spcBef>
                <a:spcPct val="50000"/>
              </a:spcBef>
              <a:defRPr/>
            </a:pPr>
            <a:r>
              <a:rPr lang="en-US" sz="3200" b="1" dirty="0" smtClean="0">
                <a:solidFill>
                  <a:srgbClr val="003366"/>
                </a:solidFill>
                <a:latin typeface="Arial" charset="0"/>
              </a:rPr>
              <a:t>	</a:t>
            </a:r>
            <a:r>
              <a:rPr lang="en-US" sz="2800" dirty="0" smtClean="0">
                <a:solidFill>
                  <a:srgbClr val="003366"/>
                </a:solidFill>
              </a:rPr>
              <a:t> With proper treatment petroleum coke can be converted from a low quality byproduct to a usable, high quality syngas that can be used in chemical production to form a highly profitable product, in this case acetic acid. The Shell Gasifier, which is the backbone of the process, converts petcoke into a usable syngas. The biggest hurdle is the removal of sulfur and shifting the H</a:t>
            </a:r>
            <a:r>
              <a:rPr lang="en-US" sz="2800" baseline="-25000" dirty="0" smtClean="0">
                <a:solidFill>
                  <a:srgbClr val="003366"/>
                </a:solidFill>
              </a:rPr>
              <a:t>2</a:t>
            </a:r>
            <a:r>
              <a:rPr lang="en-US" sz="2800" dirty="0" smtClean="0">
                <a:solidFill>
                  <a:srgbClr val="003366"/>
                </a:solidFill>
              </a:rPr>
              <a:t> and CO ratio, which is readily accomplished by the H</a:t>
            </a:r>
            <a:r>
              <a:rPr lang="en-US" sz="2800" baseline="-25000" dirty="0" smtClean="0">
                <a:solidFill>
                  <a:srgbClr val="003366"/>
                </a:solidFill>
              </a:rPr>
              <a:t>2</a:t>
            </a:r>
            <a:r>
              <a:rPr lang="en-US" sz="2800" dirty="0" smtClean="0">
                <a:solidFill>
                  <a:srgbClr val="003366"/>
                </a:solidFill>
              </a:rPr>
              <a:t>S  absorption and WGS processes which are able to remove the impurities that label petcoke as ‘dirty’. In addition, capturing the CO2 from this process significantly reduces its carbon footprint. </a:t>
            </a:r>
            <a:endParaRPr lang="en-US" sz="2800" dirty="0">
              <a:solidFill>
                <a:srgbClr val="003366"/>
              </a:solidFill>
              <a:latin typeface="+mn-lt"/>
            </a:endParaRPr>
          </a:p>
        </p:txBody>
      </p:sp>
      <p:pic>
        <p:nvPicPr>
          <p:cNvPr id="1039" name="Picture 4" descr="image002"/>
          <p:cNvPicPr>
            <a:picLocks noChangeAspect="1" noChangeArrowheads="1"/>
          </p:cNvPicPr>
          <p:nvPr/>
        </p:nvPicPr>
        <p:blipFill>
          <a:blip r:embed="rId4" cstate="print"/>
          <a:srcRect/>
          <a:stretch>
            <a:fillRect/>
          </a:stretch>
        </p:blipFill>
        <p:spPr bwMode="auto">
          <a:xfrm>
            <a:off x="36423600" y="2438400"/>
            <a:ext cx="6686550" cy="1485900"/>
          </a:xfrm>
          <a:prstGeom prst="rect">
            <a:avLst/>
          </a:prstGeom>
          <a:noFill/>
          <a:ln w="9525">
            <a:noFill/>
            <a:miter lim="800000"/>
            <a:headEnd/>
            <a:tailEnd/>
          </a:ln>
        </p:spPr>
      </p:pic>
      <p:sp>
        <p:nvSpPr>
          <p:cNvPr id="23" name="Rectangle 19"/>
          <p:cNvSpPr>
            <a:spLocks noChangeArrowheads="1"/>
          </p:cNvSpPr>
          <p:nvPr/>
        </p:nvSpPr>
        <p:spPr bwMode="auto">
          <a:xfrm>
            <a:off x="10799618" y="10524067"/>
            <a:ext cx="10460182" cy="1104053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marL="304800" indent="-304800" defTabSz="731838">
              <a:spcBef>
                <a:spcPct val="50000"/>
              </a:spcBef>
              <a:defRPr/>
            </a:pPr>
            <a:r>
              <a:rPr lang="en-GB" sz="3900" b="1" dirty="0" smtClean="0">
                <a:solidFill>
                  <a:srgbClr val="003366"/>
                </a:solidFill>
                <a:latin typeface="+mn-lt"/>
              </a:rPr>
              <a:t>Chapter 2: Project Overview</a:t>
            </a:r>
            <a:endParaRPr lang="en-GB" sz="3900" b="1" dirty="0">
              <a:solidFill>
                <a:srgbClr val="003366"/>
              </a:solidFill>
              <a:latin typeface="+mn-lt"/>
            </a:endParaRPr>
          </a:p>
        </p:txBody>
      </p:sp>
      <p:sp>
        <p:nvSpPr>
          <p:cNvPr id="24" name="Text Box 22"/>
          <p:cNvSpPr txBox="1">
            <a:spLocks noChangeArrowheads="1"/>
          </p:cNvSpPr>
          <p:nvPr/>
        </p:nvSpPr>
        <p:spPr bwMode="auto">
          <a:xfrm>
            <a:off x="11517311" y="15588097"/>
            <a:ext cx="8980488" cy="566303"/>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177800">
              <a:lnSpc>
                <a:spcPct val="80000"/>
              </a:lnSpc>
            </a:pPr>
            <a:r>
              <a:rPr lang="en-AU" sz="2000" i="1" dirty="0" smtClean="0">
                <a:solidFill>
                  <a:srgbClr val="003366"/>
                </a:solidFill>
              </a:rPr>
              <a:t>H</a:t>
            </a:r>
            <a:r>
              <a:rPr lang="en-AU" sz="2000" i="1" baseline="-25000" dirty="0" smtClean="0">
                <a:solidFill>
                  <a:srgbClr val="003366"/>
                </a:solidFill>
              </a:rPr>
              <a:t>2</a:t>
            </a:r>
            <a:r>
              <a:rPr lang="en-AU" sz="2000" i="1" dirty="0" smtClean="0">
                <a:solidFill>
                  <a:srgbClr val="003366"/>
                </a:solidFill>
              </a:rPr>
              <a:t>S Removal - Aspen Simulation Block Flow Diagram </a:t>
            </a:r>
          </a:p>
          <a:p>
            <a:pPr algn="ctr" defTabSz="177800">
              <a:lnSpc>
                <a:spcPct val="80000"/>
              </a:lnSpc>
            </a:pPr>
            <a:r>
              <a:rPr lang="en-AU" sz="2000" i="1" dirty="0" smtClean="0">
                <a:solidFill>
                  <a:srgbClr val="003366"/>
                </a:solidFill>
              </a:rPr>
              <a:t>Rates are in Tons/day</a:t>
            </a:r>
            <a:endParaRPr lang="en-AU" sz="2000" i="1" dirty="0">
              <a:solidFill>
                <a:srgbClr val="003366"/>
              </a:solidFill>
            </a:endParaRPr>
          </a:p>
        </p:txBody>
      </p:sp>
      <p:graphicFrame>
        <p:nvGraphicFramePr>
          <p:cNvPr id="32" name="Content Placeholder 6"/>
          <p:cNvGraphicFramePr>
            <a:graphicFrameLocks/>
          </p:cNvGraphicFramePr>
          <p:nvPr>
            <p:extLst>
              <p:ext uri="{D42A27DB-BD31-4B8C-83A1-F6EECF244321}">
                <p14:modId xmlns:p14="http://schemas.microsoft.com/office/powerpoint/2010/main" xmlns="" val="850197524"/>
              </p:ext>
            </p:extLst>
          </p:nvPr>
        </p:nvGraphicFramePr>
        <p:xfrm>
          <a:off x="2940048" y="18440400"/>
          <a:ext cx="5463722" cy="2743200"/>
        </p:xfrm>
        <a:graphic>
          <a:graphicData uri="http://schemas.openxmlformats.org/drawingml/2006/table">
            <a:tbl>
              <a:tblPr firstRow="1" bandRow="1">
                <a:tableStyleId>{5C22544A-7EE6-4342-B048-85BDC9FD1C3A}</a:tableStyleId>
              </a:tblPr>
              <a:tblGrid>
                <a:gridCol w="2731861"/>
                <a:gridCol w="2731861"/>
              </a:tblGrid>
              <a:tr h="365111">
                <a:tc>
                  <a:txBody>
                    <a:bodyPr/>
                    <a:lstStyle/>
                    <a:p>
                      <a:r>
                        <a:rPr lang="en-US" sz="2400" dirty="0" smtClean="0"/>
                        <a:t>Component</a:t>
                      </a:r>
                      <a:endParaRPr lang="en-US" sz="2400" dirty="0"/>
                    </a:p>
                  </a:txBody>
                  <a:tcPr/>
                </a:tc>
                <a:tc>
                  <a:txBody>
                    <a:bodyPr/>
                    <a:lstStyle/>
                    <a:p>
                      <a:r>
                        <a:rPr lang="en-US" sz="2400" dirty="0" smtClean="0"/>
                        <a:t>Weight Percent</a:t>
                      </a:r>
                      <a:endParaRPr lang="en-US" sz="2400" dirty="0"/>
                    </a:p>
                  </a:txBody>
                  <a:tcPr/>
                </a:tc>
              </a:tr>
              <a:tr h="365111">
                <a:tc>
                  <a:txBody>
                    <a:bodyPr/>
                    <a:lstStyle/>
                    <a:p>
                      <a:r>
                        <a:rPr lang="en-US" sz="2400" dirty="0" smtClean="0"/>
                        <a:t>Carbon</a:t>
                      </a:r>
                      <a:endParaRPr lang="en-US" sz="2400" dirty="0"/>
                    </a:p>
                  </a:txBody>
                  <a:tcPr/>
                </a:tc>
                <a:tc>
                  <a:txBody>
                    <a:bodyPr/>
                    <a:lstStyle/>
                    <a:p>
                      <a:r>
                        <a:rPr lang="en-US" sz="2400" dirty="0" smtClean="0"/>
                        <a:t>83.3</a:t>
                      </a:r>
                      <a:endParaRPr lang="en-US" sz="2400" dirty="0"/>
                    </a:p>
                  </a:txBody>
                  <a:tcPr/>
                </a:tc>
              </a:tr>
              <a:tr h="365111">
                <a:tc>
                  <a:txBody>
                    <a:bodyPr/>
                    <a:lstStyle/>
                    <a:p>
                      <a:r>
                        <a:rPr lang="en-US" sz="2400" dirty="0" smtClean="0"/>
                        <a:t>Hydrogen</a:t>
                      </a:r>
                      <a:endParaRPr lang="en-US" sz="2400" dirty="0"/>
                    </a:p>
                  </a:txBody>
                  <a:tcPr/>
                </a:tc>
                <a:tc>
                  <a:txBody>
                    <a:bodyPr/>
                    <a:lstStyle/>
                    <a:p>
                      <a:r>
                        <a:rPr lang="en-US" sz="2400" dirty="0" smtClean="0"/>
                        <a:t>4.00</a:t>
                      </a:r>
                      <a:endParaRPr lang="en-US" sz="2400" dirty="0"/>
                    </a:p>
                  </a:txBody>
                  <a:tcPr/>
                </a:tc>
              </a:tr>
              <a:tr h="365111">
                <a:tc>
                  <a:txBody>
                    <a:bodyPr/>
                    <a:lstStyle/>
                    <a:p>
                      <a:r>
                        <a:rPr lang="en-US" sz="2400" dirty="0" smtClean="0"/>
                        <a:t>Nitrogen</a:t>
                      </a:r>
                      <a:endParaRPr lang="en-US" sz="2400" dirty="0"/>
                    </a:p>
                  </a:txBody>
                  <a:tcPr/>
                </a:tc>
                <a:tc>
                  <a:txBody>
                    <a:bodyPr/>
                    <a:lstStyle/>
                    <a:p>
                      <a:r>
                        <a:rPr lang="en-US" sz="2400" dirty="0" smtClean="0"/>
                        <a:t>1.49</a:t>
                      </a:r>
                      <a:endParaRPr lang="en-US" sz="2400" dirty="0"/>
                    </a:p>
                  </a:txBody>
                  <a:tcPr/>
                </a:tc>
              </a:tr>
              <a:tr h="365111">
                <a:tc>
                  <a:txBody>
                    <a:bodyPr/>
                    <a:lstStyle/>
                    <a:p>
                      <a:r>
                        <a:rPr lang="en-US" sz="2400" dirty="0" smtClean="0"/>
                        <a:t>Sulfur</a:t>
                      </a:r>
                      <a:endParaRPr lang="en-US" sz="2400" dirty="0"/>
                    </a:p>
                  </a:txBody>
                  <a:tcPr/>
                </a:tc>
                <a:tc>
                  <a:txBody>
                    <a:bodyPr/>
                    <a:lstStyle/>
                    <a:p>
                      <a:r>
                        <a:rPr lang="en-US" sz="2400" dirty="0" smtClean="0"/>
                        <a:t>6.14</a:t>
                      </a:r>
                      <a:endParaRPr lang="en-US" sz="2400" dirty="0"/>
                    </a:p>
                  </a:txBody>
                  <a:tcPr/>
                </a:tc>
              </a:tr>
              <a:tr h="365111">
                <a:tc>
                  <a:txBody>
                    <a:bodyPr/>
                    <a:lstStyle/>
                    <a:p>
                      <a:r>
                        <a:rPr lang="en-US" sz="2400" dirty="0" smtClean="0"/>
                        <a:t>Oxygen</a:t>
                      </a:r>
                      <a:endParaRPr lang="en-US" sz="2400" dirty="0"/>
                    </a:p>
                  </a:txBody>
                  <a:tcPr/>
                </a:tc>
                <a:tc>
                  <a:txBody>
                    <a:bodyPr/>
                    <a:lstStyle/>
                    <a:p>
                      <a:r>
                        <a:rPr lang="en-US" sz="2400" dirty="0" smtClean="0"/>
                        <a:t>4.44</a:t>
                      </a:r>
                      <a:endParaRPr lang="en-US" sz="2400" dirty="0"/>
                    </a:p>
                  </a:txBody>
                  <a:tcPr/>
                </a:tc>
              </a:tr>
            </a:tbl>
          </a:graphicData>
        </a:graphic>
      </p:graphicFrame>
      <p:sp>
        <p:nvSpPr>
          <p:cNvPr id="33" name="Rectangle 9"/>
          <p:cNvSpPr>
            <a:spLocks noChangeArrowheads="1"/>
          </p:cNvSpPr>
          <p:nvPr/>
        </p:nvSpPr>
        <p:spPr bwMode="auto">
          <a:xfrm>
            <a:off x="31996062" y="4140567"/>
            <a:ext cx="11145838" cy="1097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mn-lt"/>
              </a:rPr>
              <a:t>Chapter </a:t>
            </a:r>
            <a:r>
              <a:rPr lang="en-GB" sz="3900" b="1" dirty="0">
                <a:solidFill>
                  <a:srgbClr val="003366"/>
                </a:solidFill>
                <a:latin typeface="+mn-lt"/>
              </a:rPr>
              <a:t>6</a:t>
            </a:r>
            <a:r>
              <a:rPr lang="en-GB" sz="3900" b="1" dirty="0" smtClean="0">
                <a:solidFill>
                  <a:srgbClr val="003366"/>
                </a:solidFill>
                <a:latin typeface="+mn-lt"/>
              </a:rPr>
              <a:t>: Cost Estimates</a:t>
            </a:r>
            <a:endParaRPr lang="en-US" sz="2900" dirty="0">
              <a:solidFill>
                <a:srgbClr val="003366"/>
              </a:solidFill>
              <a:latin typeface="Arial" charset="0"/>
            </a:endParaRPr>
          </a:p>
        </p:txBody>
      </p:sp>
      <p:sp>
        <p:nvSpPr>
          <p:cNvPr id="37" name="Rectangle 15"/>
          <p:cNvSpPr>
            <a:spLocks noChangeArrowheads="1"/>
          </p:cNvSpPr>
          <p:nvPr/>
        </p:nvSpPr>
        <p:spPr bwMode="auto">
          <a:xfrm>
            <a:off x="10820400" y="4114800"/>
            <a:ext cx="10439401" cy="603652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1: Gasification</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1162" name="Picture 138" descr="http://www.netl.doe.gov/technologies/coalpower/gasification/gasifipedia/images/4-1-2-3_ShellGasifier_sm.jpg"/>
          <p:cNvPicPr>
            <a:picLocks noChangeAspect="1" noChangeArrowheads="1"/>
          </p:cNvPicPr>
          <p:nvPr/>
        </p:nvPicPr>
        <p:blipFill>
          <a:blip r:embed="rId5" cstate="print"/>
          <a:srcRect/>
          <a:stretch>
            <a:fillRect/>
          </a:stretch>
        </p:blipFill>
        <p:spPr bwMode="auto">
          <a:xfrm>
            <a:off x="18745200" y="5173533"/>
            <a:ext cx="1609725" cy="3124201"/>
          </a:xfrm>
          <a:prstGeom prst="rect">
            <a:avLst/>
          </a:prstGeom>
          <a:noFill/>
        </p:spPr>
      </p:pic>
      <p:sp>
        <p:nvSpPr>
          <p:cNvPr id="43" name="TextBox 42"/>
          <p:cNvSpPr txBox="1"/>
          <p:nvPr/>
        </p:nvSpPr>
        <p:spPr>
          <a:xfrm>
            <a:off x="18111236" y="8591490"/>
            <a:ext cx="2790509" cy="1354217"/>
          </a:xfrm>
          <a:prstGeom prst="rect">
            <a:avLst/>
          </a:prstGeom>
          <a:noFill/>
        </p:spPr>
        <p:txBody>
          <a:bodyPr wrap="square" rtlCol="0">
            <a:spAutoFit/>
          </a:bodyPr>
          <a:lstStyle/>
          <a:p>
            <a:pPr algn="ctr"/>
            <a:r>
              <a:rPr lang="en-US" sz="2000" i="1" dirty="0" smtClean="0">
                <a:solidFill>
                  <a:srgbClr val="002060"/>
                </a:solidFill>
              </a:rPr>
              <a:t>Entrained Flow </a:t>
            </a:r>
            <a:r>
              <a:rPr lang="en-US" sz="2000" i="1" dirty="0" smtClean="0">
                <a:solidFill>
                  <a:srgbClr val="002060"/>
                </a:solidFill>
              </a:rPr>
              <a:t>Gasifier </a:t>
            </a:r>
            <a:r>
              <a:rPr lang="en-US" sz="2000" dirty="0" smtClean="0">
                <a:solidFill>
                  <a:srgbClr val="002060"/>
                </a:solidFill>
              </a:rPr>
              <a:t>(</a:t>
            </a:r>
            <a:r>
              <a:rPr lang="en-US" sz="1400" dirty="0" smtClean="0">
                <a:solidFill>
                  <a:srgbClr val="002060"/>
                </a:solidFill>
                <a:hlinkClick r:id="rId6"/>
              </a:rPr>
              <a:t>http</a:t>
            </a:r>
            <a:r>
              <a:rPr lang="en-US" sz="1400" dirty="0" smtClean="0">
                <a:solidFill>
                  <a:srgbClr val="002060"/>
                </a:solidFill>
                <a:hlinkClick r:id="rId6"/>
              </a:rPr>
              <a:t>://</a:t>
            </a:r>
            <a:r>
              <a:rPr lang="en-US" sz="1400" dirty="0" smtClean="0">
                <a:solidFill>
                  <a:srgbClr val="002060"/>
                </a:solidFill>
                <a:hlinkClick r:id="rId6"/>
              </a:rPr>
              <a:t>www.netl.doe.gov/technologies/coalpower/gasification/gasifipedia/4-gasifiers/4-1-2-3_shell.html</a:t>
            </a:r>
            <a:r>
              <a:rPr lang="en-US" sz="1400" dirty="0" smtClean="0">
                <a:solidFill>
                  <a:srgbClr val="002060"/>
                </a:solidFill>
              </a:rPr>
              <a:t>)</a:t>
            </a:r>
            <a:endParaRPr lang="en-US" sz="1400" i="1" dirty="0">
              <a:solidFill>
                <a:srgbClr val="002060"/>
              </a:solidFill>
            </a:endParaRPr>
          </a:p>
        </p:txBody>
      </p:sp>
      <p:sp>
        <p:nvSpPr>
          <p:cNvPr id="45" name="Rectangle 15"/>
          <p:cNvSpPr>
            <a:spLocks noChangeArrowheads="1"/>
          </p:cNvSpPr>
          <p:nvPr/>
        </p:nvSpPr>
        <p:spPr bwMode="auto">
          <a:xfrm>
            <a:off x="21641933" y="4146533"/>
            <a:ext cx="10002838" cy="6064826"/>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3: Syngas Preparation</a:t>
            </a:r>
          </a:p>
          <a:p>
            <a:pPr algn="just" defTabSz="731838">
              <a:spcBef>
                <a:spcPct val="50000"/>
              </a:spcBef>
              <a:defRPr/>
            </a:pPr>
            <a:r>
              <a:rPr lang="en-US" sz="2900" dirty="0">
                <a:solidFill>
                  <a:srgbClr val="003366"/>
                </a:solidFill>
                <a:latin typeface="+mn-lt"/>
              </a:rPr>
              <a:t>	</a:t>
            </a:r>
            <a:r>
              <a:rPr lang="en-US" sz="800" dirty="0" smtClean="0">
                <a:solidFill>
                  <a:srgbClr val="003366"/>
                </a:solidFill>
              </a:rPr>
              <a:t> </a:t>
            </a:r>
            <a:r>
              <a:rPr lang="en-US" sz="2800" dirty="0" smtClean="0">
                <a:solidFill>
                  <a:srgbClr val="003366"/>
                </a:solidFill>
              </a:rPr>
              <a:t>Due to the relatively high amount of hydrogen sulfide and a ratio of CO to H</a:t>
            </a:r>
            <a:r>
              <a:rPr lang="en-US" sz="2800" baseline="-25000" dirty="0" smtClean="0">
                <a:solidFill>
                  <a:srgbClr val="003366"/>
                </a:solidFill>
              </a:rPr>
              <a:t>2</a:t>
            </a:r>
            <a:r>
              <a:rPr lang="en-US" sz="2800" dirty="0" smtClean="0">
                <a:solidFill>
                  <a:srgbClr val="003366"/>
                </a:solidFill>
              </a:rPr>
              <a:t> that is not conducive to acetic acid synthesis, multiple sub processes are required to clean the syngas and adjust the CO to H</a:t>
            </a:r>
            <a:r>
              <a:rPr lang="en-US" sz="2800" baseline="-25000" dirty="0" smtClean="0">
                <a:solidFill>
                  <a:srgbClr val="003366"/>
                </a:solidFill>
              </a:rPr>
              <a:t>2</a:t>
            </a:r>
            <a:r>
              <a:rPr lang="en-US" sz="2800" dirty="0" smtClean="0">
                <a:solidFill>
                  <a:srgbClr val="003366"/>
                </a:solidFill>
              </a:rPr>
              <a:t> ratio.</a:t>
            </a:r>
            <a:endParaRPr lang="en-US" sz="2800" dirty="0" smtClean="0">
              <a:solidFill>
                <a:srgbClr val="003366"/>
              </a:solidFill>
              <a:latin typeface="+mn-lt"/>
            </a:endParaRPr>
          </a:p>
          <a:p>
            <a:pPr algn="just" defTabSz="731838">
              <a:spcBef>
                <a:spcPct val="50000"/>
              </a:spcBef>
              <a:defRPr/>
            </a:pPr>
            <a:r>
              <a:rPr lang="en-US" sz="2900" dirty="0">
                <a:solidFill>
                  <a:srgbClr val="003366"/>
                </a:solidFill>
                <a:latin typeface="+mn-lt"/>
              </a:rPr>
              <a:t>	</a:t>
            </a:r>
            <a:r>
              <a:rPr lang="en-US" sz="2800" b="1" dirty="0" smtClean="0">
                <a:solidFill>
                  <a:srgbClr val="003366"/>
                </a:solidFill>
                <a:latin typeface="+mn-lt"/>
              </a:rPr>
              <a:t>The Hydrogen Sulfide Removal and Claus Process </a:t>
            </a:r>
            <a:r>
              <a:rPr lang="en-US" sz="2800" dirty="0" smtClean="0">
                <a:solidFill>
                  <a:srgbClr val="003366"/>
                </a:solidFill>
                <a:latin typeface="+mn-lt"/>
              </a:rPr>
              <a:t>are able to selectively remove </a:t>
            </a:r>
            <a:r>
              <a:rPr lang="en-US" sz="2800" dirty="0" smtClean="0">
                <a:solidFill>
                  <a:srgbClr val="003366"/>
                </a:solidFill>
                <a:latin typeface="+mn-lt"/>
              </a:rPr>
              <a:t>H</a:t>
            </a:r>
            <a:r>
              <a:rPr lang="en-US" sz="2800" baseline="-25000" dirty="0" smtClean="0">
                <a:solidFill>
                  <a:srgbClr val="003366"/>
                </a:solidFill>
                <a:latin typeface="+mn-lt"/>
              </a:rPr>
              <a:t>2</a:t>
            </a:r>
            <a:r>
              <a:rPr lang="en-US" sz="2800" dirty="0" smtClean="0">
                <a:solidFill>
                  <a:srgbClr val="003366"/>
                </a:solidFill>
                <a:latin typeface="+mn-lt"/>
              </a:rPr>
              <a:t>S</a:t>
            </a:r>
            <a:r>
              <a:rPr lang="en-US" sz="2800" dirty="0" smtClean="0">
                <a:solidFill>
                  <a:srgbClr val="003366"/>
                </a:solidFill>
                <a:latin typeface="+mn-lt"/>
              </a:rPr>
              <a:t> </a:t>
            </a:r>
            <a:r>
              <a:rPr lang="en-US" sz="2800" dirty="0" smtClean="0">
                <a:solidFill>
                  <a:srgbClr val="003366"/>
                </a:solidFill>
                <a:latin typeface="+mn-lt"/>
              </a:rPr>
              <a:t>from the syngas and covert it to elemental sulfur.</a:t>
            </a:r>
            <a:r>
              <a:rPr lang="en-US" sz="2800" dirty="0">
                <a:solidFill>
                  <a:srgbClr val="003366"/>
                </a:solidFill>
                <a:latin typeface="+mn-lt"/>
              </a:rPr>
              <a:t>	</a:t>
            </a:r>
            <a:endParaRPr lang="en-US" sz="2800" dirty="0" smtClean="0">
              <a:solidFill>
                <a:srgbClr val="003366"/>
              </a:solidFill>
              <a:latin typeface="+mn-lt"/>
            </a:endParaRPr>
          </a:p>
          <a:p>
            <a:pPr algn="just" defTabSz="731838">
              <a:spcBef>
                <a:spcPct val="50000"/>
              </a:spcBef>
              <a:defRPr/>
            </a:pPr>
            <a:r>
              <a:rPr lang="en-US" sz="2800" b="1" dirty="0" smtClean="0">
                <a:solidFill>
                  <a:srgbClr val="003366"/>
                </a:solidFill>
                <a:latin typeface="+mn-lt"/>
              </a:rPr>
              <a:t>	The Water Gas Shift (WGS) </a:t>
            </a:r>
            <a:r>
              <a:rPr lang="en-US" sz="2800" dirty="0" smtClean="0">
                <a:solidFill>
                  <a:srgbClr val="003366"/>
                </a:solidFill>
                <a:latin typeface="+mn-lt"/>
              </a:rPr>
              <a:t>allows the ratio of </a:t>
            </a:r>
            <a:r>
              <a:rPr lang="en-US" sz="2800" dirty="0">
                <a:solidFill>
                  <a:srgbClr val="003366"/>
                </a:solidFill>
                <a:latin typeface="+mn-lt"/>
              </a:rPr>
              <a:t>H</a:t>
            </a:r>
            <a:r>
              <a:rPr lang="en-US" sz="2800" baseline="-25000" dirty="0">
                <a:solidFill>
                  <a:srgbClr val="003366"/>
                </a:solidFill>
                <a:latin typeface="+mn-lt"/>
              </a:rPr>
              <a:t>2</a:t>
            </a:r>
            <a:r>
              <a:rPr lang="en-US" sz="2800" dirty="0">
                <a:solidFill>
                  <a:srgbClr val="003366"/>
                </a:solidFill>
                <a:latin typeface="+mn-lt"/>
              </a:rPr>
              <a:t> and CO</a:t>
            </a:r>
            <a:r>
              <a:rPr lang="en-US" sz="2800" baseline="-25000" dirty="0">
                <a:solidFill>
                  <a:srgbClr val="003366"/>
                </a:solidFill>
                <a:latin typeface="+mn-lt"/>
              </a:rPr>
              <a:t>2 </a:t>
            </a:r>
            <a:r>
              <a:rPr lang="en-US" sz="2800" dirty="0" smtClean="0">
                <a:solidFill>
                  <a:srgbClr val="003366"/>
                </a:solidFill>
                <a:latin typeface="+mn-lt"/>
              </a:rPr>
              <a:t>to be adjusted to the required levels.</a:t>
            </a:r>
            <a:endParaRPr lang="en-US" sz="2800" dirty="0">
              <a:solidFill>
                <a:srgbClr val="003366"/>
              </a:solidFill>
              <a:latin typeface="+mn-lt"/>
            </a:endParaRPr>
          </a:p>
        </p:txBody>
      </p:sp>
      <p:graphicFrame>
        <p:nvGraphicFramePr>
          <p:cNvPr id="31" name="Content Placeholder 3"/>
          <p:cNvGraphicFramePr>
            <a:graphicFrameLocks/>
          </p:cNvGraphicFramePr>
          <p:nvPr>
            <p:extLst>
              <p:ext uri="{D42A27DB-BD31-4B8C-83A1-F6EECF244321}">
                <p14:modId xmlns:p14="http://schemas.microsoft.com/office/powerpoint/2010/main" xmlns="" val="3409182301"/>
              </p:ext>
            </p:extLst>
          </p:nvPr>
        </p:nvGraphicFramePr>
        <p:xfrm>
          <a:off x="31996061" y="4992124"/>
          <a:ext cx="7770813" cy="476629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 name="Table 1"/>
          <p:cNvGraphicFramePr>
            <a:graphicFrameLocks noGrp="1"/>
          </p:cNvGraphicFramePr>
          <p:nvPr>
            <p:extLst>
              <p:ext uri="{D42A27DB-BD31-4B8C-83A1-F6EECF244321}">
                <p14:modId xmlns:p14="http://schemas.microsoft.com/office/powerpoint/2010/main" xmlns="" val="359149593"/>
              </p:ext>
            </p:extLst>
          </p:nvPr>
        </p:nvGraphicFramePr>
        <p:xfrm>
          <a:off x="39014400" y="10439400"/>
          <a:ext cx="3933806" cy="2107831"/>
        </p:xfrm>
        <a:graphic>
          <a:graphicData uri="http://schemas.openxmlformats.org/drawingml/2006/table">
            <a:tbl>
              <a:tblPr firstRow="1" firstCol="1" bandRow="1">
                <a:tableStyleId>{5C22544A-7EE6-4342-B048-85BDC9FD1C3A}</a:tableStyleId>
              </a:tblPr>
              <a:tblGrid>
                <a:gridCol w="1066800"/>
                <a:gridCol w="176154"/>
                <a:gridCol w="651101"/>
                <a:gridCol w="670204"/>
                <a:gridCol w="691249"/>
                <a:gridCol w="678298"/>
              </a:tblGrid>
              <a:tr h="753155">
                <a:tc>
                  <a:txBody>
                    <a:bodyPr/>
                    <a:lstStyle/>
                    <a:p>
                      <a:pPr marL="0" marR="0" algn="ctr">
                        <a:lnSpc>
                          <a:spcPct val="115000"/>
                        </a:lnSpc>
                        <a:spcBef>
                          <a:spcPts val="0"/>
                        </a:spcBef>
                        <a:spcAft>
                          <a:spcPts val="0"/>
                        </a:spcAft>
                      </a:pPr>
                      <a:r>
                        <a:rPr lang="en-US" sz="1400" dirty="0">
                          <a:effectLst/>
                        </a:rPr>
                        <a:t>NPV</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kern="1200" baseline="0" dirty="0" smtClean="0">
                          <a:solidFill>
                            <a:schemeClr val="tx1"/>
                          </a:solidFill>
                          <a:effectLst/>
                          <a:latin typeface="+mn-lt"/>
                          <a:ea typeface="+mn-ea"/>
                          <a:cs typeface="+mn-cs"/>
                        </a:rPr>
                        <a:t>$743,827,088</a:t>
                      </a:r>
                      <a:endParaRPr lang="en-US" sz="1100" baseline="0" dirty="0">
                        <a:solidFill>
                          <a:schemeClr val="tx1"/>
                        </a:solidFill>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rPr>
                        <a:t>IRR</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dirty="0" smtClean="0">
                          <a:effectLst/>
                          <a:latin typeface="+mn-lt"/>
                          <a:ea typeface="Calibri"/>
                          <a:cs typeface="Times New Roman"/>
                        </a:rPr>
                        <a:t>25.73</a:t>
                      </a:r>
                      <a:r>
                        <a:rPr lang="en-US" sz="1800" b="1" baseline="0" dirty="0" smtClean="0">
                          <a:effectLst/>
                          <a:latin typeface="+mn-lt"/>
                          <a:ea typeface="Calibri"/>
                          <a:cs typeface="Times New Roman"/>
                        </a:rPr>
                        <a:t> %</a:t>
                      </a:r>
                      <a:endParaRPr lang="en-US" sz="1800" b="1" dirty="0">
                        <a:effectLst/>
                        <a:latin typeface="+mn-lt"/>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rPr>
                        <a:t>interest</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a:effectLst/>
                        </a:rPr>
                        <a:t>8%</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35" name="Chart 34"/>
          <p:cNvGraphicFramePr/>
          <p:nvPr>
            <p:extLst>
              <p:ext uri="{D42A27DB-BD31-4B8C-83A1-F6EECF244321}">
                <p14:modId xmlns:p14="http://schemas.microsoft.com/office/powerpoint/2010/main" xmlns="" val="2194030919"/>
              </p:ext>
            </p:extLst>
          </p:nvPr>
        </p:nvGraphicFramePr>
        <p:xfrm>
          <a:off x="36107914" y="5041208"/>
          <a:ext cx="7391400" cy="529932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9" name="Chart 28"/>
          <p:cNvGraphicFramePr>
            <a:graphicFrameLocks/>
          </p:cNvGraphicFramePr>
          <p:nvPr>
            <p:extLst>
              <p:ext uri="{D42A27DB-BD31-4B8C-83A1-F6EECF244321}">
                <p14:modId xmlns:p14="http://schemas.microsoft.com/office/powerpoint/2010/main" xmlns="" val="928318711"/>
              </p:ext>
            </p:extLst>
          </p:nvPr>
        </p:nvGraphicFramePr>
        <p:xfrm>
          <a:off x="32232600" y="10439400"/>
          <a:ext cx="6477001" cy="4326467"/>
        </p:xfrm>
        <a:graphic>
          <a:graphicData uri="http://schemas.openxmlformats.org/drawingml/2006/chart">
            <c:chart xmlns:c="http://schemas.openxmlformats.org/drawingml/2006/chart" xmlns:r="http://schemas.openxmlformats.org/officeDocument/2006/relationships" r:id="rId9"/>
          </a:graphicData>
        </a:graphic>
      </p:graphicFrame>
      <p:pic>
        <p:nvPicPr>
          <p:cNvPr id="1026" name="Picture 2" descr="BFD_040411_Flows.jp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0896600" y="11720203"/>
            <a:ext cx="10210800" cy="3565825"/>
          </a:xfrm>
          <a:prstGeom prst="rect">
            <a:avLst/>
          </a:prstGeom>
          <a:noFill/>
          <a:extLst>
            <a:ext uri="{909E8E84-426E-40DD-AFC4-6F175D3DCCD1}">
              <a14:hiddenFill xmlns:a14="http://schemas.microsoft.com/office/drawing/2010/main" xmlns="">
                <a:solidFill>
                  <a:srgbClr val="FFFFFF"/>
                </a:solidFill>
              </a14:hiddenFill>
            </a:ext>
          </a:extLst>
        </p:spPr>
      </p:pic>
      <p:sp>
        <p:nvSpPr>
          <p:cNvPr id="36" name="Rectangle 15"/>
          <p:cNvSpPr>
            <a:spLocks noChangeArrowheads="1"/>
          </p:cNvSpPr>
          <p:nvPr/>
        </p:nvSpPr>
        <p:spPr bwMode="auto">
          <a:xfrm>
            <a:off x="21611091" y="10557955"/>
            <a:ext cx="10088109" cy="451196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4: Carbon Dioxide Capture</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sp>
        <p:nvSpPr>
          <p:cNvPr id="4" name="TextBox 3"/>
          <p:cNvSpPr txBox="1"/>
          <p:nvPr/>
        </p:nvSpPr>
        <p:spPr>
          <a:xfrm>
            <a:off x="3066072" y="17809458"/>
            <a:ext cx="4929555" cy="630942"/>
          </a:xfrm>
          <a:prstGeom prst="rect">
            <a:avLst/>
          </a:prstGeom>
          <a:noFill/>
        </p:spPr>
        <p:txBody>
          <a:bodyPr wrap="none" rtlCol="0">
            <a:spAutoFit/>
          </a:bodyPr>
          <a:lstStyle/>
          <a:p>
            <a:r>
              <a:rPr lang="en-US" sz="3500" b="1" dirty="0">
                <a:solidFill>
                  <a:srgbClr val="002060"/>
                </a:solidFill>
              </a:rPr>
              <a:t>Petcoke </a:t>
            </a:r>
            <a:r>
              <a:rPr lang="en-US" sz="3500" b="1" dirty="0" smtClean="0">
                <a:solidFill>
                  <a:srgbClr val="002060"/>
                </a:solidFill>
              </a:rPr>
              <a:t>Composition</a:t>
            </a:r>
            <a:endParaRPr lang="en-AU" sz="3500" b="1" dirty="0">
              <a:solidFill>
                <a:srgbClr val="002060"/>
              </a:solidFill>
            </a:endParaRPr>
          </a:p>
        </p:txBody>
      </p:sp>
      <p:sp>
        <p:nvSpPr>
          <p:cNvPr id="5" name="TextBox 4"/>
          <p:cNvSpPr txBox="1"/>
          <p:nvPr/>
        </p:nvSpPr>
        <p:spPr>
          <a:xfrm>
            <a:off x="11277600" y="4953000"/>
            <a:ext cx="6476999" cy="5447645"/>
          </a:xfrm>
          <a:prstGeom prst="rect">
            <a:avLst/>
          </a:prstGeom>
          <a:noFill/>
        </p:spPr>
        <p:txBody>
          <a:bodyPr wrap="square" rtlCol="0">
            <a:spAutoFit/>
          </a:bodyPr>
          <a:lstStyle/>
          <a:p>
            <a:pPr algn="just"/>
            <a:r>
              <a:rPr lang="en-US" sz="2900" dirty="0" smtClean="0">
                <a:solidFill>
                  <a:srgbClr val="002060"/>
                </a:solidFill>
              </a:rPr>
              <a:t>	</a:t>
            </a:r>
            <a:r>
              <a:rPr lang="en-US" sz="2800" dirty="0" smtClean="0">
                <a:solidFill>
                  <a:srgbClr val="002060"/>
                </a:solidFill>
              </a:rPr>
              <a:t>Gasification </a:t>
            </a:r>
            <a:r>
              <a:rPr lang="en-US" sz="2800" dirty="0">
                <a:solidFill>
                  <a:srgbClr val="002060"/>
                </a:solidFill>
              </a:rPr>
              <a:t>is the process </a:t>
            </a:r>
            <a:r>
              <a:rPr lang="en-US" sz="2800" dirty="0" smtClean="0">
                <a:solidFill>
                  <a:srgbClr val="002060"/>
                </a:solidFill>
              </a:rPr>
              <a:t>of converting a carbon-rich feedstock into a highly usable synthesis gas. The term syngas means the gas is mainly composed of carbon monoxide and hydrogen but will contain impurities like </a:t>
            </a:r>
            <a:r>
              <a:rPr lang="en-US" sz="2800" dirty="0" err="1" smtClean="0">
                <a:solidFill>
                  <a:srgbClr val="002060"/>
                </a:solidFill>
              </a:rPr>
              <a:t>H</a:t>
            </a:r>
            <a:r>
              <a:rPr lang="en-US" sz="2800" baseline="-25000" dirty="0" err="1" smtClean="0">
                <a:solidFill>
                  <a:srgbClr val="002060"/>
                </a:solidFill>
              </a:rPr>
              <a:t>s</a:t>
            </a:r>
            <a:r>
              <a:rPr lang="en-US" sz="2800" dirty="0" err="1" smtClean="0">
                <a:solidFill>
                  <a:srgbClr val="002060"/>
                </a:solidFill>
              </a:rPr>
              <a:t>S</a:t>
            </a:r>
            <a:r>
              <a:rPr lang="en-US" sz="2800" dirty="0" smtClean="0">
                <a:solidFill>
                  <a:srgbClr val="002060"/>
                </a:solidFill>
              </a:rPr>
              <a:t>.</a:t>
            </a:r>
            <a:endParaRPr lang="en-US" sz="2800" dirty="0" smtClean="0">
              <a:solidFill>
                <a:srgbClr val="002060"/>
              </a:solidFill>
            </a:endParaRPr>
          </a:p>
          <a:p>
            <a:pPr algn="just"/>
            <a:r>
              <a:rPr lang="en-US" sz="2800" dirty="0">
                <a:solidFill>
                  <a:srgbClr val="002060"/>
                </a:solidFill>
              </a:rPr>
              <a:t>	</a:t>
            </a:r>
            <a:r>
              <a:rPr lang="en-US" sz="2800" dirty="0" smtClean="0">
                <a:solidFill>
                  <a:srgbClr val="002060"/>
                </a:solidFill>
              </a:rPr>
              <a:t>In our process the syngas produced must be cleaned, separated, and shifted to the proper ratio of carbon monoxide to hydrogen while utilizing the byproducts.  </a:t>
            </a:r>
            <a:endParaRPr lang="en-GB" sz="2800" dirty="0">
              <a:solidFill>
                <a:srgbClr val="002060"/>
              </a:solidFill>
            </a:endParaRPr>
          </a:p>
        </p:txBody>
      </p:sp>
      <p:sp>
        <p:nvSpPr>
          <p:cNvPr id="6" name="TextBox 5"/>
          <p:cNvSpPr txBox="1"/>
          <p:nvPr/>
        </p:nvSpPr>
        <p:spPr>
          <a:xfrm>
            <a:off x="22250400" y="11658600"/>
            <a:ext cx="8991600" cy="2693045"/>
          </a:xfrm>
          <a:prstGeom prst="rect">
            <a:avLst/>
          </a:prstGeom>
          <a:noFill/>
        </p:spPr>
        <p:txBody>
          <a:bodyPr wrap="square" rtlCol="0">
            <a:spAutoFit/>
          </a:bodyPr>
          <a:lstStyle/>
          <a:p>
            <a:pPr algn="just"/>
            <a:r>
              <a:rPr lang="en-US" sz="2900" dirty="0" smtClean="0">
                <a:solidFill>
                  <a:srgbClr val="002060"/>
                </a:solidFill>
              </a:rPr>
              <a:t>	</a:t>
            </a:r>
            <a:r>
              <a:rPr lang="en-US" sz="2800" dirty="0" smtClean="0">
                <a:solidFill>
                  <a:srgbClr val="002060"/>
                </a:solidFill>
              </a:rPr>
              <a:t> Carbon Dioxide is separated from the syngas through two absorption columns using Selexol as solvent. Carbon dioxide is then flashed off of the solvent and made capture ready. Capturing CO</a:t>
            </a:r>
            <a:r>
              <a:rPr lang="en-US" sz="2800" baseline="-25000" dirty="0" smtClean="0">
                <a:solidFill>
                  <a:srgbClr val="002060"/>
                </a:solidFill>
              </a:rPr>
              <a:t>2</a:t>
            </a:r>
            <a:r>
              <a:rPr lang="en-US" sz="2800" dirty="0" smtClean="0">
                <a:solidFill>
                  <a:srgbClr val="002060"/>
                </a:solidFill>
              </a:rPr>
              <a:t> from this process reduces the greenhouse gas footprint to levels similar to that of bio feedstock based processes.</a:t>
            </a:r>
            <a:endParaRPr lang="en-GB" sz="2800" dirty="0">
              <a:solidFill>
                <a:srgbClr val="002060"/>
              </a:solidFill>
            </a:endParaRPr>
          </a:p>
        </p:txBody>
      </p:sp>
      <p:sp>
        <p:nvSpPr>
          <p:cNvPr id="41" name="Rectangle 15"/>
          <p:cNvSpPr>
            <a:spLocks noChangeArrowheads="1"/>
          </p:cNvSpPr>
          <p:nvPr/>
        </p:nvSpPr>
        <p:spPr bwMode="auto">
          <a:xfrm>
            <a:off x="21611091" y="15392400"/>
            <a:ext cx="10088109" cy="61722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5: Plant Layout</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40" name="Content Placeholder 5" descr="Overall Layout with Land (04.04.11) (RK).jpg"/>
          <p:cNvPicPr>
            <a:picLocks noChangeAspect="1"/>
          </p:cNvPicPr>
          <p:nvPr/>
        </p:nvPicPr>
        <p:blipFill>
          <a:blip r:embed="rId11" cstate="print"/>
          <a:stretch>
            <a:fillRect/>
          </a:stretch>
        </p:blipFill>
        <p:spPr>
          <a:xfrm>
            <a:off x="26096392" y="16336341"/>
            <a:ext cx="5298008" cy="4999659"/>
          </a:xfrm>
          <a:prstGeom prst="rect">
            <a:avLst/>
          </a:prstGeom>
        </p:spPr>
      </p:pic>
      <p:sp>
        <p:nvSpPr>
          <p:cNvPr id="7" name="TextBox 6"/>
          <p:cNvSpPr txBox="1"/>
          <p:nvPr/>
        </p:nvSpPr>
        <p:spPr>
          <a:xfrm>
            <a:off x="21958848" y="16336342"/>
            <a:ext cx="3720552" cy="4555093"/>
          </a:xfrm>
          <a:prstGeom prst="rect">
            <a:avLst/>
          </a:prstGeom>
          <a:noFill/>
        </p:spPr>
        <p:txBody>
          <a:bodyPr wrap="square" rtlCol="0">
            <a:spAutoFit/>
          </a:bodyPr>
          <a:lstStyle/>
          <a:p>
            <a:pPr marL="571500" indent="-571500">
              <a:buFont typeface="Arial" pitchFamily="34" charset="0"/>
              <a:buChar char="•"/>
            </a:pPr>
            <a:r>
              <a:rPr lang="en-US" sz="2900" dirty="0">
                <a:solidFill>
                  <a:srgbClr val="002060"/>
                </a:solidFill>
              </a:rPr>
              <a:t>4923 Port Rd., Pasadena, </a:t>
            </a:r>
            <a:r>
              <a:rPr lang="en-US" sz="2900" dirty="0" smtClean="0">
                <a:solidFill>
                  <a:srgbClr val="002060"/>
                </a:solidFill>
              </a:rPr>
              <a:t>TX</a:t>
            </a:r>
          </a:p>
          <a:p>
            <a:pPr marL="571500" indent="-571500">
              <a:buFont typeface="Arial" pitchFamily="34" charset="0"/>
              <a:buChar char="•"/>
            </a:pPr>
            <a:r>
              <a:rPr lang="en-US" sz="2900" dirty="0" smtClean="0">
                <a:solidFill>
                  <a:srgbClr val="002060"/>
                </a:solidFill>
              </a:rPr>
              <a:t>2.5 Miles West of Trinity Bay</a:t>
            </a:r>
          </a:p>
          <a:p>
            <a:pPr marL="571500" indent="-571500">
              <a:buFont typeface="Arial" pitchFamily="34" charset="0"/>
              <a:buChar char="•"/>
            </a:pPr>
            <a:r>
              <a:rPr lang="en-US" sz="2900" dirty="0" smtClean="0">
                <a:solidFill>
                  <a:srgbClr val="002060"/>
                </a:solidFill>
              </a:rPr>
              <a:t>Existing Roads and Railroads</a:t>
            </a:r>
          </a:p>
          <a:p>
            <a:pPr marL="571500" indent="-571500">
              <a:buFont typeface="Arial" pitchFamily="34" charset="0"/>
              <a:buChar char="•"/>
            </a:pPr>
            <a:r>
              <a:rPr lang="en-US" sz="2900" dirty="0" smtClean="0">
                <a:solidFill>
                  <a:srgbClr val="002060"/>
                </a:solidFill>
              </a:rPr>
              <a:t>140 Acres with Acetic Acid Production (Team Golf) </a:t>
            </a:r>
            <a:endParaRPr lang="en-GB" sz="2900" dirty="0">
              <a:solidFill>
                <a:srgbClr val="002060"/>
              </a:solidFill>
            </a:endParaRPr>
          </a:p>
        </p:txBody>
      </p:sp>
      <p:pic>
        <p:nvPicPr>
          <p:cNvPr id="46" name="Picture 45"/>
          <p:cNvPicPr>
            <a:picLocks noChangeAspect="1" noChangeArrowheads="1"/>
          </p:cNvPicPr>
          <p:nvPr/>
        </p:nvPicPr>
        <p:blipFill>
          <a:blip r:embed="rId12" cstate="print"/>
          <a:srcRect/>
          <a:stretch>
            <a:fillRect/>
          </a:stretch>
        </p:blipFill>
        <p:spPr bwMode="auto">
          <a:xfrm>
            <a:off x="10972799" y="16375144"/>
            <a:ext cx="10133264" cy="4960856"/>
          </a:xfrm>
          <a:prstGeom prst="rect">
            <a:avLst/>
          </a:prstGeom>
          <a:noFill/>
          <a:ln w="9525">
            <a:noFill/>
            <a:miter lim="800000"/>
            <a:headEnd/>
            <a:tailEnd/>
          </a:ln>
        </p:spPr>
      </p:pic>
      <p:graphicFrame>
        <p:nvGraphicFramePr>
          <p:cNvPr id="34" name="Table 33"/>
          <p:cNvGraphicFramePr>
            <a:graphicFrameLocks noGrp="1"/>
          </p:cNvGraphicFramePr>
          <p:nvPr/>
        </p:nvGraphicFramePr>
        <p:xfrm>
          <a:off x="39042992" y="12599535"/>
          <a:ext cx="3933808" cy="2259465"/>
        </p:xfrm>
        <a:graphic>
          <a:graphicData uri="http://schemas.openxmlformats.org/drawingml/2006/table">
            <a:tbl>
              <a:tblPr firstRow="1" firstCol="1" bandRow="1">
                <a:tableStyleId>{5C22544A-7EE6-4342-B048-85BDC9FD1C3A}</a:tableStyleId>
              </a:tblPr>
              <a:tblGrid>
                <a:gridCol w="1038208"/>
                <a:gridCol w="2895600"/>
              </a:tblGrid>
              <a:tr h="753155">
                <a:tc>
                  <a:txBody>
                    <a:bodyPr/>
                    <a:lstStyle/>
                    <a:p>
                      <a:pPr marL="0" marR="0" algn="ctr">
                        <a:lnSpc>
                          <a:spcPct val="115000"/>
                        </a:lnSpc>
                        <a:spcBef>
                          <a:spcPts val="0"/>
                        </a:spcBef>
                        <a:spcAft>
                          <a:spcPts val="0"/>
                        </a:spcAft>
                      </a:pPr>
                      <a:r>
                        <a:rPr lang="en-US" sz="1400" dirty="0" smtClean="0">
                          <a:effectLst/>
                          <a:latin typeface="Calibri" pitchFamily="34" charset="0"/>
                          <a:ea typeface="+mn-ea"/>
                          <a:cs typeface="Calibri" pitchFamily="34" charset="0"/>
                        </a:rPr>
                        <a:t>Syn</a:t>
                      </a:r>
                      <a:r>
                        <a:rPr lang="en-US" sz="1400" baseline="0" dirty="0" smtClean="0">
                          <a:effectLst/>
                          <a:latin typeface="Calibri" pitchFamily="34" charset="0"/>
                          <a:ea typeface="+mn-ea"/>
                          <a:cs typeface="Calibri" pitchFamily="34" charset="0"/>
                        </a:rPr>
                        <a:t> gas</a:t>
                      </a:r>
                      <a:endParaRPr lang="en-US" sz="1400" dirty="0">
                        <a:effectLst/>
                        <a:latin typeface="Calibri" pitchFamily="34" charset="0"/>
                        <a:ea typeface="Calibri"/>
                        <a:cs typeface="Calibri"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effectLst/>
                          <a:latin typeface="Calibri" pitchFamily="34" charset="0"/>
                          <a:ea typeface="Calibri"/>
                          <a:cs typeface="Calibri" pitchFamily="34" charset="0"/>
                        </a:rPr>
                        <a:t>$300/ton</a:t>
                      </a:r>
                      <a:endParaRPr lang="en-US" sz="1400" b="1" dirty="0">
                        <a:effectLst/>
                        <a:latin typeface="Calibri" pitchFamily="34" charset="0"/>
                        <a:ea typeface="Calibri"/>
                        <a:cs typeface="Calibri" pitchFamily="34" charset="0"/>
                      </a:endParaRPr>
                    </a:p>
                  </a:txBody>
                  <a:tcPr marL="68580" marR="68580" marT="0" marB="0" anchor="ctr"/>
                </a:tc>
              </a:tr>
              <a:tr h="753155">
                <a:tc>
                  <a:txBody>
                    <a:bodyPr/>
                    <a:lstStyle/>
                    <a:p>
                      <a:pPr marL="0" marR="0" algn="ctr">
                        <a:lnSpc>
                          <a:spcPct val="115000"/>
                        </a:lnSpc>
                        <a:spcBef>
                          <a:spcPts val="0"/>
                        </a:spcBef>
                        <a:spcAft>
                          <a:spcPts val="0"/>
                        </a:spcAft>
                      </a:pPr>
                      <a:r>
                        <a:rPr lang="en-US" sz="1400" dirty="0" smtClean="0">
                          <a:effectLst/>
                          <a:latin typeface="Calibri" pitchFamily="34" charset="0"/>
                          <a:ea typeface="+mn-ea"/>
                          <a:cs typeface="Calibri" pitchFamily="34" charset="0"/>
                        </a:rPr>
                        <a:t>Sulfur</a:t>
                      </a:r>
                      <a:endParaRPr lang="en-US" sz="1400" dirty="0">
                        <a:effectLst/>
                        <a:latin typeface="Calibri" pitchFamily="34" charset="0"/>
                        <a:ea typeface="Calibri"/>
                        <a:cs typeface="Calibri"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effectLst/>
                          <a:latin typeface="Calibri" pitchFamily="34" charset="0"/>
                          <a:cs typeface="Calibri" pitchFamily="34" charset="0"/>
                        </a:rPr>
                        <a:t>$170/ton</a:t>
                      </a:r>
                      <a:endParaRPr lang="en-US" sz="1400" b="1" dirty="0">
                        <a:effectLst/>
                        <a:latin typeface="Calibri" pitchFamily="34" charset="0"/>
                        <a:ea typeface="Calibri"/>
                        <a:cs typeface="Calibri" pitchFamily="34" charset="0"/>
                      </a:endParaRPr>
                    </a:p>
                  </a:txBody>
                  <a:tcPr marL="68580" marR="68580" marT="0" marB="0" anchor="ctr"/>
                </a:tc>
              </a:tr>
              <a:tr h="753155">
                <a:tc>
                  <a:txBody>
                    <a:bodyPr/>
                    <a:lstStyle/>
                    <a:p>
                      <a:pPr marL="0" marR="0" algn="ctr">
                        <a:lnSpc>
                          <a:spcPct val="115000"/>
                        </a:lnSpc>
                        <a:spcBef>
                          <a:spcPts val="0"/>
                        </a:spcBef>
                        <a:spcAft>
                          <a:spcPts val="0"/>
                        </a:spcAft>
                      </a:pPr>
                      <a:r>
                        <a:rPr lang="en-US" sz="1400" dirty="0" smtClean="0">
                          <a:effectLst/>
                          <a:latin typeface="Calibri" pitchFamily="34" charset="0"/>
                          <a:ea typeface="Calibri"/>
                          <a:cs typeface="Calibri" pitchFamily="34" charset="0"/>
                        </a:rPr>
                        <a:t>Total Revenue/</a:t>
                      </a:r>
                      <a:r>
                        <a:rPr lang="en-US" sz="1400" dirty="0" err="1" smtClean="0">
                          <a:effectLst/>
                          <a:latin typeface="Calibri" pitchFamily="34" charset="0"/>
                          <a:ea typeface="Calibri"/>
                          <a:cs typeface="Calibri" pitchFamily="34" charset="0"/>
                        </a:rPr>
                        <a:t>yr</a:t>
                      </a:r>
                      <a:endParaRPr lang="en-US" sz="1400" dirty="0">
                        <a:effectLst/>
                        <a:latin typeface="Calibri" pitchFamily="34" charset="0"/>
                        <a:ea typeface="Calibri"/>
                        <a:cs typeface="Calibri"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effectLst/>
                          <a:latin typeface="Calibri" pitchFamily="34" charset="0"/>
                          <a:ea typeface="Calibri"/>
                          <a:cs typeface="Calibri" pitchFamily="34" charset="0"/>
                        </a:rPr>
                        <a:t>$287</a:t>
                      </a:r>
                      <a:r>
                        <a:rPr lang="en-US" sz="1400" b="1" baseline="0" dirty="0" smtClean="0">
                          <a:effectLst/>
                          <a:latin typeface="Calibri" pitchFamily="34" charset="0"/>
                          <a:ea typeface="Calibri"/>
                          <a:cs typeface="Calibri" pitchFamily="34" charset="0"/>
                        </a:rPr>
                        <a:t> mm/year</a:t>
                      </a:r>
                      <a:endParaRPr lang="en-US" sz="1400" b="1" dirty="0">
                        <a:effectLst/>
                        <a:latin typeface="Calibri" pitchFamily="34" charset="0"/>
                        <a:ea typeface="Calibri"/>
                        <a:cs typeface="Calibri" pitchFamily="34" charset="0"/>
                      </a:endParaRPr>
                    </a:p>
                  </a:txBody>
                  <a:tcPr marL="68580" marR="68580" marT="0" marB="0" anchor="ctr"/>
                </a:tc>
              </a:tr>
            </a:tbl>
          </a:graphicData>
        </a:graphic>
      </p:graphicFrame>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Hexagonal design template">
  <a:themeElements>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Hexagonal design template">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Hexagonal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exagonal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exagonal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exagonal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exagonal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exagonal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exagonal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exagonal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exagonal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exagonal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exagonal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Hexagonal design template</Template>
  <TotalTime>1378</TotalTime>
  <Words>284</Words>
  <Application>Microsoft Office PowerPoint</Application>
  <PresentationFormat>Custom</PresentationFormat>
  <Paragraphs>101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Hexagonal design template</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Ryan Kosak</cp:lastModifiedBy>
  <cp:revision>119</cp:revision>
  <cp:lastPrinted>1601-01-01T00:00:00Z</cp:lastPrinted>
  <dcterms:created xsi:type="dcterms:W3CDTF">2007-12-06T17:27:24Z</dcterms:created>
  <dcterms:modified xsi:type="dcterms:W3CDTF">2011-04-07T19:06:35Z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