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66FF33"/>
    <a:srgbClr val="00FF00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pi\Documents\Senior%20Design\Equipment%20sizing\Equipment%20List%20(03.23.1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ocuments\Chart%20in%20Microsoft%20PowerPoi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3200">
                <a:solidFill>
                  <a:schemeClr val="tx1"/>
                </a:solidFill>
              </a:defRPr>
            </a:pPr>
            <a:r>
              <a:rPr lang="en-US" sz="2400" dirty="0" smtClean="0">
                <a:solidFill>
                  <a:schemeClr val="tx1"/>
                </a:solidFill>
              </a:rPr>
              <a:t>Equipment</a:t>
            </a:r>
            <a:r>
              <a:rPr lang="en-US" sz="2400" baseline="0" dirty="0" smtClean="0">
                <a:solidFill>
                  <a:schemeClr val="tx1"/>
                </a:solidFill>
              </a:rPr>
              <a:t> Cost</a:t>
            </a:r>
            <a:endParaRPr lang="en-US" sz="24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7909361607337609"/>
          <c:y val="3.730360793866097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805685454018776"/>
          <c:y val="0.18763022431469306"/>
          <c:w val="0.48029646318860114"/>
          <c:h val="0.7830597980192162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DA65"/>
              </a:solidFill>
            </c:spPr>
          </c:dPt>
          <c:dPt>
            <c:idx val="1"/>
            <c:bubble3D val="0"/>
            <c:spPr>
              <a:solidFill>
                <a:srgbClr val="DE4ECD"/>
              </a:solidFill>
            </c:spPr>
          </c:dPt>
          <c:dLbls>
            <c:dLbl>
              <c:idx val="0"/>
              <c:layout>
                <c:manualLayout>
                  <c:x val="-0.18210668197725291"/>
                  <c:y val="-0.22769585619979341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>
                        <a:solidFill>
                          <a:schemeClr val="tx1"/>
                        </a:solidFill>
                      </a:rPr>
                      <a:t>Gasifier</a:t>
                    </a:r>
                    <a:endParaRPr lang="en-US" sz="1600" b="1" dirty="0">
                      <a:solidFill>
                        <a:schemeClr val="tx1"/>
                      </a:solidFill>
                    </a:endParaRPr>
                  </a:p>
                  <a:p>
                    <a:r>
                      <a:rPr lang="en-US" sz="1600" b="1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1600" b="1" dirty="0">
                        <a:solidFill>
                          <a:schemeClr val="tx1"/>
                        </a:solidFill>
                      </a:rPr>
                      <a:t>74%</a:t>
                    </a:r>
                  </a:p>
                  <a:p>
                    <a:r>
                      <a:rPr lang="en-US" sz="1600" b="1" dirty="0">
                        <a:solidFill>
                          <a:schemeClr val="tx1"/>
                        </a:solidFill>
                      </a:rPr>
                      <a:t>$135 mm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1"/>
              <c:showPercent val="1"/>
              <c:showBubbleSize val="0"/>
            </c:dLbl>
            <c:dLbl>
              <c:idx val="1"/>
              <c:layout>
                <c:manualLayout>
                  <c:x val="8.8871010021731364E-4"/>
                  <c:y val="4.4342198709899409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chemeClr val="tx1"/>
                        </a:solidFill>
                      </a:rPr>
                      <a:t>Sulfur</a:t>
                    </a:r>
                    <a:r>
                      <a:rPr lang="en-US" sz="1600" b="1" baseline="0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1600" b="1" baseline="0" dirty="0" smtClean="0">
                        <a:solidFill>
                          <a:schemeClr val="tx1"/>
                        </a:solidFill>
                      </a:rPr>
                      <a:t>Removal</a:t>
                    </a:r>
                    <a:endParaRPr lang="en-US" sz="1600" b="1" dirty="0" smtClean="0">
                      <a:solidFill>
                        <a:schemeClr val="tx1"/>
                      </a:solidFill>
                    </a:endParaRPr>
                  </a:p>
                  <a:p>
                    <a:r>
                      <a:rPr lang="en-US" sz="1600" b="1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1600" b="1" dirty="0">
                        <a:solidFill>
                          <a:schemeClr val="tx1"/>
                        </a:solidFill>
                      </a:rPr>
                      <a:t>9%</a:t>
                    </a:r>
                  </a:p>
                  <a:p>
                    <a:r>
                      <a:rPr lang="en-US" sz="1600" b="1" dirty="0">
                        <a:solidFill>
                          <a:schemeClr val="tx1"/>
                        </a:solidFill>
                      </a:rPr>
                      <a:t>$17 mm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1"/>
              <c:showPercent val="1"/>
              <c:showBubbleSize val="0"/>
            </c:dLbl>
            <c:dLbl>
              <c:idx val="2"/>
              <c:layout>
                <c:manualLayout>
                  <c:x val="0.129964779746984"/>
                  <c:y val="0.20650211537473026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chemeClr val="tx1"/>
                        </a:solidFill>
                      </a:rPr>
                      <a:t>CO2</a:t>
                    </a:r>
                    <a:r>
                      <a:rPr lang="en-US" sz="1600" b="1" baseline="0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1600" b="1" baseline="0" dirty="0" smtClean="0">
                        <a:solidFill>
                          <a:schemeClr val="tx1"/>
                        </a:solidFill>
                      </a:rPr>
                      <a:t>Sequestration</a:t>
                    </a:r>
                    <a:r>
                      <a:rPr lang="en-US" sz="1600" b="1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1600" b="1" dirty="0">
                        <a:solidFill>
                          <a:schemeClr val="tx1"/>
                        </a:solidFill>
                      </a:rPr>
                      <a:t>17%</a:t>
                    </a:r>
                  </a:p>
                  <a:p>
                    <a:r>
                      <a:rPr lang="en-US" sz="1600" b="1" dirty="0">
                        <a:solidFill>
                          <a:schemeClr val="tx1"/>
                        </a:solidFill>
                      </a:rPr>
                      <a:t> $31 mm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1"/>
              <c:showPercent val="1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1"/>
            <c:showPercent val="1"/>
            <c:showBubbleSize val="0"/>
            <c:showLeaderLines val="1"/>
          </c:dLbls>
          <c:val>
            <c:numRef>
              <c:f>'Equip list and discrip'!$B$21:$B$23</c:f>
              <c:numCache>
                <c:formatCode>"$"#,##0.00</c:formatCode>
                <c:ptCount val="3"/>
                <c:pt idx="0" formatCode="_(&quot;$&quot;* #,##0.00_);_(&quot;$&quot;* \(#,##0.00\);_(&quot;$&quot;* &quot;-&quot;??_);_(@_)">
                  <c:v>135099254</c:v>
                </c:pt>
                <c:pt idx="1">
                  <c:v>17064712</c:v>
                </c:pt>
                <c:pt idx="2">
                  <c:v>30311530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en-GB" sz="2400" dirty="0" smtClean="0">
                <a:solidFill>
                  <a:schemeClr val="bg1"/>
                </a:solidFill>
              </a:rPr>
              <a:t>Annual</a:t>
            </a:r>
            <a:r>
              <a:rPr lang="en-GB" sz="2400" baseline="0" dirty="0" smtClean="0">
                <a:solidFill>
                  <a:schemeClr val="bg1"/>
                </a:solidFill>
              </a:rPr>
              <a:t> Operating Cost </a:t>
            </a:r>
            <a:r>
              <a:rPr lang="en-GB" sz="2400" dirty="0" smtClean="0">
                <a:solidFill>
                  <a:schemeClr val="bg1"/>
                </a:solidFill>
              </a:rPr>
              <a:t>($</a:t>
            </a:r>
            <a:r>
              <a:rPr lang="en-GB" sz="2400" dirty="0">
                <a:solidFill>
                  <a:schemeClr val="bg1"/>
                </a:solidFill>
              </a:rPr>
              <a:t>MM/YEAR</a:t>
            </a:r>
            <a:r>
              <a:rPr lang="en-GB" sz="2000" dirty="0">
                <a:solidFill>
                  <a:schemeClr val="bg1"/>
                </a:solidFill>
              </a:rPr>
              <a:t>)</a:t>
            </a:r>
          </a:p>
        </c:rich>
      </c:tx>
      <c:layout>
        <c:manualLayout>
          <c:xMode val="edge"/>
          <c:yMode val="edge"/>
          <c:x val="0.18736234001677646"/>
          <c:y val="3.3551423878650274E-2"/>
        </c:manualLayout>
      </c:layout>
      <c:overlay val="1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694171604838069"/>
          <c:y val="0.21385353010796854"/>
          <c:w val="0.71297494385366778"/>
          <c:h val="0.7070609707494988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Annual</a:t>
            </a:r>
            <a:r>
              <a:rPr lang="en-GB" baseline="0"/>
              <a:t> Operating Costs ($MM/Year)</a:t>
            </a:r>
            <a:endParaRPr lang="en-GB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7222222222222224E-3"/>
          <c:y val="0.18347133437588595"/>
          <c:w val="0.89722222222222225"/>
          <c:h val="0.7119193027700806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66FF33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808080"/>
              </a:solidFill>
            </c:spPr>
          </c:dPt>
          <c:dPt>
            <c:idx val="3"/>
            <c:bubble3D val="0"/>
            <c:spPr>
              <a:solidFill>
                <a:srgbClr val="0066FF"/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/>
                      <a:t>Raw</a:t>
                    </a:r>
                    <a:r>
                      <a:rPr lang="en-US" sz="1600" baseline="0"/>
                      <a:t> Materials</a:t>
                    </a:r>
                    <a:r>
                      <a:rPr lang="en-US" sz="1600"/>
                      <a:t>
93.5
66%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1"/>
              <c:showPercent val="1"/>
              <c:showBubbleSize val="0"/>
            </c:dLbl>
            <c:dLbl>
              <c:idx val="1"/>
              <c:layout>
                <c:manualLayout>
                  <c:x val="1.3684872305534673E-2"/>
                  <c:y val="-2.7641737626034044E-2"/>
                </c:manualLayout>
              </c:layout>
              <c:tx>
                <c:rich>
                  <a:bodyPr/>
                  <a:lstStyle/>
                  <a:p>
                    <a:r>
                      <a:rPr lang="en-US" sz="1600"/>
                      <a:t>Labor,</a:t>
                    </a:r>
                    <a:endParaRPr lang="en-US" sz="1600" baseline="0"/>
                  </a:p>
                  <a:p>
                    <a:r>
                      <a:rPr lang="en-US" sz="1600" baseline="0"/>
                      <a:t>$6.3 MM </a:t>
                    </a:r>
                    <a:r>
                      <a:rPr lang="en-US" sz="1600"/>
                      <a:t>
4%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8.333334509261777E-4"/>
                  <c:y val="-2.3611686697057606E-2"/>
                </c:manualLayout>
              </c:layout>
              <c:tx>
                <c:rich>
                  <a:bodyPr/>
                  <a:lstStyle/>
                  <a:p>
                    <a:r>
                      <a:rPr lang="en-US" sz="1600"/>
                      <a:t>Utilities</a:t>
                    </a:r>
                  </a:p>
                  <a:p>
                    <a:r>
                      <a:rPr lang="en-US" sz="1600"/>
                      <a:t>$ 22.1</a:t>
                    </a:r>
                    <a:r>
                      <a:rPr lang="en-US" sz="1600" baseline="0"/>
                      <a:t> MM</a:t>
                    </a:r>
                    <a:r>
                      <a:rPr lang="en-US" sz="1600"/>
                      <a:t>
16%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3892707912497945E-2"/>
                  <c:y val="3.2182621909103468E-2"/>
                </c:manualLayout>
              </c:layout>
              <c:tx>
                <c:rich>
                  <a:bodyPr/>
                  <a:lstStyle/>
                  <a:p>
                    <a:r>
                      <a:rPr lang="en-US" sz="1600"/>
                      <a:t>Maintanence</a:t>
                    </a:r>
                  </a:p>
                  <a:p>
                    <a:r>
                      <a:rPr lang="en-US" sz="1600"/>
                      <a:t>$9 MM
6%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2207802360483498"/>
                  <c:y val="7.2661509416586084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Catalysts</a:t>
                    </a:r>
                    <a:r>
                      <a:rPr lang="en-US" sz="1600" baseline="0" dirty="0"/>
                      <a:t> </a:t>
                    </a:r>
                    <a:r>
                      <a:rPr lang="en-US" sz="1600" baseline="0" dirty="0" smtClean="0"/>
                      <a:t> and Solvents</a:t>
                    </a:r>
                  </a:p>
                  <a:p>
                    <a:r>
                      <a:rPr lang="en-US" sz="1600" baseline="0" dirty="0" smtClean="0"/>
                      <a:t>$11 MM</a:t>
                    </a:r>
                    <a:r>
                      <a:rPr lang="en-US" sz="1600" dirty="0"/>
                      <a:t>
8%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val>
            <c:numRef>
              <c:f>Sheet1!$B$2:$B$6</c:f>
              <c:numCache>
                <c:formatCode>General</c:formatCode>
                <c:ptCount val="5"/>
                <c:pt idx="0">
                  <c:v>93.5</c:v>
                </c:pt>
                <c:pt idx="1">
                  <c:v>6.3</c:v>
                </c:pt>
                <c:pt idx="2">
                  <c:v>22.1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9421-B01F-4750-A0D9-7E3B87F29124}" type="datetimeFigureOut">
              <a:rPr lang="en-GB" smtClean="0"/>
              <a:t>18/04/2011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E9F0-F27E-475A-933A-275678BEA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055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9421-B01F-4750-A0D9-7E3B87F29124}" type="datetimeFigureOut">
              <a:rPr lang="en-GB" smtClean="0"/>
              <a:t>18/04/2011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E9F0-F27E-475A-933A-275678BEA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861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9421-B01F-4750-A0D9-7E3B87F29124}" type="datetimeFigureOut">
              <a:rPr lang="en-GB" smtClean="0"/>
              <a:t>18/04/2011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E9F0-F27E-475A-933A-275678BEA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37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9421-B01F-4750-A0D9-7E3B87F29124}" type="datetimeFigureOut">
              <a:rPr lang="en-GB" smtClean="0"/>
              <a:t>18/04/2011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E9F0-F27E-475A-933A-275678BEA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559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9421-B01F-4750-A0D9-7E3B87F29124}" type="datetimeFigureOut">
              <a:rPr lang="en-GB" smtClean="0"/>
              <a:t>18/04/2011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E9F0-F27E-475A-933A-275678BEA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732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9421-B01F-4750-A0D9-7E3B87F29124}" type="datetimeFigureOut">
              <a:rPr lang="en-GB" smtClean="0"/>
              <a:t>18/04/2011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E9F0-F27E-475A-933A-275678BEA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380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9421-B01F-4750-A0D9-7E3B87F29124}" type="datetimeFigureOut">
              <a:rPr lang="en-GB" smtClean="0"/>
              <a:t>18/04/2011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E9F0-F27E-475A-933A-275678BEA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588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9421-B01F-4750-A0D9-7E3B87F29124}" type="datetimeFigureOut">
              <a:rPr lang="en-GB" smtClean="0"/>
              <a:t>18/04/2011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E9F0-F27E-475A-933A-275678BEA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404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9421-B01F-4750-A0D9-7E3B87F29124}" type="datetimeFigureOut">
              <a:rPr lang="en-GB" smtClean="0"/>
              <a:t>18/04/2011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E9F0-F27E-475A-933A-275678BEA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716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9421-B01F-4750-A0D9-7E3B87F29124}" type="datetimeFigureOut">
              <a:rPr lang="en-GB" smtClean="0"/>
              <a:t>18/04/2011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E9F0-F27E-475A-933A-275678BEA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205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9421-B01F-4750-A0D9-7E3B87F29124}" type="datetimeFigureOut">
              <a:rPr lang="en-GB" smtClean="0"/>
              <a:t>18/04/2011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E9F0-F27E-475A-933A-275678BEA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661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29421-B01F-4750-A0D9-7E3B87F29124}" type="datetimeFigureOut">
              <a:rPr lang="en-GB" smtClean="0"/>
              <a:t>18/04/2011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3E9F0-F27E-475A-933A-275678BEA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69356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820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24562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627244"/>
              </p:ext>
            </p:extLst>
          </p:nvPr>
        </p:nvGraphicFramePr>
        <p:xfrm>
          <a:off x="1143000" y="1600200"/>
          <a:ext cx="7086599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61761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0746696"/>
              </p:ext>
            </p:extLst>
          </p:nvPr>
        </p:nvGraphicFramePr>
        <p:xfrm>
          <a:off x="1295400" y="1524000"/>
          <a:ext cx="5943600" cy="5047488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2971800"/>
                <a:gridCol w="2971800"/>
              </a:tblGrid>
              <a:tr h="6309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56180" algn="l"/>
                        </a:tabLst>
                      </a:pPr>
                      <a:r>
                        <a:rPr lang="en-US" sz="1800" dirty="0">
                          <a:effectLst/>
                        </a:rPr>
                        <a:t>Capital Cost	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5618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$  320,455,520</a:t>
                      </a:r>
                      <a:endParaRPr lang="en-GB" sz="1800" b="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6309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Interest Rate on the Loan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8.00 %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6309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Inflation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3.00 %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6309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Syngas </a:t>
                      </a:r>
                      <a:r>
                        <a:rPr lang="en-US" sz="1800" dirty="0" smtClean="0">
                          <a:effectLst/>
                        </a:rPr>
                        <a:t>Price ($/ton)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$ 457.80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6309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Sulfur </a:t>
                      </a:r>
                      <a:r>
                        <a:rPr lang="en-US" sz="1800" dirty="0" smtClean="0">
                          <a:effectLst/>
                        </a:rPr>
                        <a:t>Price ($/ton)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$ 70.00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6309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NPV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$1,533,632,565 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6309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IRR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29.79 %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6309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Payback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Period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~ 4.9 years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6331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97</Words>
  <Application>Microsoft Office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Vijeta Patel</dc:creator>
  <cp:lastModifiedBy>Vijeta Patel</cp:lastModifiedBy>
  <cp:revision>3</cp:revision>
  <dcterms:created xsi:type="dcterms:W3CDTF">2011-04-19T02:47:26Z</dcterms:created>
  <dcterms:modified xsi:type="dcterms:W3CDTF">2011-04-19T03:35:22Z</dcterms:modified>
</cp:coreProperties>
</file>