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9"/>
  </p:notesMasterIdLst>
  <p:handoutMasterIdLst>
    <p:handoutMasterId r:id="rId50"/>
  </p:handoutMasterIdLst>
  <p:sldIdLst>
    <p:sldId id="256" r:id="rId2"/>
    <p:sldId id="301" r:id="rId3"/>
    <p:sldId id="381" r:id="rId4"/>
    <p:sldId id="294" r:id="rId5"/>
    <p:sldId id="312" r:id="rId6"/>
    <p:sldId id="321" r:id="rId7"/>
    <p:sldId id="383" r:id="rId8"/>
    <p:sldId id="384" r:id="rId9"/>
    <p:sldId id="385" r:id="rId10"/>
    <p:sldId id="386" r:id="rId11"/>
    <p:sldId id="387" r:id="rId12"/>
    <p:sldId id="388" r:id="rId13"/>
    <p:sldId id="333" r:id="rId14"/>
    <p:sldId id="330" r:id="rId15"/>
    <p:sldId id="363" r:id="rId16"/>
    <p:sldId id="337" r:id="rId17"/>
    <p:sldId id="369" r:id="rId18"/>
    <p:sldId id="339" r:id="rId19"/>
    <p:sldId id="370" r:id="rId20"/>
    <p:sldId id="380" r:id="rId21"/>
    <p:sldId id="371" r:id="rId22"/>
    <p:sldId id="367" r:id="rId23"/>
    <p:sldId id="372" r:id="rId24"/>
    <p:sldId id="345" r:id="rId25"/>
    <p:sldId id="373" r:id="rId26"/>
    <p:sldId id="348" r:id="rId27"/>
    <p:sldId id="350" r:id="rId28"/>
    <p:sldId id="349" r:id="rId29"/>
    <p:sldId id="375" r:id="rId30"/>
    <p:sldId id="376" r:id="rId31"/>
    <p:sldId id="377" r:id="rId32"/>
    <p:sldId id="378" r:id="rId33"/>
    <p:sldId id="379" r:id="rId34"/>
    <p:sldId id="324" r:id="rId35"/>
    <p:sldId id="382" r:id="rId36"/>
    <p:sldId id="389" r:id="rId37"/>
    <p:sldId id="354" r:id="rId38"/>
    <p:sldId id="362" r:id="rId39"/>
    <p:sldId id="286" r:id="rId40"/>
    <p:sldId id="261" r:id="rId41"/>
    <p:sldId id="266" r:id="rId42"/>
    <p:sldId id="267" r:id="rId43"/>
    <p:sldId id="352" r:id="rId44"/>
    <p:sldId id="351" r:id="rId45"/>
    <p:sldId id="334" r:id="rId46"/>
    <p:sldId id="317" r:id="rId47"/>
    <p:sldId id="318" r:id="rId48"/>
  </p:sldIdLst>
  <p:sldSz cx="9144000" cy="6858000" type="screen4x3"/>
  <p:notesSz cx="6858000" cy="9239250"/>
  <p:custShowLst>
    <p:custShow name="Custom Show 1" id="0">
      <p:sldLst>
        <p:sld r:id="rId2"/>
        <p:sld r:id="rId3"/>
        <p:sld r:id="rId5"/>
        <p:sld r:id="rId6"/>
        <p:sld r:id="rId7"/>
        <p:sld r:id="rId15"/>
        <p:sld r:id="rId46"/>
        <p:sld r:id="rId14"/>
        <p:sld r:id="rId17"/>
        <p:sld r:id="rId19"/>
        <p:sld r:id="rId25"/>
        <p:sld r:id="rId27"/>
        <p:sld r:id="rId29"/>
        <p:sld r:id="rId35"/>
        <p:sld r:id="rId41"/>
        <p:sld r:id="rId42"/>
        <p:sld r:id="rId43"/>
        <p:sld r:id="rId40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25" autoAdjust="0"/>
    <p:restoredTop sz="95915" autoAdjust="0"/>
  </p:normalViewPr>
  <p:slideViewPr>
    <p:cSldViewPr>
      <p:cViewPr>
        <p:scale>
          <a:sx n="70" d="100"/>
          <a:sy n="70" d="100"/>
        </p:scale>
        <p:origin x="-1080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5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pi\Downloads\Economic0308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pi\Downloads\Economic03081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jeta%20Patel\Downloads\economics%20(5)%20(VP)%20(03.05.11)%20(1)%20(1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jeta%20Patel\Downloads\economics%20(5)%20(VP)%20(03.05.11)%20(1)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3200" dirty="0"/>
              <a:t>NPV </a:t>
            </a:r>
            <a:r>
              <a:rPr lang="en-US" sz="3200" dirty="0" smtClean="0"/>
              <a:t>vs</a:t>
            </a:r>
            <a:r>
              <a:rPr lang="en-US" sz="3200" dirty="0"/>
              <a:t>. Syngas Prices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3847769028871387"/>
          <c:y val="0.13585322667999833"/>
          <c:w val="0.72897850268716469"/>
          <c:h val="0.76897471149439756"/>
        </c:manualLayout>
      </c:layout>
      <c:scatterChart>
        <c:scatterStyle val="smoothMarker"/>
        <c:ser>
          <c:idx val="0"/>
          <c:order val="0"/>
          <c:tx>
            <c:v>NPV</c:v>
          </c:tx>
          <c:xVal>
            <c:numRef>
              <c:f>[Economic030811.xlsx]Graphs!$A$2:$A$8</c:f>
              <c:numCache>
                <c:formatCode>"$"#,##0.00</c:formatCode>
                <c:ptCount val="7"/>
                <c:pt idx="0">
                  <c:v>170</c:v>
                </c:pt>
                <c:pt idx="1">
                  <c:v>180</c:v>
                </c:pt>
                <c:pt idx="2">
                  <c:v>190</c:v>
                </c:pt>
                <c:pt idx="3">
                  <c:v>200</c:v>
                </c:pt>
                <c:pt idx="4">
                  <c:v>210</c:v>
                </c:pt>
                <c:pt idx="5">
                  <c:v>220</c:v>
                </c:pt>
                <c:pt idx="6">
                  <c:v>230</c:v>
                </c:pt>
              </c:numCache>
            </c:numRef>
          </c:xVal>
          <c:yVal>
            <c:numRef>
              <c:f>[Economic030811.xlsx]Graphs!$C$2:$C$8</c:f>
              <c:numCache>
                <c:formatCode>"$"#,##0.00</c:formatCode>
                <c:ptCount val="7"/>
                <c:pt idx="0">
                  <c:v>-276.0118254468124</c:v>
                </c:pt>
                <c:pt idx="1">
                  <c:v>-201.3689683039556</c:v>
                </c:pt>
                <c:pt idx="2">
                  <c:v>-126.72611116109863</c:v>
                </c:pt>
                <c:pt idx="3">
                  <c:v>-52.083254018241327</c:v>
                </c:pt>
                <c:pt idx="4">
                  <c:v>22.55960312461573</c:v>
                </c:pt>
                <c:pt idx="5">
                  <c:v>97.202460267472873</c:v>
                </c:pt>
                <c:pt idx="6">
                  <c:v>171.84531741033027</c:v>
                </c:pt>
              </c:numCache>
            </c:numRef>
          </c:yVal>
          <c:smooth val="1"/>
        </c:ser>
        <c:axId val="85434752"/>
        <c:axId val="85436672"/>
      </c:scatterChart>
      <c:valAx>
        <c:axId val="85434752"/>
        <c:scaling>
          <c:orientation val="minMax"/>
          <c:min val="15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Syngas($/ton)</a:t>
                </a:r>
              </a:p>
            </c:rich>
          </c:tx>
          <c:layout/>
        </c:title>
        <c:numFmt formatCode="&quot;$&quot;#,##0.00" sourceLinked="1"/>
        <c:majorTickMark val="none"/>
        <c:tickLblPos val="nextTo"/>
        <c:crossAx val="85436672"/>
        <c:crosses val="autoZero"/>
        <c:crossBetween val="midCat"/>
      </c:valAx>
      <c:valAx>
        <c:axId val="8543667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Net Present value ($million)</a:t>
                </a:r>
              </a:p>
            </c:rich>
          </c:tx>
          <c:layout/>
        </c:title>
        <c:numFmt formatCode="General" sourceLinked="0"/>
        <c:majorTickMark val="none"/>
        <c:tickLblPos val="nextTo"/>
        <c:crossAx val="85434752"/>
        <c:crosses val="autoZero"/>
        <c:crossBetween val="midCat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3200"/>
            </a:pPr>
            <a:r>
              <a:rPr lang="en-US" sz="3200"/>
              <a:t>IRR vs. Syngas Price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7168223675430413"/>
          <c:y val="0.14479793886058376"/>
          <c:w val="0.72032330174829839"/>
          <c:h val="0.7640132391539296"/>
        </c:manualLayout>
      </c:layout>
      <c:scatterChart>
        <c:scatterStyle val="smoothMarker"/>
        <c:ser>
          <c:idx val="0"/>
          <c:order val="0"/>
          <c:tx>
            <c:v>NPV</c:v>
          </c:tx>
          <c:xVal>
            <c:numRef>
              <c:f>[Economic030811.xlsx]Graphs!$A$2:$A$8</c:f>
              <c:numCache>
                <c:formatCode>"$"#,##0.00</c:formatCode>
                <c:ptCount val="7"/>
                <c:pt idx="0">
                  <c:v>170</c:v>
                </c:pt>
                <c:pt idx="1">
                  <c:v>180</c:v>
                </c:pt>
                <c:pt idx="2">
                  <c:v>190</c:v>
                </c:pt>
                <c:pt idx="3">
                  <c:v>200</c:v>
                </c:pt>
                <c:pt idx="4">
                  <c:v>210</c:v>
                </c:pt>
                <c:pt idx="5">
                  <c:v>220</c:v>
                </c:pt>
                <c:pt idx="6">
                  <c:v>230</c:v>
                </c:pt>
              </c:numCache>
            </c:numRef>
          </c:xVal>
          <c:yVal>
            <c:numRef>
              <c:f>[Economic030811.xlsx]Graphs!$D$2:$D$8</c:f>
              <c:numCache>
                <c:formatCode>0.00%</c:formatCode>
                <c:ptCount val="7"/>
                <c:pt idx="0">
                  <c:v>-6.6607769327532984E-2</c:v>
                </c:pt>
                <c:pt idx="1">
                  <c:v>-1.8354697711314153E-2</c:v>
                </c:pt>
                <c:pt idx="2">
                  <c:v>1.2217231567797304E-2</c:v>
                </c:pt>
                <c:pt idx="3">
                  <c:v>3.5835205400919723E-2</c:v>
                </c:pt>
                <c:pt idx="4">
                  <c:v>5.5717693554777722E-2</c:v>
                </c:pt>
                <c:pt idx="5">
                  <c:v>7.3279449979839262E-2</c:v>
                </c:pt>
                <c:pt idx="6">
                  <c:v>8.9272189412370181E-2</c:v>
                </c:pt>
              </c:numCache>
            </c:numRef>
          </c:yVal>
          <c:smooth val="1"/>
        </c:ser>
        <c:axId val="85466112"/>
        <c:axId val="85472384"/>
      </c:scatterChart>
      <c:valAx>
        <c:axId val="85466112"/>
        <c:scaling>
          <c:orientation val="minMax"/>
          <c:min val="150"/>
        </c:scaling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/>
                  <a:t>Syngas</a:t>
                </a:r>
                <a:r>
                  <a:rPr lang="en-US" sz="2000" baseline="0"/>
                  <a:t> ($/ton)</a:t>
                </a:r>
                <a:endParaRPr lang="en-US" sz="2000"/>
              </a:p>
            </c:rich>
          </c:tx>
          <c:layout>
            <c:manualLayout>
              <c:xMode val="edge"/>
              <c:yMode val="edge"/>
              <c:x val="0.43520897281907606"/>
              <c:y val="0.92596804075961059"/>
            </c:manualLayout>
          </c:layout>
        </c:title>
        <c:numFmt formatCode="&quot;$&quot;#,##0.00" sourceLinked="1"/>
        <c:maj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85472384"/>
        <c:crosses val="autoZero"/>
        <c:crossBetween val="midCat"/>
      </c:valAx>
      <c:valAx>
        <c:axId val="8547238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Internal</a:t>
                </a:r>
                <a:r>
                  <a:rPr lang="en-US" sz="1800" baseline="0"/>
                  <a:t> Rate of return</a:t>
                </a:r>
                <a:endParaRPr lang="en-US" sz="1800"/>
              </a:p>
            </c:rich>
          </c:tx>
          <c:layout/>
        </c:title>
        <c:numFmt formatCode="0.00%" sourceLinked="1"/>
        <c:maj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85466112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NPV </a:t>
            </a:r>
            <a:r>
              <a:rPr lang="en-US" dirty="0" smtClean="0"/>
              <a:t>vs</a:t>
            </a:r>
            <a:r>
              <a:rPr lang="en-US" dirty="0"/>
              <a:t>. Petcoke Cost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NPV</c:v>
          </c:tx>
          <c:xVal>
            <c:numRef>
              <c:f>'[economics (5) (VP) (03.05.11) (1) (1).xlsx]Sheet2'!$K$2:$K$9</c:f>
              <c:numCache>
                <c:formatCode>"$"#,##0</c:formatCode>
                <c:ptCount val="8"/>
                <c:pt idx="0">
                  <c:v>45</c:v>
                </c:pt>
                <c:pt idx="1">
                  <c:v>50</c:v>
                </c:pt>
                <c:pt idx="2">
                  <c:v>55</c:v>
                </c:pt>
                <c:pt idx="3">
                  <c:v>60</c:v>
                </c:pt>
                <c:pt idx="4">
                  <c:v>65</c:v>
                </c:pt>
                <c:pt idx="5">
                  <c:v>70</c:v>
                </c:pt>
                <c:pt idx="6">
                  <c:v>75</c:v>
                </c:pt>
                <c:pt idx="7">
                  <c:v>80</c:v>
                </c:pt>
              </c:numCache>
            </c:numRef>
          </c:xVal>
          <c:yVal>
            <c:numRef>
              <c:f>'[economics (5) (VP) (03.05.11) (1) (1).xlsx]Sheet2'!$M$2:$M$9</c:f>
              <c:numCache>
                <c:formatCode>"$"#,##0.00</c:formatCode>
                <c:ptCount val="8"/>
                <c:pt idx="0">
                  <c:v>233.63103169604418</c:v>
                </c:pt>
                <c:pt idx="1">
                  <c:v>186.01198407699675</c:v>
                </c:pt>
                <c:pt idx="2">
                  <c:v>138.39293645794942</c:v>
                </c:pt>
                <c:pt idx="3">
                  <c:v>90.773888838901485</c:v>
                </c:pt>
                <c:pt idx="4">
                  <c:v>43.154841219853871</c:v>
                </c:pt>
                <c:pt idx="5">
                  <c:v>-4.4642063991936434</c:v>
                </c:pt>
                <c:pt idx="6">
                  <c:v>-52.083254018241327</c:v>
                </c:pt>
                <c:pt idx="7">
                  <c:v>-99.702301637288969</c:v>
                </c:pt>
              </c:numCache>
            </c:numRef>
          </c:yVal>
          <c:smooth val="1"/>
        </c:ser>
        <c:axId val="85508864"/>
        <c:axId val="85510784"/>
      </c:scatterChart>
      <c:valAx>
        <c:axId val="85508864"/>
        <c:scaling>
          <c:orientation val="minMax"/>
          <c:min val="2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Petcoke</a:t>
                </a:r>
                <a:r>
                  <a:rPr lang="en-US" baseline="0"/>
                  <a:t> Price ($/ton)</a:t>
                </a:r>
                <a:endParaRPr lang="en-US"/>
              </a:p>
            </c:rich>
          </c:tx>
          <c:layout/>
        </c:title>
        <c:numFmt formatCode="&quot;$&quot;#,##0" sourceLinked="1"/>
        <c:majorTickMark val="none"/>
        <c:tickLblPos val="nextTo"/>
        <c:crossAx val="85510784"/>
        <c:crosses val="autoZero"/>
        <c:crossBetween val="midCat"/>
      </c:valAx>
      <c:valAx>
        <c:axId val="8551078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Net</a:t>
                </a:r>
                <a:r>
                  <a:rPr lang="en-US" baseline="0"/>
                  <a:t> Present value( $ millions)</a:t>
                </a:r>
                <a:endParaRPr lang="en-US"/>
              </a:p>
            </c:rich>
          </c:tx>
          <c:layout/>
        </c:title>
        <c:numFmt formatCode="&quot;$&quot;#,##0.00" sourceLinked="1"/>
        <c:majorTickMark val="none"/>
        <c:tickLblPos val="nextTo"/>
        <c:crossAx val="85508864"/>
        <c:crosses val="autoZero"/>
        <c:crossBetween val="midCat"/>
      </c:valAx>
      <c:spPr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c:spPr>
    </c:plotArea>
    <c:legend>
      <c:legendPos val="r"/>
      <c:layout/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IRR </a:t>
            </a:r>
            <a:r>
              <a:rPr lang="en-US" dirty="0" smtClean="0"/>
              <a:t>vs</a:t>
            </a:r>
            <a:r>
              <a:rPr lang="en-US" dirty="0"/>
              <a:t>. </a:t>
            </a:r>
            <a:r>
              <a:rPr lang="en-US" dirty="0" smtClean="0"/>
              <a:t>Cost </a:t>
            </a:r>
            <a:r>
              <a:rPr lang="en-US" dirty="0"/>
              <a:t>of Petcoke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IRR</c:v>
          </c:tx>
          <c:xVal>
            <c:numRef>
              <c:f>'[economics (5) (VP) (03.05.11) (1) (1).xlsx]Sheet2'!$K$2:$K$9</c:f>
              <c:numCache>
                <c:formatCode>"$"#,##0</c:formatCode>
                <c:ptCount val="8"/>
                <c:pt idx="0">
                  <c:v>45</c:v>
                </c:pt>
                <c:pt idx="1">
                  <c:v>50</c:v>
                </c:pt>
                <c:pt idx="2">
                  <c:v>55</c:v>
                </c:pt>
                <c:pt idx="3">
                  <c:v>60</c:v>
                </c:pt>
                <c:pt idx="4">
                  <c:v>65</c:v>
                </c:pt>
                <c:pt idx="5">
                  <c:v>70</c:v>
                </c:pt>
                <c:pt idx="6">
                  <c:v>75</c:v>
                </c:pt>
                <c:pt idx="7">
                  <c:v>80</c:v>
                </c:pt>
              </c:numCache>
            </c:numRef>
          </c:xVal>
          <c:yVal>
            <c:numRef>
              <c:f>'[economics (5) (VP) (03.05.11) (1) (1).xlsx]Sheet2'!$N$2:$N$9</c:f>
              <c:numCache>
                <c:formatCode>0.00%</c:formatCode>
                <c:ptCount val="8"/>
                <c:pt idx="0">
                  <c:v>0.10164860805590825</c:v>
                </c:pt>
                <c:pt idx="1">
                  <c:v>9.2170501958652964E-2</c:v>
                </c:pt>
                <c:pt idx="2">
                  <c:v>8.2265340547115928E-2</c:v>
                </c:pt>
                <c:pt idx="3">
                  <c:v>7.183675485045532E-2</c:v>
                </c:pt>
                <c:pt idx="4">
                  <c:v>6.0755344912169162E-2</c:v>
                </c:pt>
                <c:pt idx="5">
                  <c:v>4.8841496176597943E-2</c:v>
                </c:pt>
                <c:pt idx="6">
                  <c:v>3.5835205400919723E-2</c:v>
                </c:pt>
                <c:pt idx="7">
                  <c:v>2.1338930518184831E-2</c:v>
                </c:pt>
              </c:numCache>
            </c:numRef>
          </c:yVal>
          <c:smooth val="1"/>
        </c:ser>
        <c:axId val="85609856"/>
        <c:axId val="86877696"/>
      </c:scatterChart>
      <c:valAx>
        <c:axId val="85609856"/>
        <c:scaling>
          <c:orientation val="minMax"/>
          <c:min val="2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Petcoke</a:t>
                </a:r>
                <a:r>
                  <a:rPr lang="en-US" baseline="0"/>
                  <a:t> Price ($/ton)</a:t>
                </a:r>
                <a:endParaRPr lang="en-US"/>
              </a:p>
            </c:rich>
          </c:tx>
          <c:layout/>
        </c:title>
        <c:numFmt formatCode="&quot;$&quot;#,##0" sourceLinked="1"/>
        <c:majorTickMark val="none"/>
        <c:tickLblPos val="nextTo"/>
        <c:crossAx val="86877696"/>
        <c:crosses val="autoZero"/>
        <c:crossBetween val="midCat"/>
      </c:valAx>
      <c:valAx>
        <c:axId val="8687769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Internal</a:t>
                </a:r>
                <a:r>
                  <a:rPr lang="en-US" baseline="0"/>
                  <a:t> rate of return </a:t>
                </a:r>
                <a:endParaRPr lang="en-US"/>
              </a:p>
            </c:rich>
          </c:tx>
          <c:layout/>
        </c:title>
        <c:numFmt formatCode="0.00%" sourceLinked="1"/>
        <c:majorTickMark val="none"/>
        <c:tickLblPos val="nextTo"/>
        <c:crossAx val="85609856"/>
        <c:crosses val="autoZero"/>
        <c:crossBetween val="midCat"/>
      </c:valAx>
      <c:spPr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c:spPr>
    </c:plotArea>
    <c:legend>
      <c:legendPos val="r"/>
      <c:layout/>
    </c:legend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EB20D4-82E5-4115-8CC0-10F5C1FBFCDC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287933-F807-493C-97C5-8EA282C5D9CF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Other Fixed Cost</a:t>
          </a:r>
          <a:endParaRPr lang="en-US" b="1" dirty="0"/>
        </a:p>
      </dgm:t>
    </dgm:pt>
    <dgm:pt modelId="{3A2B06EA-FCDC-4449-86A9-33DBDA190588}" type="parTrans" cxnId="{41B063A2-05E5-4462-8462-AD4831F703D0}">
      <dgm:prSet/>
      <dgm:spPr/>
      <dgm:t>
        <a:bodyPr/>
        <a:lstStyle/>
        <a:p>
          <a:endParaRPr lang="en-US"/>
        </a:p>
      </dgm:t>
    </dgm:pt>
    <dgm:pt modelId="{7F3191C6-B5D4-47E9-842F-4286BC9D8A94}" type="sibTrans" cxnId="{41B063A2-05E5-4462-8462-AD4831F703D0}">
      <dgm:prSet/>
      <dgm:spPr/>
      <dgm:t>
        <a:bodyPr/>
        <a:lstStyle/>
        <a:p>
          <a:endParaRPr lang="en-US"/>
        </a:p>
      </dgm:t>
    </dgm:pt>
    <dgm:pt modelId="{89D57BE2-BD62-4E5C-8319-711CA435A429}">
      <dgm:prSet phldrT="[Text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/>
            <a:t>Maintenance</a:t>
          </a:r>
          <a:endParaRPr lang="en-US" b="1" dirty="0"/>
        </a:p>
      </dgm:t>
    </dgm:pt>
    <dgm:pt modelId="{20D643E7-F8FA-40DB-AA8B-FE7DE6E425FC}" type="parTrans" cxnId="{D1EB0E29-477D-471E-8B8C-503E1949BCA4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A9F42CAB-4D0D-4568-8866-8F8A7D36F38B}" type="sibTrans" cxnId="{D1EB0E29-477D-471E-8B8C-503E1949BCA4}">
      <dgm:prSet/>
      <dgm:spPr/>
      <dgm:t>
        <a:bodyPr/>
        <a:lstStyle/>
        <a:p>
          <a:endParaRPr lang="en-US"/>
        </a:p>
      </dgm:t>
    </dgm:pt>
    <dgm:pt modelId="{EE29B8A1-3B05-44F7-82FE-CA354516913C}">
      <dgm:prSet phldrT="[Text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5% of Capital Cost</a:t>
          </a:r>
          <a:endParaRPr lang="en-US" b="1" dirty="0"/>
        </a:p>
      </dgm:t>
    </dgm:pt>
    <dgm:pt modelId="{D595BB17-6A45-4C1E-8D74-9963F28D56C1}" type="parTrans" cxnId="{A1F36D4E-E703-493F-985F-A15B99495911}">
      <dgm:prSet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41A7544E-543D-4973-B0AF-21F4C4C1713E}" type="sibTrans" cxnId="{A1F36D4E-E703-493F-985F-A15B99495911}">
      <dgm:prSet/>
      <dgm:spPr/>
      <dgm:t>
        <a:bodyPr/>
        <a:lstStyle/>
        <a:p>
          <a:endParaRPr lang="en-US"/>
        </a:p>
      </dgm:t>
    </dgm:pt>
    <dgm:pt modelId="{9ECA84F0-71DB-4367-9CC5-3093CFE9841B}">
      <dgm:prSet phldrT="[Text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/>
            <a:t>Laboratory</a:t>
          </a:r>
          <a:r>
            <a:rPr lang="en-US" dirty="0" smtClean="0"/>
            <a:t> </a:t>
          </a:r>
          <a:r>
            <a:rPr lang="en-US" b="1" dirty="0" smtClean="0"/>
            <a:t>Cost</a:t>
          </a:r>
          <a:endParaRPr lang="en-US" b="1" dirty="0"/>
        </a:p>
      </dgm:t>
    </dgm:pt>
    <dgm:pt modelId="{FCCEEB5C-1890-4827-AE7A-AE8AED047712}" type="parTrans" cxnId="{31DA320A-08C6-4804-A50E-E02549EB6C5F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549062AF-674E-45AE-A4EC-FA296E1246B6}" type="sibTrans" cxnId="{31DA320A-08C6-4804-A50E-E02549EB6C5F}">
      <dgm:prSet/>
      <dgm:spPr/>
      <dgm:t>
        <a:bodyPr/>
        <a:lstStyle/>
        <a:p>
          <a:endParaRPr lang="en-US"/>
        </a:p>
      </dgm:t>
    </dgm:pt>
    <dgm:pt modelId="{32FB322E-0A71-4E68-98C1-E5F97D590B60}">
      <dgm:prSet phldrT="[Text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30% Labor Cost</a:t>
          </a:r>
          <a:endParaRPr lang="en-US" b="1" dirty="0"/>
        </a:p>
      </dgm:t>
    </dgm:pt>
    <dgm:pt modelId="{CCDE0C41-BB0C-4538-A550-C766578E7BD0}" type="parTrans" cxnId="{E86EFBA8-7EBE-4699-A24C-E17175725EA1}">
      <dgm:prSet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2025D6D3-4C2B-48EA-BEC5-B970EA5621D4}" type="sibTrans" cxnId="{E86EFBA8-7EBE-4699-A24C-E17175725EA1}">
      <dgm:prSet/>
      <dgm:spPr/>
      <dgm:t>
        <a:bodyPr/>
        <a:lstStyle/>
        <a:p>
          <a:endParaRPr lang="en-US"/>
        </a:p>
      </dgm:t>
    </dgm:pt>
    <dgm:pt modelId="{16420F97-79E7-4B58-8DED-651D72B34BDE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/>
            <a:t>Insurance</a:t>
          </a:r>
          <a:endParaRPr lang="en-US" b="1" dirty="0"/>
        </a:p>
      </dgm:t>
    </dgm:pt>
    <dgm:pt modelId="{F1FCB69C-1DD1-4A16-9293-FD7AD0F33B1F}" type="parTrans" cxnId="{28502A0B-16FB-4653-A480-091C6372EE3D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DF1FB5D1-79F2-43E8-9E4D-08439B4EC812}" type="sibTrans" cxnId="{28502A0B-16FB-4653-A480-091C6372EE3D}">
      <dgm:prSet/>
      <dgm:spPr/>
      <dgm:t>
        <a:bodyPr/>
        <a:lstStyle/>
        <a:p>
          <a:endParaRPr lang="en-US"/>
        </a:p>
      </dgm:t>
    </dgm:pt>
    <dgm:pt modelId="{4D4573D3-BD8B-413D-974D-217DC42CAAB1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/>
            <a:t>License Fees and Royalties</a:t>
          </a:r>
          <a:endParaRPr lang="en-US" b="1" dirty="0"/>
        </a:p>
      </dgm:t>
    </dgm:pt>
    <dgm:pt modelId="{0FFD4ABC-C3F8-423F-A339-FE4097F030DF}" type="parTrans" cxnId="{CB1DE594-2F5B-4AEA-A9C1-878A988FB97A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824ED7A1-423B-4764-88A9-EE1D753F909B}" type="sibTrans" cxnId="{CB1DE594-2F5B-4AEA-A9C1-878A988FB97A}">
      <dgm:prSet/>
      <dgm:spPr/>
      <dgm:t>
        <a:bodyPr/>
        <a:lstStyle/>
        <a:p>
          <a:endParaRPr lang="en-US"/>
        </a:p>
      </dgm:t>
    </dgm:pt>
    <dgm:pt modelId="{95C2F9C0-6BA3-4D1D-ADA1-753A2C10AE0B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2% of Capital Cost </a:t>
          </a:r>
          <a:endParaRPr lang="en-US" b="1" dirty="0"/>
        </a:p>
      </dgm:t>
    </dgm:pt>
    <dgm:pt modelId="{4F6A5338-4BD3-42FE-B92B-358DA9FA0A5C}" type="parTrans" cxnId="{7F935C73-7BF0-4F73-AEAA-60BF0B33ED17}">
      <dgm:prSet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A706FDE3-E62C-440A-A4ED-93AE94C5EC4A}" type="sibTrans" cxnId="{7F935C73-7BF0-4F73-AEAA-60BF0B33ED17}">
      <dgm:prSet/>
      <dgm:spPr/>
      <dgm:t>
        <a:bodyPr/>
        <a:lstStyle/>
        <a:p>
          <a:endParaRPr lang="en-US"/>
        </a:p>
      </dgm:t>
    </dgm:pt>
    <dgm:pt modelId="{23F19F11-74A5-44FE-A4D9-5346DE91D142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smtClean="0"/>
            <a:t>1% Capital Cost</a:t>
          </a:r>
          <a:endParaRPr lang="en-US" b="1" dirty="0"/>
        </a:p>
      </dgm:t>
    </dgm:pt>
    <dgm:pt modelId="{37D30342-460D-4FB6-A617-9036C96DE093}" type="parTrans" cxnId="{BE6DC338-F4F0-4A59-AF2D-EC11577AFB1B}">
      <dgm:prSet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3DA2822E-36E3-4A7B-A4D4-81C390FA3885}" type="sibTrans" cxnId="{BE6DC338-F4F0-4A59-AF2D-EC11577AFB1B}">
      <dgm:prSet/>
      <dgm:spPr/>
      <dgm:t>
        <a:bodyPr/>
        <a:lstStyle/>
        <a:p>
          <a:endParaRPr lang="en-US"/>
        </a:p>
      </dgm:t>
    </dgm:pt>
    <dgm:pt modelId="{D9AA6F40-46A3-42D3-87AC-A209ADB5ECB2}" type="pres">
      <dgm:prSet presAssocID="{1EEB20D4-82E5-4115-8CC0-10F5C1FBFCD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F18A42-BED5-402B-A40B-1D6C8AC16308}" type="pres">
      <dgm:prSet presAssocID="{E6287933-F807-493C-97C5-8EA282C5D9CF}" presName="root1" presStyleCnt="0"/>
      <dgm:spPr/>
    </dgm:pt>
    <dgm:pt modelId="{FA880DBB-D5DC-4912-B673-8454F933AA5F}" type="pres">
      <dgm:prSet presAssocID="{E6287933-F807-493C-97C5-8EA282C5D9C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ED55BE-D254-44E2-ABEC-9D81BA0D9E04}" type="pres">
      <dgm:prSet presAssocID="{E6287933-F807-493C-97C5-8EA282C5D9CF}" presName="level2hierChild" presStyleCnt="0"/>
      <dgm:spPr/>
    </dgm:pt>
    <dgm:pt modelId="{0AFDD04A-F26E-446E-A961-3DDD6610E8E7}" type="pres">
      <dgm:prSet presAssocID="{0FFD4ABC-C3F8-423F-A339-FE4097F030DF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DB594DEA-D857-4463-A388-A3D6470C2239}" type="pres">
      <dgm:prSet presAssocID="{0FFD4ABC-C3F8-423F-A339-FE4097F030DF}" presName="connTx" presStyleLbl="parChTrans1D2" presStyleIdx="0" presStyleCnt="4"/>
      <dgm:spPr/>
      <dgm:t>
        <a:bodyPr/>
        <a:lstStyle/>
        <a:p>
          <a:endParaRPr lang="en-US"/>
        </a:p>
      </dgm:t>
    </dgm:pt>
    <dgm:pt modelId="{E0AD4BA3-DB02-41AB-BF7D-8A70D9E03566}" type="pres">
      <dgm:prSet presAssocID="{4D4573D3-BD8B-413D-974D-217DC42CAAB1}" presName="root2" presStyleCnt="0"/>
      <dgm:spPr/>
    </dgm:pt>
    <dgm:pt modelId="{DDE554EA-4773-4D4C-AA3D-C166BC7717BF}" type="pres">
      <dgm:prSet presAssocID="{4D4573D3-BD8B-413D-974D-217DC42CAAB1}" presName="LevelTwoTextNode" presStyleLbl="node2" presStyleIdx="0" presStyleCnt="4" custScaleX="99000" custScaleY="97687" custLinFactNeighborX="-5913" custLinFactNeighborY="-279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6D9806-F9B0-4ED8-A774-162AC3977A4E}" type="pres">
      <dgm:prSet presAssocID="{4D4573D3-BD8B-413D-974D-217DC42CAAB1}" presName="level3hierChild" presStyleCnt="0"/>
      <dgm:spPr/>
    </dgm:pt>
    <dgm:pt modelId="{2F84F29E-B318-4DCE-B1FB-FC8F051E96D9}" type="pres">
      <dgm:prSet presAssocID="{4F6A5338-4BD3-42FE-B92B-358DA9FA0A5C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7F51A387-1899-4594-A2C7-22AF3085A99F}" type="pres">
      <dgm:prSet presAssocID="{4F6A5338-4BD3-42FE-B92B-358DA9FA0A5C}" presName="connTx" presStyleLbl="parChTrans1D3" presStyleIdx="0" presStyleCnt="4"/>
      <dgm:spPr/>
      <dgm:t>
        <a:bodyPr/>
        <a:lstStyle/>
        <a:p>
          <a:endParaRPr lang="en-US"/>
        </a:p>
      </dgm:t>
    </dgm:pt>
    <dgm:pt modelId="{3C5253EE-AF94-4C82-A92B-BDEB97ACA90D}" type="pres">
      <dgm:prSet presAssocID="{95C2F9C0-6BA3-4D1D-ADA1-753A2C10AE0B}" presName="root2" presStyleCnt="0"/>
      <dgm:spPr/>
    </dgm:pt>
    <dgm:pt modelId="{224DCD1E-5CF8-4439-B1A1-0E8DEA3A0CA5}" type="pres">
      <dgm:prSet presAssocID="{95C2F9C0-6BA3-4D1D-ADA1-753A2C10AE0B}" presName="LevelTwoTextNode" presStyleLbl="node3" presStyleIdx="0" presStyleCnt="4" custScaleX="95522" custScaleY="97687" custLinFactNeighborX="-3398" custLinFactNeighborY="-29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66F655-B823-4030-A908-191F36F52E34}" type="pres">
      <dgm:prSet presAssocID="{95C2F9C0-6BA3-4D1D-ADA1-753A2C10AE0B}" presName="level3hierChild" presStyleCnt="0"/>
      <dgm:spPr/>
    </dgm:pt>
    <dgm:pt modelId="{F7535CC2-2A0E-4853-B29C-B79A203E1027}" type="pres">
      <dgm:prSet presAssocID="{20D643E7-F8FA-40DB-AA8B-FE7DE6E425FC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9D9B4B3F-B543-4967-A28B-EC3C7230DE8A}" type="pres">
      <dgm:prSet presAssocID="{20D643E7-F8FA-40DB-AA8B-FE7DE6E425FC}" presName="connTx" presStyleLbl="parChTrans1D2" presStyleIdx="1" presStyleCnt="4"/>
      <dgm:spPr/>
      <dgm:t>
        <a:bodyPr/>
        <a:lstStyle/>
        <a:p>
          <a:endParaRPr lang="en-US"/>
        </a:p>
      </dgm:t>
    </dgm:pt>
    <dgm:pt modelId="{15C38EBA-3C03-405B-AC80-F187C1C3BDA9}" type="pres">
      <dgm:prSet presAssocID="{89D57BE2-BD62-4E5C-8319-711CA435A429}" presName="root2" presStyleCnt="0"/>
      <dgm:spPr/>
    </dgm:pt>
    <dgm:pt modelId="{2AC176B5-6468-453C-82FC-546D6ED3CC12}" type="pres">
      <dgm:prSet presAssocID="{89D57BE2-BD62-4E5C-8319-711CA435A429}" presName="LevelTwoTextNode" presStyleLbl="node2" presStyleIdx="1" presStyleCnt="4" custScaleX="98751" custScaleY="97687" custLinFactNeighborX="-5913" custLinFactNeighborY="18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B79B72-B702-44C8-9C4C-C1EC205DDBC6}" type="pres">
      <dgm:prSet presAssocID="{89D57BE2-BD62-4E5C-8319-711CA435A429}" presName="level3hierChild" presStyleCnt="0"/>
      <dgm:spPr/>
    </dgm:pt>
    <dgm:pt modelId="{FDA36911-E3E1-4F04-8AF4-42B964FB0844}" type="pres">
      <dgm:prSet presAssocID="{D595BB17-6A45-4C1E-8D74-9963F28D56C1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3F8EEE21-0EAE-40FC-9AC7-CB9166BCFEDC}" type="pres">
      <dgm:prSet presAssocID="{D595BB17-6A45-4C1E-8D74-9963F28D56C1}" presName="connTx" presStyleLbl="parChTrans1D3" presStyleIdx="1" presStyleCnt="4"/>
      <dgm:spPr/>
      <dgm:t>
        <a:bodyPr/>
        <a:lstStyle/>
        <a:p>
          <a:endParaRPr lang="en-US"/>
        </a:p>
      </dgm:t>
    </dgm:pt>
    <dgm:pt modelId="{CF0925A1-10A7-4724-BE2B-89E995FCA4AB}" type="pres">
      <dgm:prSet presAssocID="{EE29B8A1-3B05-44F7-82FE-CA354516913C}" presName="root2" presStyleCnt="0"/>
      <dgm:spPr/>
    </dgm:pt>
    <dgm:pt modelId="{709716CA-C2D9-4EB1-AD44-13E78F53F6A4}" type="pres">
      <dgm:prSet presAssocID="{EE29B8A1-3B05-44F7-82FE-CA354516913C}" presName="LevelTwoTextNode" presStyleLbl="node3" presStyleIdx="1" presStyleCnt="4" custScaleX="95522" custScaleY="97687" custLinFactNeighborX="-3149" custLinFactNeighborY="176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547F5C4-9C66-4873-BDB0-F838D308D8EF}" type="pres">
      <dgm:prSet presAssocID="{EE29B8A1-3B05-44F7-82FE-CA354516913C}" presName="level3hierChild" presStyleCnt="0"/>
      <dgm:spPr/>
    </dgm:pt>
    <dgm:pt modelId="{EC73AE0A-E9A1-41DF-B1A1-4E05C15D5D00}" type="pres">
      <dgm:prSet presAssocID="{FCCEEB5C-1890-4827-AE7A-AE8AED047712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3478466C-4D95-40CD-A4E5-7FAEE62FADCE}" type="pres">
      <dgm:prSet presAssocID="{FCCEEB5C-1890-4827-AE7A-AE8AED047712}" presName="connTx" presStyleLbl="parChTrans1D2" presStyleIdx="2" presStyleCnt="4"/>
      <dgm:spPr/>
      <dgm:t>
        <a:bodyPr/>
        <a:lstStyle/>
        <a:p>
          <a:endParaRPr lang="en-US"/>
        </a:p>
      </dgm:t>
    </dgm:pt>
    <dgm:pt modelId="{4E284120-8AC3-4402-ADC0-ECAC1E084596}" type="pres">
      <dgm:prSet presAssocID="{9ECA84F0-71DB-4367-9CC5-3093CFE9841B}" presName="root2" presStyleCnt="0"/>
      <dgm:spPr/>
    </dgm:pt>
    <dgm:pt modelId="{85B11458-CEE1-4968-AD59-84B98FD212AD}" type="pres">
      <dgm:prSet presAssocID="{9ECA84F0-71DB-4367-9CC5-3093CFE9841B}" presName="LevelTwoTextNode" presStyleLbl="node2" presStyleIdx="2" presStyleCnt="4" custScaleX="98751" custScaleY="97687" custLinFactNeighborX="-5935" custLinFactNeighborY="83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BD2FF9-814A-4B6D-A368-5A55F6B1AD85}" type="pres">
      <dgm:prSet presAssocID="{9ECA84F0-71DB-4367-9CC5-3093CFE9841B}" presName="level3hierChild" presStyleCnt="0"/>
      <dgm:spPr/>
    </dgm:pt>
    <dgm:pt modelId="{39DE2448-06C3-4E96-BDE8-063C57459609}" type="pres">
      <dgm:prSet presAssocID="{CCDE0C41-BB0C-4538-A550-C766578E7BD0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50F1CA56-17BB-4D5B-8100-20269BE2CFE0}" type="pres">
      <dgm:prSet presAssocID="{CCDE0C41-BB0C-4538-A550-C766578E7BD0}" presName="connTx" presStyleLbl="parChTrans1D3" presStyleIdx="2" presStyleCnt="4"/>
      <dgm:spPr/>
      <dgm:t>
        <a:bodyPr/>
        <a:lstStyle/>
        <a:p>
          <a:endParaRPr lang="en-US"/>
        </a:p>
      </dgm:t>
    </dgm:pt>
    <dgm:pt modelId="{0969AF58-7F97-49DE-B02A-3029DAA34F82}" type="pres">
      <dgm:prSet presAssocID="{32FB322E-0A71-4E68-98C1-E5F97D590B60}" presName="root2" presStyleCnt="0"/>
      <dgm:spPr/>
    </dgm:pt>
    <dgm:pt modelId="{B6628300-98E1-458A-B65C-092D3B8D56AD}" type="pres">
      <dgm:prSet presAssocID="{32FB322E-0A71-4E68-98C1-E5F97D590B60}" presName="LevelTwoTextNode" presStyleLbl="node3" presStyleIdx="2" presStyleCnt="4" custScaleX="95522" custScaleY="97687" custLinFactNeighborX="-3111" custLinFactNeighborY="83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066B71-34FC-492B-80B6-A1372ECA9BCA}" type="pres">
      <dgm:prSet presAssocID="{32FB322E-0A71-4E68-98C1-E5F97D590B60}" presName="level3hierChild" presStyleCnt="0"/>
      <dgm:spPr/>
    </dgm:pt>
    <dgm:pt modelId="{011D529A-9651-4AC9-A503-33141BD56242}" type="pres">
      <dgm:prSet presAssocID="{F1FCB69C-1DD1-4A16-9293-FD7AD0F33B1F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6F3533B4-B116-406A-ABA1-7E710B62511F}" type="pres">
      <dgm:prSet presAssocID="{F1FCB69C-1DD1-4A16-9293-FD7AD0F33B1F}" presName="connTx" presStyleLbl="parChTrans1D2" presStyleIdx="3" presStyleCnt="4"/>
      <dgm:spPr/>
      <dgm:t>
        <a:bodyPr/>
        <a:lstStyle/>
        <a:p>
          <a:endParaRPr lang="en-US"/>
        </a:p>
      </dgm:t>
    </dgm:pt>
    <dgm:pt modelId="{C2387840-7141-41E2-8854-D50F3FFA3BE4}" type="pres">
      <dgm:prSet presAssocID="{16420F97-79E7-4B58-8DED-651D72B34BDE}" presName="root2" presStyleCnt="0"/>
      <dgm:spPr/>
    </dgm:pt>
    <dgm:pt modelId="{DE0C172E-4015-48AE-B267-0796BBAEF279}" type="pres">
      <dgm:prSet presAssocID="{16420F97-79E7-4B58-8DED-651D72B34BDE}" presName="LevelTwoTextNode" presStyleLbl="node2" presStyleIdx="3" presStyleCnt="4" custScaleX="98751" custScaleY="97687" custLinFactNeighborX="-2375" custLinFactNeighborY="168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5EE862-218E-480B-AA7E-01901AE7635A}" type="pres">
      <dgm:prSet presAssocID="{16420F97-79E7-4B58-8DED-651D72B34BDE}" presName="level3hierChild" presStyleCnt="0"/>
      <dgm:spPr/>
    </dgm:pt>
    <dgm:pt modelId="{AFE719CF-8348-4105-AD54-0AA405D36378}" type="pres">
      <dgm:prSet presAssocID="{37D30342-460D-4FB6-A617-9036C96DE093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24359D87-EEB4-4578-A5C5-7E9D96F1A5BA}" type="pres">
      <dgm:prSet presAssocID="{37D30342-460D-4FB6-A617-9036C96DE093}" presName="connTx" presStyleLbl="parChTrans1D3" presStyleIdx="3" presStyleCnt="4"/>
      <dgm:spPr/>
      <dgm:t>
        <a:bodyPr/>
        <a:lstStyle/>
        <a:p>
          <a:endParaRPr lang="en-US"/>
        </a:p>
      </dgm:t>
    </dgm:pt>
    <dgm:pt modelId="{948BCE50-0EF1-42E9-9F92-F0D515E5A8BB}" type="pres">
      <dgm:prSet presAssocID="{23F19F11-74A5-44FE-A4D9-5346DE91D142}" presName="root2" presStyleCnt="0"/>
      <dgm:spPr/>
    </dgm:pt>
    <dgm:pt modelId="{0DF6F42C-067A-4B5A-B705-DC0CC428213E}" type="pres">
      <dgm:prSet presAssocID="{23F19F11-74A5-44FE-A4D9-5346DE91D142}" presName="LevelTwoTextNode" presStyleLbl="node3" presStyleIdx="3" presStyleCnt="4" custScaleX="95522" custScaleY="97687" custLinFactNeighborX="-3111" custLinFactNeighborY="1600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620185-AEFE-4A1F-92D0-35E8D98C3D2E}" type="pres">
      <dgm:prSet presAssocID="{23F19F11-74A5-44FE-A4D9-5346DE91D142}" presName="level3hierChild" presStyleCnt="0"/>
      <dgm:spPr/>
    </dgm:pt>
  </dgm:ptLst>
  <dgm:cxnLst>
    <dgm:cxn modelId="{BE6DC338-F4F0-4A59-AF2D-EC11577AFB1B}" srcId="{16420F97-79E7-4B58-8DED-651D72B34BDE}" destId="{23F19F11-74A5-44FE-A4D9-5346DE91D142}" srcOrd="0" destOrd="0" parTransId="{37D30342-460D-4FB6-A617-9036C96DE093}" sibTransId="{3DA2822E-36E3-4A7B-A4D4-81C390FA3885}"/>
    <dgm:cxn modelId="{34C544D4-0F34-40C0-9718-E89CCBCD1DC3}" type="presOf" srcId="{EE29B8A1-3B05-44F7-82FE-CA354516913C}" destId="{709716CA-C2D9-4EB1-AD44-13E78F53F6A4}" srcOrd="0" destOrd="0" presId="urn:microsoft.com/office/officeart/2005/8/layout/hierarchy2"/>
    <dgm:cxn modelId="{E86EFBA8-7EBE-4699-A24C-E17175725EA1}" srcId="{9ECA84F0-71DB-4367-9CC5-3093CFE9841B}" destId="{32FB322E-0A71-4E68-98C1-E5F97D590B60}" srcOrd="0" destOrd="0" parTransId="{CCDE0C41-BB0C-4538-A550-C766578E7BD0}" sibTransId="{2025D6D3-4C2B-48EA-BEC5-B970EA5621D4}"/>
    <dgm:cxn modelId="{A1F36D4E-E703-493F-985F-A15B99495911}" srcId="{89D57BE2-BD62-4E5C-8319-711CA435A429}" destId="{EE29B8A1-3B05-44F7-82FE-CA354516913C}" srcOrd="0" destOrd="0" parTransId="{D595BB17-6A45-4C1E-8D74-9963F28D56C1}" sibTransId="{41A7544E-543D-4973-B0AF-21F4C4C1713E}"/>
    <dgm:cxn modelId="{980CE914-B745-4715-BE79-A080AD3EA29A}" type="presOf" srcId="{D595BB17-6A45-4C1E-8D74-9963F28D56C1}" destId="{FDA36911-E3E1-4F04-8AF4-42B964FB0844}" srcOrd="0" destOrd="0" presId="urn:microsoft.com/office/officeart/2005/8/layout/hierarchy2"/>
    <dgm:cxn modelId="{455D84D9-5B2F-459E-8ABA-32C37C142316}" type="presOf" srcId="{9ECA84F0-71DB-4367-9CC5-3093CFE9841B}" destId="{85B11458-CEE1-4968-AD59-84B98FD212AD}" srcOrd="0" destOrd="0" presId="urn:microsoft.com/office/officeart/2005/8/layout/hierarchy2"/>
    <dgm:cxn modelId="{D1EB1747-E3D2-4D1C-91C1-6BC7367AEAB6}" type="presOf" srcId="{4D4573D3-BD8B-413D-974D-217DC42CAAB1}" destId="{DDE554EA-4773-4D4C-AA3D-C166BC7717BF}" srcOrd="0" destOrd="0" presId="urn:microsoft.com/office/officeart/2005/8/layout/hierarchy2"/>
    <dgm:cxn modelId="{63B5DD2B-6A9A-4EA0-9F19-07E294685837}" type="presOf" srcId="{20D643E7-F8FA-40DB-AA8B-FE7DE6E425FC}" destId="{F7535CC2-2A0E-4853-B29C-B79A203E1027}" srcOrd="0" destOrd="0" presId="urn:microsoft.com/office/officeart/2005/8/layout/hierarchy2"/>
    <dgm:cxn modelId="{365FD79F-FC5B-4D53-A9B9-020745000350}" type="presOf" srcId="{1EEB20D4-82E5-4115-8CC0-10F5C1FBFCDC}" destId="{D9AA6F40-46A3-42D3-87AC-A209ADB5ECB2}" srcOrd="0" destOrd="0" presId="urn:microsoft.com/office/officeart/2005/8/layout/hierarchy2"/>
    <dgm:cxn modelId="{75E462CD-E3CD-45A1-BC83-C9C5495D9892}" type="presOf" srcId="{23F19F11-74A5-44FE-A4D9-5346DE91D142}" destId="{0DF6F42C-067A-4B5A-B705-DC0CC428213E}" srcOrd="0" destOrd="0" presId="urn:microsoft.com/office/officeart/2005/8/layout/hierarchy2"/>
    <dgm:cxn modelId="{8F643E8D-E837-41EC-B9F7-DDD0B9F1CFAF}" type="presOf" srcId="{37D30342-460D-4FB6-A617-9036C96DE093}" destId="{24359D87-EEB4-4578-A5C5-7E9D96F1A5BA}" srcOrd="1" destOrd="0" presId="urn:microsoft.com/office/officeart/2005/8/layout/hierarchy2"/>
    <dgm:cxn modelId="{CF979873-A329-4DAB-9C56-A0784580AE03}" type="presOf" srcId="{F1FCB69C-1DD1-4A16-9293-FD7AD0F33B1F}" destId="{6F3533B4-B116-406A-ABA1-7E710B62511F}" srcOrd="1" destOrd="0" presId="urn:microsoft.com/office/officeart/2005/8/layout/hierarchy2"/>
    <dgm:cxn modelId="{141192A7-CFBC-4C1E-80D0-C492AA6369F2}" type="presOf" srcId="{F1FCB69C-1DD1-4A16-9293-FD7AD0F33B1F}" destId="{011D529A-9651-4AC9-A503-33141BD56242}" srcOrd="0" destOrd="0" presId="urn:microsoft.com/office/officeart/2005/8/layout/hierarchy2"/>
    <dgm:cxn modelId="{CA0442F6-8DD6-43D3-9D0C-792BB007264E}" type="presOf" srcId="{4F6A5338-4BD3-42FE-B92B-358DA9FA0A5C}" destId="{7F51A387-1899-4594-A2C7-22AF3085A99F}" srcOrd="1" destOrd="0" presId="urn:microsoft.com/office/officeart/2005/8/layout/hierarchy2"/>
    <dgm:cxn modelId="{CB1DE594-2F5B-4AEA-A9C1-878A988FB97A}" srcId="{E6287933-F807-493C-97C5-8EA282C5D9CF}" destId="{4D4573D3-BD8B-413D-974D-217DC42CAAB1}" srcOrd="0" destOrd="0" parTransId="{0FFD4ABC-C3F8-423F-A339-FE4097F030DF}" sibTransId="{824ED7A1-423B-4764-88A9-EE1D753F909B}"/>
    <dgm:cxn modelId="{F1DAFE4B-C1A2-4F4D-A9C1-F308A4C576D7}" type="presOf" srcId="{20D643E7-F8FA-40DB-AA8B-FE7DE6E425FC}" destId="{9D9B4B3F-B543-4967-A28B-EC3C7230DE8A}" srcOrd="1" destOrd="0" presId="urn:microsoft.com/office/officeart/2005/8/layout/hierarchy2"/>
    <dgm:cxn modelId="{2B928ADE-25AF-496B-A294-2052DB17DA5D}" type="presOf" srcId="{0FFD4ABC-C3F8-423F-A339-FE4097F030DF}" destId="{DB594DEA-D857-4463-A388-A3D6470C2239}" srcOrd="1" destOrd="0" presId="urn:microsoft.com/office/officeart/2005/8/layout/hierarchy2"/>
    <dgm:cxn modelId="{5B826C34-2855-4B79-B2AD-3D3687C2F266}" type="presOf" srcId="{CCDE0C41-BB0C-4538-A550-C766578E7BD0}" destId="{39DE2448-06C3-4E96-BDE8-063C57459609}" srcOrd="0" destOrd="0" presId="urn:microsoft.com/office/officeart/2005/8/layout/hierarchy2"/>
    <dgm:cxn modelId="{41B063A2-05E5-4462-8462-AD4831F703D0}" srcId="{1EEB20D4-82E5-4115-8CC0-10F5C1FBFCDC}" destId="{E6287933-F807-493C-97C5-8EA282C5D9CF}" srcOrd="0" destOrd="0" parTransId="{3A2B06EA-FCDC-4449-86A9-33DBDA190588}" sibTransId="{7F3191C6-B5D4-47E9-842F-4286BC9D8A94}"/>
    <dgm:cxn modelId="{C9E52596-3196-47F8-BFEE-7C057283C50C}" type="presOf" srcId="{4F6A5338-4BD3-42FE-B92B-358DA9FA0A5C}" destId="{2F84F29E-B318-4DCE-B1FB-FC8F051E96D9}" srcOrd="0" destOrd="0" presId="urn:microsoft.com/office/officeart/2005/8/layout/hierarchy2"/>
    <dgm:cxn modelId="{31DA320A-08C6-4804-A50E-E02549EB6C5F}" srcId="{E6287933-F807-493C-97C5-8EA282C5D9CF}" destId="{9ECA84F0-71DB-4367-9CC5-3093CFE9841B}" srcOrd="2" destOrd="0" parTransId="{FCCEEB5C-1890-4827-AE7A-AE8AED047712}" sibTransId="{549062AF-674E-45AE-A4EC-FA296E1246B6}"/>
    <dgm:cxn modelId="{B53069F9-ADA1-40B9-B15A-FA158F8065FB}" type="presOf" srcId="{95C2F9C0-6BA3-4D1D-ADA1-753A2C10AE0B}" destId="{224DCD1E-5CF8-4439-B1A1-0E8DEA3A0CA5}" srcOrd="0" destOrd="0" presId="urn:microsoft.com/office/officeart/2005/8/layout/hierarchy2"/>
    <dgm:cxn modelId="{D1EB0E29-477D-471E-8B8C-503E1949BCA4}" srcId="{E6287933-F807-493C-97C5-8EA282C5D9CF}" destId="{89D57BE2-BD62-4E5C-8319-711CA435A429}" srcOrd="1" destOrd="0" parTransId="{20D643E7-F8FA-40DB-AA8B-FE7DE6E425FC}" sibTransId="{A9F42CAB-4D0D-4568-8866-8F8A7D36F38B}"/>
    <dgm:cxn modelId="{28502A0B-16FB-4653-A480-091C6372EE3D}" srcId="{E6287933-F807-493C-97C5-8EA282C5D9CF}" destId="{16420F97-79E7-4B58-8DED-651D72B34BDE}" srcOrd="3" destOrd="0" parTransId="{F1FCB69C-1DD1-4A16-9293-FD7AD0F33B1F}" sibTransId="{DF1FB5D1-79F2-43E8-9E4D-08439B4EC812}"/>
    <dgm:cxn modelId="{A1F91E60-F630-4378-BA0C-FEE6345DA473}" type="presOf" srcId="{CCDE0C41-BB0C-4538-A550-C766578E7BD0}" destId="{50F1CA56-17BB-4D5B-8100-20269BE2CFE0}" srcOrd="1" destOrd="0" presId="urn:microsoft.com/office/officeart/2005/8/layout/hierarchy2"/>
    <dgm:cxn modelId="{3FD8B9BE-25BF-4629-B690-17B0861D3502}" type="presOf" srcId="{89D57BE2-BD62-4E5C-8319-711CA435A429}" destId="{2AC176B5-6468-453C-82FC-546D6ED3CC12}" srcOrd="0" destOrd="0" presId="urn:microsoft.com/office/officeart/2005/8/layout/hierarchy2"/>
    <dgm:cxn modelId="{7358F3CE-91E5-40F7-AA67-67A0907254BD}" type="presOf" srcId="{FCCEEB5C-1890-4827-AE7A-AE8AED047712}" destId="{EC73AE0A-E9A1-41DF-B1A1-4E05C15D5D00}" srcOrd="0" destOrd="0" presId="urn:microsoft.com/office/officeart/2005/8/layout/hierarchy2"/>
    <dgm:cxn modelId="{E97D3DFE-0E21-4861-9B3B-8E54683C6A91}" type="presOf" srcId="{E6287933-F807-493C-97C5-8EA282C5D9CF}" destId="{FA880DBB-D5DC-4912-B673-8454F933AA5F}" srcOrd="0" destOrd="0" presId="urn:microsoft.com/office/officeart/2005/8/layout/hierarchy2"/>
    <dgm:cxn modelId="{36064A0D-FCC8-49EF-AF31-AAE973F1EAE7}" type="presOf" srcId="{32FB322E-0A71-4E68-98C1-E5F97D590B60}" destId="{B6628300-98E1-458A-B65C-092D3B8D56AD}" srcOrd="0" destOrd="0" presId="urn:microsoft.com/office/officeart/2005/8/layout/hierarchy2"/>
    <dgm:cxn modelId="{7F935C73-7BF0-4F73-AEAA-60BF0B33ED17}" srcId="{4D4573D3-BD8B-413D-974D-217DC42CAAB1}" destId="{95C2F9C0-6BA3-4D1D-ADA1-753A2C10AE0B}" srcOrd="0" destOrd="0" parTransId="{4F6A5338-4BD3-42FE-B92B-358DA9FA0A5C}" sibTransId="{A706FDE3-E62C-440A-A4ED-93AE94C5EC4A}"/>
    <dgm:cxn modelId="{EC31E66F-FFD4-43A3-ADB2-B8099CB8105B}" type="presOf" srcId="{16420F97-79E7-4B58-8DED-651D72B34BDE}" destId="{DE0C172E-4015-48AE-B267-0796BBAEF279}" srcOrd="0" destOrd="0" presId="urn:microsoft.com/office/officeart/2005/8/layout/hierarchy2"/>
    <dgm:cxn modelId="{BB150D95-F10A-4009-A676-B39851A9BE31}" type="presOf" srcId="{FCCEEB5C-1890-4827-AE7A-AE8AED047712}" destId="{3478466C-4D95-40CD-A4E5-7FAEE62FADCE}" srcOrd="1" destOrd="0" presId="urn:microsoft.com/office/officeart/2005/8/layout/hierarchy2"/>
    <dgm:cxn modelId="{E41F38AA-4CF3-4DD2-9397-0772CB5B4679}" type="presOf" srcId="{0FFD4ABC-C3F8-423F-A339-FE4097F030DF}" destId="{0AFDD04A-F26E-446E-A961-3DDD6610E8E7}" srcOrd="0" destOrd="0" presId="urn:microsoft.com/office/officeart/2005/8/layout/hierarchy2"/>
    <dgm:cxn modelId="{604F5D7D-2E3F-4F49-84AE-7304A23431EE}" type="presOf" srcId="{D595BB17-6A45-4C1E-8D74-9963F28D56C1}" destId="{3F8EEE21-0EAE-40FC-9AC7-CB9166BCFEDC}" srcOrd="1" destOrd="0" presId="urn:microsoft.com/office/officeart/2005/8/layout/hierarchy2"/>
    <dgm:cxn modelId="{35BE3B48-DDDD-4953-A1BB-28E3AC5C270F}" type="presOf" srcId="{37D30342-460D-4FB6-A617-9036C96DE093}" destId="{AFE719CF-8348-4105-AD54-0AA405D36378}" srcOrd="0" destOrd="0" presId="urn:microsoft.com/office/officeart/2005/8/layout/hierarchy2"/>
    <dgm:cxn modelId="{2D0BB4AF-4D39-4AF8-A01F-DEA17530869E}" type="presParOf" srcId="{D9AA6F40-46A3-42D3-87AC-A209ADB5ECB2}" destId="{B9F18A42-BED5-402B-A40B-1D6C8AC16308}" srcOrd="0" destOrd="0" presId="urn:microsoft.com/office/officeart/2005/8/layout/hierarchy2"/>
    <dgm:cxn modelId="{1D7F51A4-2529-4FA1-A7F7-2FDFA3DC5905}" type="presParOf" srcId="{B9F18A42-BED5-402B-A40B-1D6C8AC16308}" destId="{FA880DBB-D5DC-4912-B673-8454F933AA5F}" srcOrd="0" destOrd="0" presId="urn:microsoft.com/office/officeart/2005/8/layout/hierarchy2"/>
    <dgm:cxn modelId="{78F5BF64-019F-4E42-839B-B60E6A76297E}" type="presParOf" srcId="{B9F18A42-BED5-402B-A40B-1D6C8AC16308}" destId="{52ED55BE-D254-44E2-ABEC-9D81BA0D9E04}" srcOrd="1" destOrd="0" presId="urn:microsoft.com/office/officeart/2005/8/layout/hierarchy2"/>
    <dgm:cxn modelId="{0B89BDB7-20BB-42C2-BA1C-CD720D64C917}" type="presParOf" srcId="{52ED55BE-D254-44E2-ABEC-9D81BA0D9E04}" destId="{0AFDD04A-F26E-446E-A961-3DDD6610E8E7}" srcOrd="0" destOrd="0" presId="urn:microsoft.com/office/officeart/2005/8/layout/hierarchy2"/>
    <dgm:cxn modelId="{B24D5144-920B-45A8-B898-EFB0391B91B9}" type="presParOf" srcId="{0AFDD04A-F26E-446E-A961-3DDD6610E8E7}" destId="{DB594DEA-D857-4463-A388-A3D6470C2239}" srcOrd="0" destOrd="0" presId="urn:microsoft.com/office/officeart/2005/8/layout/hierarchy2"/>
    <dgm:cxn modelId="{12755EC8-57BC-4C65-BDDE-8F58A6553EFD}" type="presParOf" srcId="{52ED55BE-D254-44E2-ABEC-9D81BA0D9E04}" destId="{E0AD4BA3-DB02-41AB-BF7D-8A70D9E03566}" srcOrd="1" destOrd="0" presId="urn:microsoft.com/office/officeart/2005/8/layout/hierarchy2"/>
    <dgm:cxn modelId="{76405230-5739-482A-8908-1F919C4D9AA5}" type="presParOf" srcId="{E0AD4BA3-DB02-41AB-BF7D-8A70D9E03566}" destId="{DDE554EA-4773-4D4C-AA3D-C166BC7717BF}" srcOrd="0" destOrd="0" presId="urn:microsoft.com/office/officeart/2005/8/layout/hierarchy2"/>
    <dgm:cxn modelId="{222DBD2C-97E4-421C-B934-841D9C421566}" type="presParOf" srcId="{E0AD4BA3-DB02-41AB-BF7D-8A70D9E03566}" destId="{866D9806-F9B0-4ED8-A774-162AC3977A4E}" srcOrd="1" destOrd="0" presId="urn:microsoft.com/office/officeart/2005/8/layout/hierarchy2"/>
    <dgm:cxn modelId="{299B0AA7-1097-47FA-8A47-CE677281A68C}" type="presParOf" srcId="{866D9806-F9B0-4ED8-A774-162AC3977A4E}" destId="{2F84F29E-B318-4DCE-B1FB-FC8F051E96D9}" srcOrd="0" destOrd="0" presId="urn:microsoft.com/office/officeart/2005/8/layout/hierarchy2"/>
    <dgm:cxn modelId="{4140C59C-F400-4E63-8D51-33B902E093CD}" type="presParOf" srcId="{2F84F29E-B318-4DCE-B1FB-FC8F051E96D9}" destId="{7F51A387-1899-4594-A2C7-22AF3085A99F}" srcOrd="0" destOrd="0" presId="urn:microsoft.com/office/officeart/2005/8/layout/hierarchy2"/>
    <dgm:cxn modelId="{232A557B-031D-4D8F-BDA2-3BCF11BA9A96}" type="presParOf" srcId="{866D9806-F9B0-4ED8-A774-162AC3977A4E}" destId="{3C5253EE-AF94-4C82-A92B-BDEB97ACA90D}" srcOrd="1" destOrd="0" presId="urn:microsoft.com/office/officeart/2005/8/layout/hierarchy2"/>
    <dgm:cxn modelId="{2E792F12-D919-4273-8C66-12D15018088F}" type="presParOf" srcId="{3C5253EE-AF94-4C82-A92B-BDEB97ACA90D}" destId="{224DCD1E-5CF8-4439-B1A1-0E8DEA3A0CA5}" srcOrd="0" destOrd="0" presId="urn:microsoft.com/office/officeart/2005/8/layout/hierarchy2"/>
    <dgm:cxn modelId="{BE1CFE61-7436-4A69-8C57-54B992773065}" type="presParOf" srcId="{3C5253EE-AF94-4C82-A92B-BDEB97ACA90D}" destId="{D566F655-B823-4030-A908-191F36F52E34}" srcOrd="1" destOrd="0" presId="urn:microsoft.com/office/officeart/2005/8/layout/hierarchy2"/>
    <dgm:cxn modelId="{7CE0E90D-9DB0-4FB5-918D-D327CBFE7D7D}" type="presParOf" srcId="{52ED55BE-D254-44E2-ABEC-9D81BA0D9E04}" destId="{F7535CC2-2A0E-4853-B29C-B79A203E1027}" srcOrd="2" destOrd="0" presId="urn:microsoft.com/office/officeart/2005/8/layout/hierarchy2"/>
    <dgm:cxn modelId="{EB9FFA30-26BC-486A-AFED-47EC2D222A27}" type="presParOf" srcId="{F7535CC2-2A0E-4853-B29C-B79A203E1027}" destId="{9D9B4B3F-B543-4967-A28B-EC3C7230DE8A}" srcOrd="0" destOrd="0" presId="urn:microsoft.com/office/officeart/2005/8/layout/hierarchy2"/>
    <dgm:cxn modelId="{FDC877D0-8449-401E-AFDA-43243D845E84}" type="presParOf" srcId="{52ED55BE-D254-44E2-ABEC-9D81BA0D9E04}" destId="{15C38EBA-3C03-405B-AC80-F187C1C3BDA9}" srcOrd="3" destOrd="0" presId="urn:microsoft.com/office/officeart/2005/8/layout/hierarchy2"/>
    <dgm:cxn modelId="{9F7B2C5A-EBFA-4545-BD12-57CB4B13EFD2}" type="presParOf" srcId="{15C38EBA-3C03-405B-AC80-F187C1C3BDA9}" destId="{2AC176B5-6468-453C-82FC-546D6ED3CC12}" srcOrd="0" destOrd="0" presId="urn:microsoft.com/office/officeart/2005/8/layout/hierarchy2"/>
    <dgm:cxn modelId="{D9920DB1-5C65-43CF-A52B-74D7CE915E30}" type="presParOf" srcId="{15C38EBA-3C03-405B-AC80-F187C1C3BDA9}" destId="{AAB79B72-B702-44C8-9C4C-C1EC205DDBC6}" srcOrd="1" destOrd="0" presId="urn:microsoft.com/office/officeart/2005/8/layout/hierarchy2"/>
    <dgm:cxn modelId="{0C03CC98-4C35-41A8-BCF7-8C72763C7EF4}" type="presParOf" srcId="{AAB79B72-B702-44C8-9C4C-C1EC205DDBC6}" destId="{FDA36911-E3E1-4F04-8AF4-42B964FB0844}" srcOrd="0" destOrd="0" presId="urn:microsoft.com/office/officeart/2005/8/layout/hierarchy2"/>
    <dgm:cxn modelId="{5052FC2B-0CB2-4DE5-8147-814657B2878F}" type="presParOf" srcId="{FDA36911-E3E1-4F04-8AF4-42B964FB0844}" destId="{3F8EEE21-0EAE-40FC-9AC7-CB9166BCFEDC}" srcOrd="0" destOrd="0" presId="urn:microsoft.com/office/officeart/2005/8/layout/hierarchy2"/>
    <dgm:cxn modelId="{EACAC01B-F572-4150-A758-442DD2F4A816}" type="presParOf" srcId="{AAB79B72-B702-44C8-9C4C-C1EC205DDBC6}" destId="{CF0925A1-10A7-4724-BE2B-89E995FCA4AB}" srcOrd="1" destOrd="0" presId="urn:microsoft.com/office/officeart/2005/8/layout/hierarchy2"/>
    <dgm:cxn modelId="{30C0080B-7A79-42BF-A487-D93BDFC59637}" type="presParOf" srcId="{CF0925A1-10A7-4724-BE2B-89E995FCA4AB}" destId="{709716CA-C2D9-4EB1-AD44-13E78F53F6A4}" srcOrd="0" destOrd="0" presId="urn:microsoft.com/office/officeart/2005/8/layout/hierarchy2"/>
    <dgm:cxn modelId="{02C478A8-7002-4B39-8C78-36589E1F9FA1}" type="presParOf" srcId="{CF0925A1-10A7-4724-BE2B-89E995FCA4AB}" destId="{0547F5C4-9C66-4873-BDB0-F838D308D8EF}" srcOrd="1" destOrd="0" presId="urn:microsoft.com/office/officeart/2005/8/layout/hierarchy2"/>
    <dgm:cxn modelId="{A6BEF318-2BB8-4257-9D22-A46317A0D3F6}" type="presParOf" srcId="{52ED55BE-D254-44E2-ABEC-9D81BA0D9E04}" destId="{EC73AE0A-E9A1-41DF-B1A1-4E05C15D5D00}" srcOrd="4" destOrd="0" presId="urn:microsoft.com/office/officeart/2005/8/layout/hierarchy2"/>
    <dgm:cxn modelId="{81636108-5FD6-4A20-84B1-88F73A57EBA0}" type="presParOf" srcId="{EC73AE0A-E9A1-41DF-B1A1-4E05C15D5D00}" destId="{3478466C-4D95-40CD-A4E5-7FAEE62FADCE}" srcOrd="0" destOrd="0" presId="urn:microsoft.com/office/officeart/2005/8/layout/hierarchy2"/>
    <dgm:cxn modelId="{83269E00-229A-48A4-8144-338B4A65D225}" type="presParOf" srcId="{52ED55BE-D254-44E2-ABEC-9D81BA0D9E04}" destId="{4E284120-8AC3-4402-ADC0-ECAC1E084596}" srcOrd="5" destOrd="0" presId="urn:microsoft.com/office/officeart/2005/8/layout/hierarchy2"/>
    <dgm:cxn modelId="{10FB6468-0721-4C19-B610-6943158355F8}" type="presParOf" srcId="{4E284120-8AC3-4402-ADC0-ECAC1E084596}" destId="{85B11458-CEE1-4968-AD59-84B98FD212AD}" srcOrd="0" destOrd="0" presId="urn:microsoft.com/office/officeart/2005/8/layout/hierarchy2"/>
    <dgm:cxn modelId="{8580F6DF-2A7E-4533-81AF-E8F335C8FACC}" type="presParOf" srcId="{4E284120-8AC3-4402-ADC0-ECAC1E084596}" destId="{AEBD2FF9-814A-4B6D-A368-5A55F6B1AD85}" srcOrd="1" destOrd="0" presId="urn:microsoft.com/office/officeart/2005/8/layout/hierarchy2"/>
    <dgm:cxn modelId="{7FCD7D13-7181-42DD-A21A-78C8823C7391}" type="presParOf" srcId="{AEBD2FF9-814A-4B6D-A368-5A55F6B1AD85}" destId="{39DE2448-06C3-4E96-BDE8-063C57459609}" srcOrd="0" destOrd="0" presId="urn:microsoft.com/office/officeart/2005/8/layout/hierarchy2"/>
    <dgm:cxn modelId="{A3AA41BE-88C5-422A-B9C9-063E5577266F}" type="presParOf" srcId="{39DE2448-06C3-4E96-BDE8-063C57459609}" destId="{50F1CA56-17BB-4D5B-8100-20269BE2CFE0}" srcOrd="0" destOrd="0" presId="urn:microsoft.com/office/officeart/2005/8/layout/hierarchy2"/>
    <dgm:cxn modelId="{82B8A621-CE15-4FEE-B8E2-62177999C900}" type="presParOf" srcId="{AEBD2FF9-814A-4B6D-A368-5A55F6B1AD85}" destId="{0969AF58-7F97-49DE-B02A-3029DAA34F82}" srcOrd="1" destOrd="0" presId="urn:microsoft.com/office/officeart/2005/8/layout/hierarchy2"/>
    <dgm:cxn modelId="{1AE19675-30A7-4FF1-9328-A897CE33E8CB}" type="presParOf" srcId="{0969AF58-7F97-49DE-B02A-3029DAA34F82}" destId="{B6628300-98E1-458A-B65C-092D3B8D56AD}" srcOrd="0" destOrd="0" presId="urn:microsoft.com/office/officeart/2005/8/layout/hierarchy2"/>
    <dgm:cxn modelId="{6BD98379-8343-4C4A-9EFC-8A1BB3FD27BD}" type="presParOf" srcId="{0969AF58-7F97-49DE-B02A-3029DAA34F82}" destId="{BF066B71-34FC-492B-80B6-A1372ECA9BCA}" srcOrd="1" destOrd="0" presId="urn:microsoft.com/office/officeart/2005/8/layout/hierarchy2"/>
    <dgm:cxn modelId="{2D87367E-03F6-4B2E-805F-EF2A168D5D20}" type="presParOf" srcId="{52ED55BE-D254-44E2-ABEC-9D81BA0D9E04}" destId="{011D529A-9651-4AC9-A503-33141BD56242}" srcOrd="6" destOrd="0" presId="urn:microsoft.com/office/officeart/2005/8/layout/hierarchy2"/>
    <dgm:cxn modelId="{9EDD5E64-D6B0-43D8-9397-028E8891B80A}" type="presParOf" srcId="{011D529A-9651-4AC9-A503-33141BD56242}" destId="{6F3533B4-B116-406A-ABA1-7E710B62511F}" srcOrd="0" destOrd="0" presId="urn:microsoft.com/office/officeart/2005/8/layout/hierarchy2"/>
    <dgm:cxn modelId="{80108E14-4033-4B81-981E-CB5FDADF2E49}" type="presParOf" srcId="{52ED55BE-D254-44E2-ABEC-9D81BA0D9E04}" destId="{C2387840-7141-41E2-8854-D50F3FFA3BE4}" srcOrd="7" destOrd="0" presId="urn:microsoft.com/office/officeart/2005/8/layout/hierarchy2"/>
    <dgm:cxn modelId="{46231382-2F24-4957-BA4B-B4EF9CD0045C}" type="presParOf" srcId="{C2387840-7141-41E2-8854-D50F3FFA3BE4}" destId="{DE0C172E-4015-48AE-B267-0796BBAEF279}" srcOrd="0" destOrd="0" presId="urn:microsoft.com/office/officeart/2005/8/layout/hierarchy2"/>
    <dgm:cxn modelId="{3A23FC9B-8AAE-4403-B4BE-D85F063124B2}" type="presParOf" srcId="{C2387840-7141-41E2-8854-D50F3FFA3BE4}" destId="{E65EE862-218E-480B-AA7E-01901AE7635A}" srcOrd="1" destOrd="0" presId="urn:microsoft.com/office/officeart/2005/8/layout/hierarchy2"/>
    <dgm:cxn modelId="{CCE2B03C-40BB-41DC-AF53-CA67B9CF6961}" type="presParOf" srcId="{E65EE862-218E-480B-AA7E-01901AE7635A}" destId="{AFE719CF-8348-4105-AD54-0AA405D36378}" srcOrd="0" destOrd="0" presId="urn:microsoft.com/office/officeart/2005/8/layout/hierarchy2"/>
    <dgm:cxn modelId="{8913A799-4000-4FA9-BA04-89F181327AD6}" type="presParOf" srcId="{AFE719CF-8348-4105-AD54-0AA405D36378}" destId="{24359D87-EEB4-4578-A5C5-7E9D96F1A5BA}" srcOrd="0" destOrd="0" presId="urn:microsoft.com/office/officeart/2005/8/layout/hierarchy2"/>
    <dgm:cxn modelId="{EDD74EBD-DB61-4343-ADD5-D13832BC9DB8}" type="presParOf" srcId="{E65EE862-218E-480B-AA7E-01901AE7635A}" destId="{948BCE50-0EF1-42E9-9F92-F0D515E5A8BB}" srcOrd="1" destOrd="0" presId="urn:microsoft.com/office/officeart/2005/8/layout/hierarchy2"/>
    <dgm:cxn modelId="{FC3A5AD2-96A3-425F-BAF9-44C26AC3D122}" type="presParOf" srcId="{948BCE50-0EF1-42E9-9F92-F0D515E5A8BB}" destId="{0DF6F42C-067A-4B5A-B705-DC0CC428213E}" srcOrd="0" destOrd="0" presId="urn:microsoft.com/office/officeart/2005/8/layout/hierarchy2"/>
    <dgm:cxn modelId="{948FBFE8-7E47-49F0-927C-017B92871646}" type="presParOf" srcId="{948BCE50-0EF1-42E9-9F92-F0D515E5A8BB}" destId="{69620185-AEFE-4A1F-92D0-35E8D98C3D2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880DBB-D5DC-4912-B673-8454F933AA5F}">
      <dsp:nvSpPr>
        <dsp:cNvPr id="0" name=""/>
        <dsp:cNvSpPr/>
      </dsp:nvSpPr>
      <dsp:spPr>
        <a:xfrm>
          <a:off x="4751" y="2147017"/>
          <a:ext cx="2152917" cy="107645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Other Fixed Cost</a:t>
          </a:r>
          <a:endParaRPr lang="en-US" sz="2700" b="1" kern="1200" dirty="0"/>
        </a:p>
      </dsp:txBody>
      <dsp:txXfrm>
        <a:off x="4751" y="2147017"/>
        <a:ext cx="2152917" cy="1076458"/>
      </dsp:txXfrm>
    </dsp:sp>
    <dsp:sp modelId="{0AFDD04A-F26E-446E-A961-3DDD6610E8E7}">
      <dsp:nvSpPr>
        <dsp:cNvPr id="0" name=""/>
        <dsp:cNvSpPr/>
      </dsp:nvSpPr>
      <dsp:spPr>
        <a:xfrm rot="17498501">
          <a:off x="1529667" y="1742407"/>
          <a:ext cx="1989867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1989867" y="18039"/>
              </a:lnTo>
            </a:path>
          </a:pathLst>
        </a:custGeom>
        <a:noFill/>
        <a:ln w="48000" cap="flat" cmpd="thickThin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7498501">
        <a:off x="2474854" y="1710700"/>
        <a:ext cx="99493" cy="99493"/>
      </dsp:txXfrm>
    </dsp:sp>
    <dsp:sp modelId="{DDE554EA-4773-4D4C-AA3D-C166BC7717BF}">
      <dsp:nvSpPr>
        <dsp:cNvPr id="0" name=""/>
        <dsp:cNvSpPr/>
      </dsp:nvSpPr>
      <dsp:spPr>
        <a:xfrm>
          <a:off x="2891533" y="309868"/>
          <a:ext cx="2131388" cy="10515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shade val="47500"/>
                <a:satMod val="137000"/>
              </a:schemeClr>
            </a:gs>
            <a:gs pos="55000">
              <a:schemeClr val="accent4">
                <a:shade val="69000"/>
                <a:satMod val="137000"/>
              </a:schemeClr>
            </a:gs>
            <a:gs pos="100000">
              <a:schemeClr val="accent4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License Fees and Royalties</a:t>
          </a:r>
          <a:endParaRPr lang="en-US" sz="2700" b="1" kern="1200" dirty="0"/>
        </a:p>
      </dsp:txBody>
      <dsp:txXfrm>
        <a:off x="2891533" y="309868"/>
        <a:ext cx="2131388" cy="1051560"/>
      </dsp:txXfrm>
    </dsp:sp>
    <dsp:sp modelId="{2F84F29E-B318-4DCE-B1FB-FC8F051E96D9}">
      <dsp:nvSpPr>
        <dsp:cNvPr id="0" name=""/>
        <dsp:cNvSpPr/>
      </dsp:nvSpPr>
      <dsp:spPr>
        <a:xfrm rot="21591833">
          <a:off x="5022920" y="816521"/>
          <a:ext cx="915315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915315" y="18039"/>
              </a:lnTo>
            </a:path>
          </a:pathLst>
        </a:custGeom>
        <a:noFill/>
        <a:ln w="48000" cap="flat" cmpd="thickThin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591833">
        <a:off x="5457695" y="811678"/>
        <a:ext cx="45765" cy="45765"/>
      </dsp:txXfrm>
    </dsp:sp>
    <dsp:sp modelId="{224DCD1E-5CF8-4439-B1A1-0E8DEA3A0CA5}">
      <dsp:nvSpPr>
        <dsp:cNvPr id="0" name=""/>
        <dsp:cNvSpPr/>
      </dsp:nvSpPr>
      <dsp:spPr>
        <a:xfrm>
          <a:off x="5938234" y="307693"/>
          <a:ext cx="2056509" cy="1051560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4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2% of Capital Cost </a:t>
          </a:r>
          <a:endParaRPr lang="en-US" sz="2700" b="1" kern="1200" dirty="0"/>
        </a:p>
      </dsp:txBody>
      <dsp:txXfrm>
        <a:off x="5938234" y="307693"/>
        <a:ext cx="2056509" cy="1051560"/>
      </dsp:txXfrm>
    </dsp:sp>
    <dsp:sp modelId="{F7535CC2-2A0E-4853-B29C-B79A203E1027}">
      <dsp:nvSpPr>
        <dsp:cNvPr id="0" name=""/>
        <dsp:cNvSpPr/>
      </dsp:nvSpPr>
      <dsp:spPr>
        <a:xfrm rot="19283233">
          <a:off x="2055006" y="2374154"/>
          <a:ext cx="939189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939189" y="18039"/>
              </a:lnTo>
            </a:path>
          </a:pathLst>
        </a:custGeom>
        <a:noFill/>
        <a:ln w="48000" cap="flat" cmpd="thickThin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283233">
        <a:off x="2501121" y="2368714"/>
        <a:ext cx="46959" cy="46959"/>
      </dsp:txXfrm>
    </dsp:sp>
    <dsp:sp modelId="{2AC176B5-6468-453C-82FC-546D6ED3CC12}">
      <dsp:nvSpPr>
        <dsp:cNvPr id="0" name=""/>
        <dsp:cNvSpPr/>
      </dsp:nvSpPr>
      <dsp:spPr>
        <a:xfrm>
          <a:off x="2891533" y="1573361"/>
          <a:ext cx="2126027" cy="10515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shade val="47500"/>
                <a:satMod val="137000"/>
              </a:schemeClr>
            </a:gs>
            <a:gs pos="55000">
              <a:schemeClr val="accent4">
                <a:shade val="69000"/>
                <a:satMod val="137000"/>
              </a:schemeClr>
            </a:gs>
            <a:gs pos="100000">
              <a:schemeClr val="accent4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Maintenance</a:t>
          </a:r>
          <a:endParaRPr lang="en-US" sz="2700" b="1" kern="1200" dirty="0"/>
        </a:p>
      </dsp:txBody>
      <dsp:txXfrm>
        <a:off x="2891533" y="1573361"/>
        <a:ext cx="2126027" cy="1051560"/>
      </dsp:txXfrm>
    </dsp:sp>
    <dsp:sp modelId="{FDA36911-E3E1-4F04-8AF4-42B964FB0844}">
      <dsp:nvSpPr>
        <dsp:cNvPr id="0" name=""/>
        <dsp:cNvSpPr/>
      </dsp:nvSpPr>
      <dsp:spPr>
        <a:xfrm rot="21594574">
          <a:off x="5017560" y="2080375"/>
          <a:ext cx="920674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920674" y="18039"/>
              </a:lnTo>
            </a:path>
          </a:pathLst>
        </a:custGeom>
        <a:noFill/>
        <a:ln w="48000" cap="flat" cmpd="thickThin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594574">
        <a:off x="5454881" y="2075398"/>
        <a:ext cx="46033" cy="46033"/>
      </dsp:txXfrm>
    </dsp:sp>
    <dsp:sp modelId="{709716CA-C2D9-4EB1-AD44-13E78F53F6A4}">
      <dsp:nvSpPr>
        <dsp:cNvPr id="0" name=""/>
        <dsp:cNvSpPr/>
      </dsp:nvSpPr>
      <dsp:spPr>
        <a:xfrm>
          <a:off x="5938234" y="1571908"/>
          <a:ext cx="2056509" cy="1051560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4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5% of Capital Cost</a:t>
          </a:r>
          <a:endParaRPr lang="en-US" sz="2700" b="1" kern="1200" dirty="0"/>
        </a:p>
      </dsp:txBody>
      <dsp:txXfrm>
        <a:off x="5938234" y="1571908"/>
        <a:ext cx="2056509" cy="1051560"/>
      </dsp:txXfrm>
    </dsp:sp>
    <dsp:sp modelId="{EC73AE0A-E9A1-41DF-B1A1-4E05C15D5D00}">
      <dsp:nvSpPr>
        <dsp:cNvPr id="0" name=""/>
        <dsp:cNvSpPr/>
      </dsp:nvSpPr>
      <dsp:spPr>
        <a:xfrm rot="2611156">
          <a:off x="2018677" y="3015422"/>
          <a:ext cx="1011374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1011374" y="18039"/>
              </a:lnTo>
            </a:path>
          </a:pathLst>
        </a:custGeom>
        <a:noFill/>
        <a:ln w="48000" cap="flat" cmpd="thickThin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611156">
        <a:off x="2499080" y="3008177"/>
        <a:ext cx="50568" cy="50568"/>
      </dsp:txXfrm>
    </dsp:sp>
    <dsp:sp modelId="{85B11458-CEE1-4968-AD59-84B98FD212AD}">
      <dsp:nvSpPr>
        <dsp:cNvPr id="0" name=""/>
        <dsp:cNvSpPr/>
      </dsp:nvSpPr>
      <dsp:spPr>
        <a:xfrm>
          <a:off x="2891060" y="2855897"/>
          <a:ext cx="2126027" cy="10515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shade val="47500"/>
                <a:satMod val="137000"/>
              </a:schemeClr>
            </a:gs>
            <a:gs pos="55000">
              <a:schemeClr val="accent4">
                <a:shade val="69000"/>
                <a:satMod val="137000"/>
              </a:schemeClr>
            </a:gs>
            <a:gs pos="100000">
              <a:schemeClr val="accent4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Laboratory</a:t>
          </a:r>
          <a:r>
            <a:rPr lang="en-US" sz="2700" kern="1200" dirty="0" smtClean="0"/>
            <a:t> </a:t>
          </a:r>
          <a:r>
            <a:rPr lang="en-US" sz="2700" b="1" kern="1200" dirty="0" smtClean="0"/>
            <a:t>Cost</a:t>
          </a:r>
          <a:endParaRPr lang="en-US" sz="2700" b="1" kern="1200" dirty="0"/>
        </a:p>
      </dsp:txBody>
      <dsp:txXfrm>
        <a:off x="2891060" y="2855897"/>
        <a:ext cx="2126027" cy="1051560"/>
      </dsp:txXfrm>
    </dsp:sp>
    <dsp:sp modelId="{39DE2448-06C3-4E96-BDE8-063C57459609}">
      <dsp:nvSpPr>
        <dsp:cNvPr id="0" name=""/>
        <dsp:cNvSpPr/>
      </dsp:nvSpPr>
      <dsp:spPr>
        <a:xfrm>
          <a:off x="5017087" y="3363638"/>
          <a:ext cx="921965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921965" y="18039"/>
              </a:lnTo>
            </a:path>
          </a:pathLst>
        </a:custGeom>
        <a:noFill/>
        <a:ln w="48000" cap="flat" cmpd="thickThin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55021" y="3358628"/>
        <a:ext cx="46098" cy="46098"/>
      </dsp:txXfrm>
    </dsp:sp>
    <dsp:sp modelId="{B6628300-98E1-458A-B65C-092D3B8D56AD}">
      <dsp:nvSpPr>
        <dsp:cNvPr id="0" name=""/>
        <dsp:cNvSpPr/>
      </dsp:nvSpPr>
      <dsp:spPr>
        <a:xfrm>
          <a:off x="5939052" y="2855897"/>
          <a:ext cx="2056509" cy="1051560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4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30% Labor Cost</a:t>
          </a:r>
          <a:endParaRPr lang="en-US" sz="2700" b="1" kern="1200" dirty="0"/>
        </a:p>
      </dsp:txBody>
      <dsp:txXfrm>
        <a:off x="5939052" y="2855897"/>
        <a:ext cx="2056509" cy="1051560"/>
      </dsp:txXfrm>
    </dsp:sp>
    <dsp:sp modelId="{011D529A-9651-4AC9-A503-33141BD56242}">
      <dsp:nvSpPr>
        <dsp:cNvPr id="0" name=""/>
        <dsp:cNvSpPr/>
      </dsp:nvSpPr>
      <dsp:spPr>
        <a:xfrm rot="4077600">
          <a:off x="1483370" y="3667648"/>
          <a:ext cx="2158632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2158632" y="18039"/>
              </a:lnTo>
            </a:path>
          </a:pathLst>
        </a:custGeom>
        <a:noFill/>
        <a:ln w="48000" cap="flat" cmpd="thickThin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4077600">
        <a:off x="2508720" y="3631722"/>
        <a:ext cx="107931" cy="107931"/>
      </dsp:txXfrm>
    </dsp:sp>
    <dsp:sp modelId="{DE0C172E-4015-48AE-B267-0796BBAEF279}">
      <dsp:nvSpPr>
        <dsp:cNvPr id="0" name=""/>
        <dsp:cNvSpPr/>
      </dsp:nvSpPr>
      <dsp:spPr>
        <a:xfrm>
          <a:off x="2967703" y="4160350"/>
          <a:ext cx="2126027" cy="10515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shade val="47500"/>
                <a:satMod val="137000"/>
              </a:schemeClr>
            </a:gs>
            <a:gs pos="55000">
              <a:schemeClr val="accent4">
                <a:shade val="69000"/>
                <a:satMod val="137000"/>
              </a:schemeClr>
            </a:gs>
            <a:gs pos="100000">
              <a:schemeClr val="accent4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Insurance</a:t>
          </a:r>
          <a:endParaRPr lang="en-US" sz="2700" b="1" kern="1200" dirty="0"/>
        </a:p>
      </dsp:txBody>
      <dsp:txXfrm>
        <a:off x="2967703" y="4160350"/>
        <a:ext cx="2126027" cy="1051560"/>
      </dsp:txXfrm>
    </dsp:sp>
    <dsp:sp modelId="{AFE719CF-8348-4105-AD54-0AA405D36378}">
      <dsp:nvSpPr>
        <dsp:cNvPr id="0" name=""/>
        <dsp:cNvSpPr/>
      </dsp:nvSpPr>
      <dsp:spPr>
        <a:xfrm rot="21563185">
          <a:off x="5093707" y="4663564"/>
          <a:ext cx="845369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845369" y="18039"/>
              </a:lnTo>
            </a:path>
          </a:pathLst>
        </a:custGeom>
        <a:noFill/>
        <a:ln w="48000" cap="flat" cmpd="thickThin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563185">
        <a:off x="5495257" y="4660469"/>
        <a:ext cx="42268" cy="42268"/>
      </dsp:txXfrm>
    </dsp:sp>
    <dsp:sp modelId="{0DF6F42C-067A-4B5A-B705-DC0CC428213E}">
      <dsp:nvSpPr>
        <dsp:cNvPr id="0" name=""/>
        <dsp:cNvSpPr/>
      </dsp:nvSpPr>
      <dsp:spPr>
        <a:xfrm>
          <a:off x="5939052" y="4151297"/>
          <a:ext cx="2056509" cy="1051560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4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smtClean="0"/>
            <a:t>1% Capital Cost</a:t>
          </a:r>
          <a:endParaRPr lang="en-US" sz="2700" b="1" kern="1200" dirty="0"/>
        </a:p>
      </dsp:txBody>
      <dsp:txXfrm>
        <a:off x="5939052" y="4151297"/>
        <a:ext cx="2056509" cy="1051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760264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546341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 are</a:t>
            </a:r>
            <a:r>
              <a:rPr lang="en-US" baseline="0" dirty="0" smtClean="0"/>
              <a:t> doing, and why we are doing it</a:t>
            </a:r>
          </a:p>
          <a:p>
            <a:pPr lvl="1"/>
            <a:r>
              <a:rPr lang="en-US" dirty="0" smtClean="0"/>
              <a:t>2730 tons/day of syngas</a:t>
            </a:r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</a:p>
          <a:p>
            <a:pPr lvl="1"/>
            <a:r>
              <a:rPr lang="pt-BR" dirty="0" smtClean="0"/>
              <a:t>Desired Temperature and Pressure</a:t>
            </a:r>
          </a:p>
          <a:p>
            <a:pPr lvl="2"/>
            <a:r>
              <a:rPr lang="pt-BR" dirty="0" smtClean="0"/>
              <a:t>400</a:t>
            </a:r>
            <a:r>
              <a:rPr lang="pt-BR" dirty="0" smtClean="0">
                <a:latin typeface="+mn-lt"/>
              </a:rPr>
              <a:t>°F</a:t>
            </a:r>
          </a:p>
          <a:p>
            <a:pPr lvl="2"/>
            <a:r>
              <a:rPr lang="pt-BR" dirty="0" smtClean="0">
                <a:latin typeface="+mn-lt"/>
              </a:rPr>
              <a:t>290 psia</a:t>
            </a:r>
            <a:endParaRPr lang="pt-BR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fizz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Split to </a:t>
            </a:r>
            <a:r>
              <a:rPr lang="en-US" dirty="0" err="1" smtClean="0"/>
              <a:t>claus</a:t>
            </a:r>
            <a:r>
              <a:rPr lang="en-US" baseline="0" dirty="0" smtClean="0"/>
              <a:t> and sulfur removal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20596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slide; Have what we are doing with CO2,</a:t>
            </a:r>
            <a:r>
              <a:rPr lang="en-US" baseline="0" dirty="0" smtClean="0"/>
              <a:t> What we are not doing (Shooting it into to the </a:t>
            </a:r>
            <a:r>
              <a:rPr lang="en-US" baseline="0" dirty="0" err="1" smtClean="0"/>
              <a:t>atm</a:t>
            </a:r>
            <a:r>
              <a:rPr lang="en-US" baseline="0" dirty="0" smtClean="0"/>
              <a:t>), </a:t>
            </a:r>
          </a:p>
          <a:p>
            <a:r>
              <a:rPr lang="en-US" b="1" baseline="0" dirty="0" smtClean="0"/>
              <a:t>We are planning to transport the CO2 to the crude oil company, but we are still working on finding a better company. (Lipi)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algasificationnews.com/tag/petcoke-gasification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coalgasificationnews.com/tag/petcoke-gasification/" TargetMode="External"/><Relationship Id="rId2" Type="http://schemas.openxmlformats.org/officeDocument/2006/relationships/hyperlink" Target="http://fossil.energy.gov/images/programs/sequestration/what_sequestration_lg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hemicals-technology.com/projects/gulfpetrochemicalsco/" TargetMode="External"/><Relationship Id="rId5" Type="http://schemas.openxmlformats.org/officeDocument/2006/relationships/hyperlink" Target="http://www.chinaep-tech.com/upload/accessary/8173/DZY08092502.pdf" TargetMode="External"/><Relationship Id="rId4" Type="http://schemas.openxmlformats.org/officeDocument/2006/relationships/hyperlink" Target="http://www.huffingtonpost.com/dr-orin-levine/questions-as-mileposts-of_b_448870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fossil.energy.gov/images/programs/sequestration/what_sequestration_lg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Syngas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382000" cy="2514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smtClean="0"/>
              <a:t>Russell Cabral, Tomi Damo, Ryan Kosak, Vijeta Patel, Lipi Vahanwala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Keesom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March 8,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Sheeting:  WGS &amp; CO2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10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239000" y="5715000"/>
            <a:ext cx="1143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Capture Ready CO2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7620000" y="2590800"/>
            <a:ext cx="1295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To </a:t>
            </a:r>
            <a:r>
              <a:rPr lang="en-US" b="1" dirty="0" err="1" smtClean="0"/>
              <a:t>Chem</a:t>
            </a:r>
            <a:r>
              <a:rPr lang="en-US" b="1" dirty="0" smtClean="0"/>
              <a:t> Production</a:t>
            </a:r>
            <a:endParaRPr lang="en-US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Sheeting: Claus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11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001000" y="3352800"/>
            <a:ext cx="1143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To </a:t>
            </a:r>
            <a:r>
              <a:rPr lang="en-US" sz="1600" b="1" dirty="0" err="1" smtClean="0"/>
              <a:t>Superclaus</a:t>
            </a:r>
            <a:endParaRPr lang="en-US" sz="16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Sheeting: Claus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12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400"/>
            <a:ext cx="5562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 for Claus Plant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13</a:t>
            </a:fld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1828800"/>
          <a:ext cx="8229600" cy="4450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</a:t>
                      </a:r>
                      <a:r>
                        <a:rPr lang="en-US" baseline="0" dirty="0" smtClean="0"/>
                        <a:t> Process Equipment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 Furnace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-3.26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Condenser 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-31.3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Condenser</a:t>
                      </a:r>
                      <a:r>
                        <a:rPr lang="en-US" baseline="0" dirty="0" smtClean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-11.2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Condenser 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-5.97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Condenser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-3.92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</a:t>
                      </a:r>
                      <a:r>
                        <a:rPr lang="en-US" baseline="0" dirty="0" smtClean="0"/>
                        <a:t>heater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9.72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Re-heater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5.29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Re-heater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3.46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</a:t>
                      </a:r>
                      <a:r>
                        <a:rPr lang="en-US" baseline="0" dirty="0" smtClean="0"/>
                        <a:t> Reactor 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3.03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</a:t>
                      </a:r>
                      <a:r>
                        <a:rPr lang="en-US" baseline="0" dirty="0" smtClean="0"/>
                        <a:t> Reactor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 Reactor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-5.73 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Sink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495800"/>
            <a:ext cx="8229600" cy="2362200"/>
          </a:xfrm>
        </p:spPr>
        <p:txBody>
          <a:bodyPr/>
          <a:lstStyle/>
          <a:p>
            <a:r>
              <a:rPr lang="en-US" dirty="0" smtClean="0"/>
              <a:t>Stream Pre-heating </a:t>
            </a:r>
          </a:p>
          <a:p>
            <a:r>
              <a:rPr lang="en-US" dirty="0" smtClean="0"/>
              <a:t>Lower Heater / Cooler Duties </a:t>
            </a:r>
          </a:p>
          <a:p>
            <a:r>
              <a:rPr lang="en-US" dirty="0" smtClean="0"/>
              <a:t>Heat Duty and Heat Ex. Cost Tradeoff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FEDA3-C029-4906-AC87-705BF2C1799F}" type="slidenum">
              <a:rPr lang="en-US" sz="2800" smtClean="0"/>
              <a:pPr/>
              <a:t>14</a:t>
            </a:fld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3657600" y="2401669"/>
            <a:ext cx="1524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Furnace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553200" y="2325469"/>
            <a:ext cx="11430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Cooler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71600" y="2401669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HX</a:t>
            </a:r>
            <a:endParaRPr lang="en-US" dirty="0"/>
          </a:p>
        </p:txBody>
      </p:sp>
      <p:cxnSp>
        <p:nvCxnSpPr>
          <p:cNvPr id="10" name="Straight Arrow Connector 9"/>
          <p:cNvCxnSpPr>
            <a:endCxn id="8" idx="1"/>
          </p:cNvCxnSpPr>
          <p:nvPr/>
        </p:nvCxnSpPr>
        <p:spPr>
          <a:xfrm>
            <a:off x="152400" y="2858869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21336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Acid Gas Cold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8" idx="3"/>
            <a:endCxn id="5" idx="1"/>
          </p:cNvCxnSpPr>
          <p:nvPr/>
        </p:nvCxnSpPr>
        <p:spPr>
          <a:xfrm>
            <a:off x="2514600" y="2858869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90800" y="2173069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Acid Gas Hot</a:t>
            </a:r>
            <a:endParaRPr lang="en-US" dirty="0"/>
          </a:p>
        </p:txBody>
      </p:sp>
      <p:cxnSp>
        <p:nvCxnSpPr>
          <p:cNvPr id="18" name="Straight Connector 17"/>
          <p:cNvCxnSpPr>
            <a:stCxn id="5" idx="2"/>
          </p:cNvCxnSpPr>
          <p:nvPr/>
        </p:nvCxnSpPr>
        <p:spPr>
          <a:xfrm rot="5400000">
            <a:off x="4191000" y="3544669"/>
            <a:ext cx="457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endCxn id="8" idx="2"/>
          </p:cNvCxnSpPr>
          <p:nvPr/>
        </p:nvCxnSpPr>
        <p:spPr>
          <a:xfrm rot="10800000">
            <a:off x="1943100" y="3316069"/>
            <a:ext cx="24765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500000" flipV="1">
            <a:off x="1657350" y="2115919"/>
            <a:ext cx="533400" cy="381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hape 24"/>
          <p:cNvCxnSpPr>
            <a:endCxn id="7" idx="0"/>
          </p:cNvCxnSpPr>
          <p:nvPr/>
        </p:nvCxnSpPr>
        <p:spPr>
          <a:xfrm>
            <a:off x="1905000" y="1868269"/>
            <a:ext cx="52197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hape 28"/>
          <p:cNvCxnSpPr>
            <a:stCxn id="7" idx="4"/>
          </p:cNvCxnSpPr>
          <p:nvPr/>
        </p:nvCxnSpPr>
        <p:spPr>
          <a:xfrm rot="16200000" flipH="1">
            <a:off x="7715250" y="2877919"/>
            <a:ext cx="381000" cy="15621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696200" y="30480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Claus Catalysts 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419600" y="35052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Hot Furnace Gas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181600" y="1905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Cold Furnace Gas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275764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316543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348448" y="3810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71968" y="5029200"/>
            <a:ext cx="1809268" cy="1062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 flipH="1">
            <a:off x="5134772" y="5317937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59804" y="5029200"/>
            <a:ext cx="1664208" cy="10814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CO2 Absorption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 flipH="1">
            <a:off x="2275764" y="531793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" y="5029200"/>
            <a:ext cx="1600200" cy="10461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/>
              <a:t>Final syngas</a:t>
            </a:r>
          </a:p>
          <a:p>
            <a:r>
              <a:rPr lang="en-US" b="1" dirty="0" smtClean="0"/>
              <a:t>product </a:t>
            </a:r>
            <a:endParaRPr lang="en-US" b="1" dirty="0"/>
          </a:p>
        </p:txBody>
      </p:sp>
      <p:sp>
        <p:nvSpPr>
          <p:cNvPr id="18" name="Rectangle 17"/>
          <p:cNvSpPr/>
          <p:nvPr/>
        </p:nvSpPr>
        <p:spPr>
          <a:xfrm>
            <a:off x="6661336" y="2692021"/>
            <a:ext cx="1733068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Claus Process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33400" y="304800"/>
            <a:ext cx="1600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Gasification Price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$240,306,575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92035" y="252778"/>
            <a:ext cx="1677373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15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661336" y="312829"/>
            <a:ext cx="1719899" cy="9063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Sulfur Removal</a:t>
            </a:r>
          </a:p>
          <a:p>
            <a:pPr algn="ctr"/>
            <a:r>
              <a:rPr lang="en-US" dirty="0" smtClean="0"/>
              <a:t> </a:t>
            </a:r>
          </a:p>
          <a:p>
            <a:pPr algn="ctr"/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7348448" y="1447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8591" y="0"/>
            <a:ext cx="1600199" cy="1601512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8200" y="2667000"/>
            <a:ext cx="45275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Economics and Size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0009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Gasification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1600200"/>
          <a:ext cx="7924800" cy="492252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11400"/>
                <a:gridCol w="1651000"/>
                <a:gridCol w="1981200"/>
                <a:gridCol w="1981200"/>
              </a:tblGrid>
              <a:tr h="1207411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SIZE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INDIRECT</a:t>
                      </a:r>
                      <a:r>
                        <a:rPr lang="en-US" sz="2400" baseline="0" dirty="0" smtClean="0"/>
                        <a:t>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DIRECT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/>
                </a:tc>
              </a:tr>
              <a:tr h="120741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Air Separation</a:t>
                      </a:r>
                    </a:p>
                    <a:p>
                      <a:r>
                        <a:rPr lang="en-US" sz="2400" baseline="0" dirty="0" smtClean="0"/>
                        <a:t>Unit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Facility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N/A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$100,000,000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</a:tr>
              <a:tr h="8359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Petroleum Coke Crusher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TBD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$ 5,401,890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7,022,455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</a:tr>
              <a:tr h="8359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Gasifier (x2)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2000</a:t>
                      </a:r>
                      <a:r>
                        <a:rPr lang="en-US" sz="2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TPD</a:t>
                      </a:r>
                      <a:endParaRPr lang="en-US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N/A</a:t>
                      </a: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$ 132,000,000</a:t>
                      </a:r>
                    </a:p>
                  </a:txBody>
                  <a:tcPr marL="82988" marR="82988" anchor="ctr"/>
                </a:tc>
              </a:tr>
              <a:tr h="8359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Heat Exchanger 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(x2)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3350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sq ft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$611,480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</a:t>
                      </a:r>
                      <a:r>
                        <a:rPr lang="en-US" sz="24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1,284,120</a:t>
                      </a:r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16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85272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275764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316543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348448" y="3810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71968" y="5029200"/>
            <a:ext cx="1809268" cy="1062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 flipH="1">
            <a:off x="5134772" y="5317937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59804" y="5029200"/>
            <a:ext cx="1664208" cy="10814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CO2 Absorption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 flipH="1">
            <a:off x="2275764" y="531793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" y="5105560"/>
            <a:ext cx="1600200" cy="10461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661336" y="2692021"/>
            <a:ext cx="1733068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Claus Process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33400" y="304800"/>
            <a:ext cx="1600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Gasification Price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$240,306,575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92035" y="252778"/>
            <a:ext cx="1677373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17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661336" y="312829"/>
            <a:ext cx="1719899" cy="9063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Sulfur Removal</a:t>
            </a:r>
          </a:p>
          <a:p>
            <a:pPr algn="ctr"/>
            <a:r>
              <a:rPr lang="en-US" dirty="0" smtClean="0"/>
              <a:t> </a:t>
            </a:r>
          </a:p>
          <a:p>
            <a:pPr algn="ctr"/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7348448" y="1447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502668" y="-38756"/>
            <a:ext cx="1600199" cy="1601512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93811" y="2248802"/>
            <a:ext cx="61957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Equipment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Cost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Size</a:t>
            </a:r>
          </a:p>
          <a:p>
            <a:pPr algn="ctr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Cont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4733907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Solid Removal</a:t>
            </a:r>
            <a:endParaRPr lang="en-US" dirty="0">
              <a:solidFill>
                <a:srgbClr val="FFC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3182131060"/>
              </p:ext>
            </p:extLst>
          </p:nvPr>
        </p:nvGraphicFramePr>
        <p:xfrm>
          <a:off x="685800" y="1600200"/>
          <a:ext cx="7772399" cy="2776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31679"/>
                <a:gridCol w="1808429"/>
                <a:gridCol w="1808429"/>
                <a:gridCol w="1923862"/>
              </a:tblGrid>
              <a:tr h="82296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Size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INDIRECT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DIRECT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20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Filter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r>
                        <a:rPr lang="en-US" sz="2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sq</a:t>
                      </a:r>
                      <a:r>
                        <a:rPr lang="en-US" sz="2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</a:t>
                      </a:r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364,770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510,680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231487"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Cyclone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(x3)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ft (diameter)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307,800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477,000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18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2424510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275764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316543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348448" y="3810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71968" y="5029200"/>
            <a:ext cx="1809268" cy="1062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 flipH="1">
            <a:off x="5134772" y="5317937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59804" y="5029200"/>
            <a:ext cx="1664208" cy="10814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CO2 Absorption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 flipH="1">
            <a:off x="2275764" y="531793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" y="5105560"/>
            <a:ext cx="1600200" cy="10461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661336" y="2692021"/>
            <a:ext cx="1733068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Claus Process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33400" y="304800"/>
            <a:ext cx="1600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Gasification Price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$240,306,575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92035" y="252778"/>
            <a:ext cx="1677373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19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661336" y="312829"/>
            <a:ext cx="1673352" cy="9063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Sulfur</a:t>
            </a:r>
            <a:r>
              <a:rPr lang="en-US" dirty="0" smtClean="0"/>
              <a:t> </a:t>
            </a:r>
            <a:r>
              <a:rPr lang="en-US" b="1" dirty="0" smtClean="0"/>
              <a:t>Removal</a:t>
            </a:r>
          </a:p>
          <a:p>
            <a:pPr algn="ctr"/>
            <a:r>
              <a:rPr lang="en-US" b="1" dirty="0" smtClean="0"/>
              <a:t>$9,600,000</a:t>
            </a:r>
          </a:p>
          <a:p>
            <a:pPr algn="ctr"/>
            <a:r>
              <a:rPr lang="en-US" dirty="0" smtClean="0"/>
              <a:t> </a:t>
            </a:r>
          </a:p>
          <a:p>
            <a:pPr algn="ctr"/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7285554" y="155035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721185" y="-38756"/>
            <a:ext cx="1600199" cy="1601512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93811" y="2248802"/>
            <a:ext cx="61957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Equipment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Cost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Size</a:t>
            </a:r>
          </a:p>
          <a:p>
            <a:pPr algn="ctr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Cont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4335612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3182"/>
            <a:ext cx="5838825" cy="46256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we are doing?	</a:t>
            </a:r>
          </a:p>
          <a:p>
            <a:pPr lvl="1"/>
            <a:r>
              <a:rPr lang="en-US" dirty="0" smtClean="0"/>
              <a:t>Producing syngas from petcoke </a:t>
            </a:r>
          </a:p>
          <a:p>
            <a:pPr lvl="1"/>
            <a:r>
              <a:rPr lang="en-US" dirty="0" smtClean="0"/>
              <a:t>Using entrained flow gasifier</a:t>
            </a:r>
          </a:p>
          <a:p>
            <a:pPr lvl="1"/>
            <a:r>
              <a:rPr lang="en-US" dirty="0" smtClean="0"/>
              <a:t>Implementing a rigorous syngas cleaning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Why we are doing this?</a:t>
            </a:r>
          </a:p>
          <a:p>
            <a:pPr lvl="1"/>
            <a:r>
              <a:rPr lang="en-US" dirty="0" smtClean="0"/>
              <a:t>Making syngas for acetic acid production</a:t>
            </a:r>
          </a:p>
          <a:p>
            <a:pPr lvl="1"/>
            <a:r>
              <a:rPr lang="en-US" dirty="0" smtClean="0"/>
              <a:t>Chemical production team specs</a:t>
            </a:r>
          </a:p>
          <a:p>
            <a:pPr lvl="2"/>
            <a:r>
              <a:rPr lang="en-US" sz="2600" dirty="0" smtClean="0"/>
              <a:t>CO to H2 molar ratio of 0.409</a:t>
            </a:r>
          </a:p>
          <a:p>
            <a:pPr lvl="2"/>
            <a:r>
              <a:rPr lang="en-US" sz="2600" dirty="0" smtClean="0"/>
              <a:t>CO2 and N2 mixed in 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</a:t>
            </a:fld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7650" name="Picture 2" descr="http://coalgasificationnews.com/wp-content/uploads/2008/07/pla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1600200"/>
            <a:ext cx="3305175" cy="32956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49530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http://coalgasificationnews.com/tag/petcoke-gasification/</a:t>
            </a:r>
            <a:endParaRPr lang="en-US" sz="1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Sulfur Removal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20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graphicFrame>
        <p:nvGraphicFramePr>
          <p:cNvPr id="10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959380759"/>
              </p:ext>
            </p:extLst>
          </p:nvPr>
        </p:nvGraphicFramePr>
        <p:xfrm>
          <a:off x="0" y="1447806"/>
          <a:ext cx="9136039" cy="502919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14600"/>
                <a:gridCol w="1661875"/>
                <a:gridCol w="2436277"/>
                <a:gridCol w="2523287"/>
              </a:tblGrid>
              <a:tr h="625159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SIZE 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EQUIP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COST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TOTAL COST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2515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Absorber  (x2)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12.7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x 60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$   2,400,000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4,800,000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62515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Stripper  (x2)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x 30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  1,560,000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</a:t>
                      </a:r>
                      <a:r>
                        <a:rPr lang="en-US" sz="20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3,300,000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80009">
                <a:tc rowSpan="2">
                  <a:txBody>
                    <a:bodyPr/>
                    <a:lstStyle/>
                    <a:p>
                      <a:pPr algn="l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Flash Vessel</a:t>
                      </a:r>
                      <a:r>
                        <a:rPr lang="en-US" sz="2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s (x2)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383 cu.</a:t>
                      </a:r>
                      <a:r>
                        <a:rPr lang="en-US" sz="2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      707,215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   808,110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800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6980 cu ft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1436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Heat Exchanger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1200 sq ft 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     121,980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   256,155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71436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Reactor (x3)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TBD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(103,115)*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(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164,985)*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82480">
                <a:tc rowSpan="2"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Cooler 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6739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sq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  185,500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400,000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824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sq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1798600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275764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316543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348448" y="3810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71968" y="5029200"/>
            <a:ext cx="1809268" cy="1062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 flipH="1">
            <a:off x="5134772" y="5317937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59804" y="5029200"/>
            <a:ext cx="1664208" cy="10814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CO2 Absorption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 flipH="1">
            <a:off x="2275764" y="531793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" y="5105560"/>
            <a:ext cx="1600200" cy="10461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661336" y="2692021"/>
            <a:ext cx="1733068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Claus Process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$12,500,000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33400" y="304800"/>
            <a:ext cx="1600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Gasification Price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$240,306,575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92035" y="252778"/>
            <a:ext cx="1677373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21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661336" y="312829"/>
            <a:ext cx="1719899" cy="9063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$9,600,000 </a:t>
            </a:r>
          </a:p>
          <a:p>
            <a:pPr algn="ctr"/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7348448" y="1447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758888" y="2348465"/>
            <a:ext cx="1600199" cy="1601512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2125" y="2738299"/>
            <a:ext cx="628409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Equipment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Cost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Size</a:t>
            </a:r>
          </a:p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Cont.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50459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Used in Claus Process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23340313"/>
              </p:ext>
            </p:extLst>
          </p:nvPr>
        </p:nvGraphicFramePr>
        <p:xfrm>
          <a:off x="457200" y="1774825"/>
          <a:ext cx="8229600" cy="462597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54643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Equipment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Equip Cost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Cost</a:t>
                      </a:r>
                      <a:endParaRPr lang="en-US" dirty="0"/>
                    </a:p>
                  </a:txBody>
                  <a:tcPr/>
                </a:tc>
              </a:tr>
              <a:tr h="54643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298 sq ft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TBD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TBD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643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</a:t>
                      </a:r>
                      <a:r>
                        <a:rPr lang="en-US" baseline="0" dirty="0" smtClean="0"/>
                        <a:t> Furnace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N/A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TBD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TBD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3334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Cooler (x3)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439 sq 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$ 148,300.00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$    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222,600.00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33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257 sq 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33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 sq 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3334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 (x3)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680 cu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263,033.00</a:t>
                      </a:r>
                      <a:endParaRPr lang="en-US" sz="240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358,000.00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33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461 cu 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33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461 cu 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3334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Heater (x2)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1574 sq ft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TBD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TBD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33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996 sq 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0409728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275764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316543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348448" y="3810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71968" y="5029200"/>
            <a:ext cx="1809268" cy="1062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 flipH="1">
            <a:off x="5134772" y="5317937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59804" y="5029200"/>
            <a:ext cx="1664208" cy="10814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CO2 Absorption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$35,700,000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 flipH="1">
            <a:off x="2275764" y="531793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" y="5105560"/>
            <a:ext cx="1600200" cy="10461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661336" y="2692021"/>
            <a:ext cx="1733068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Claus Process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$12,500,000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33400" y="304800"/>
            <a:ext cx="1600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Gasification Price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$240,306,575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92035" y="252778"/>
            <a:ext cx="1677373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23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633999" y="312829"/>
            <a:ext cx="1719899" cy="9063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$9,600,000</a:t>
            </a:r>
            <a:r>
              <a:rPr lang="en-US" b="1" dirty="0" smtClean="0"/>
              <a:t> </a:t>
            </a:r>
          </a:p>
          <a:p>
            <a:pPr algn="ctr"/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7348448" y="1447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028117" y="5361487"/>
            <a:ext cx="931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144 ft3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03368" y="5691197"/>
            <a:ext cx="1146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$360,000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359804" y="4759497"/>
            <a:ext cx="1600199" cy="1601512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3811" y="2248802"/>
            <a:ext cx="61957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Equipment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Cost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Size</a:t>
            </a:r>
          </a:p>
          <a:p>
            <a:pPr algn="ctr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Cont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367383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2" grpId="0"/>
      <p:bldP spid="23" grpId="0"/>
      <p:bldP spid="2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Absorption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4086375586"/>
              </p:ext>
            </p:extLst>
          </p:nvPr>
        </p:nvGraphicFramePr>
        <p:xfrm>
          <a:off x="609600" y="1661160"/>
          <a:ext cx="7696200" cy="3291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09800"/>
                <a:gridCol w="1559768"/>
                <a:gridCol w="1884784"/>
                <a:gridCol w="2041848"/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Equipment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Size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Equip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Cost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Direct Cost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CO2 Absorber (x2)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12.7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x 60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N/A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3,000,000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CO2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Stripper (x2)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x 30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203,170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256,800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Compressor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N/A</a:t>
                      </a:r>
                      <a:endParaRPr lang="en-US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$    272,889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$     409,333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24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2387439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64788" y="2133600"/>
            <a:ext cx="619003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Overall Summary of </a:t>
            </a:r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Capital </a:t>
            </a:r>
            <a:r>
              <a:rPr lang="en-US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Cost</a:t>
            </a:r>
          </a:p>
        </p:txBody>
      </p:sp>
      <p:sp>
        <p:nvSpPr>
          <p:cNvPr id="3" name="Right Arrow 2"/>
          <p:cNvSpPr/>
          <p:nvPr/>
        </p:nvSpPr>
        <p:spPr>
          <a:xfrm>
            <a:off x="2275764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316543" y="519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348448" y="3810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71968" y="5029200"/>
            <a:ext cx="1809268" cy="1062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144 ft3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$360,000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 flipH="1">
            <a:off x="5134772" y="5317937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59804" y="5029200"/>
            <a:ext cx="1664208" cy="10814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CO2 Absorption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$35,700,000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 flipH="1">
            <a:off x="2275764" y="531793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" y="5105560"/>
            <a:ext cx="1600200" cy="10461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Final syngas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Product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$300,000,000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661336" y="2692021"/>
            <a:ext cx="1733068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Claus Process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$12,500,000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33400" y="304800"/>
            <a:ext cx="1600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Gasification Price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$240,306,575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92035" y="252778"/>
            <a:ext cx="1677373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25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661336" y="312829"/>
            <a:ext cx="1719899" cy="9063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$9,600,000</a:t>
            </a:r>
            <a:r>
              <a:rPr lang="en-US" b="1" dirty="0" smtClean="0"/>
              <a:t> </a:t>
            </a:r>
          </a:p>
          <a:p>
            <a:pPr algn="ctr"/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7348448" y="1447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-Shape 5"/>
          <p:cNvSpPr/>
          <p:nvPr/>
        </p:nvSpPr>
        <p:spPr>
          <a:xfrm rot="5400000" flipV="1">
            <a:off x="1343246" y="-834656"/>
            <a:ext cx="6305108" cy="8229600"/>
          </a:xfrm>
          <a:custGeom>
            <a:avLst/>
            <a:gdLst>
              <a:gd name="connsiteX0" fmla="*/ 0 w 6400800"/>
              <a:gd name="connsiteY0" fmla="*/ 0 h 8229600"/>
              <a:gd name="connsiteX1" fmla="*/ 3200400 w 6400800"/>
              <a:gd name="connsiteY1" fmla="*/ 0 h 8229600"/>
              <a:gd name="connsiteX2" fmla="*/ 3200400 w 6400800"/>
              <a:gd name="connsiteY2" fmla="*/ 5029200 h 8229600"/>
              <a:gd name="connsiteX3" fmla="*/ 6400800 w 6400800"/>
              <a:gd name="connsiteY3" fmla="*/ 5029200 h 8229600"/>
              <a:gd name="connsiteX4" fmla="*/ 6400800 w 6400800"/>
              <a:gd name="connsiteY4" fmla="*/ 8229600 h 8229600"/>
              <a:gd name="connsiteX5" fmla="*/ 0 w 6400800"/>
              <a:gd name="connsiteY5" fmla="*/ 8229600 h 8229600"/>
              <a:gd name="connsiteX6" fmla="*/ 0 w 6400800"/>
              <a:gd name="connsiteY6" fmla="*/ 0 h 8229600"/>
              <a:gd name="connsiteX0" fmla="*/ 0 w 6400800"/>
              <a:gd name="connsiteY0" fmla="*/ 0 h 8229600"/>
              <a:gd name="connsiteX1" fmla="*/ 3200400 w 6400800"/>
              <a:gd name="connsiteY1" fmla="*/ 0 h 8229600"/>
              <a:gd name="connsiteX2" fmla="*/ 3211033 w 6400800"/>
              <a:gd name="connsiteY2" fmla="*/ 2892055 h 8229600"/>
              <a:gd name="connsiteX3" fmla="*/ 6400800 w 6400800"/>
              <a:gd name="connsiteY3" fmla="*/ 5029200 h 8229600"/>
              <a:gd name="connsiteX4" fmla="*/ 6400800 w 6400800"/>
              <a:gd name="connsiteY4" fmla="*/ 8229600 h 8229600"/>
              <a:gd name="connsiteX5" fmla="*/ 0 w 6400800"/>
              <a:gd name="connsiteY5" fmla="*/ 8229600 h 8229600"/>
              <a:gd name="connsiteX6" fmla="*/ 0 w 6400800"/>
              <a:gd name="connsiteY6" fmla="*/ 0 h 8229600"/>
              <a:gd name="connsiteX0" fmla="*/ 0 w 6432698"/>
              <a:gd name="connsiteY0" fmla="*/ 0 h 8229600"/>
              <a:gd name="connsiteX1" fmla="*/ 3200400 w 6432698"/>
              <a:gd name="connsiteY1" fmla="*/ 0 h 8229600"/>
              <a:gd name="connsiteX2" fmla="*/ 3211033 w 6432698"/>
              <a:gd name="connsiteY2" fmla="*/ 2892055 h 8229600"/>
              <a:gd name="connsiteX3" fmla="*/ 6432698 w 6432698"/>
              <a:gd name="connsiteY3" fmla="*/ 2881423 h 8229600"/>
              <a:gd name="connsiteX4" fmla="*/ 6400800 w 6432698"/>
              <a:gd name="connsiteY4" fmla="*/ 8229600 h 8229600"/>
              <a:gd name="connsiteX5" fmla="*/ 0 w 6432698"/>
              <a:gd name="connsiteY5" fmla="*/ 8229600 h 8229600"/>
              <a:gd name="connsiteX6" fmla="*/ 0 w 6432698"/>
              <a:gd name="connsiteY6" fmla="*/ 0 h 8229600"/>
              <a:gd name="connsiteX0" fmla="*/ 0 w 6432698"/>
              <a:gd name="connsiteY0" fmla="*/ 0 h 8229600"/>
              <a:gd name="connsiteX1" fmla="*/ 3200400 w 6432698"/>
              <a:gd name="connsiteY1" fmla="*/ 0 h 8229600"/>
              <a:gd name="connsiteX2" fmla="*/ 1722474 w 6432698"/>
              <a:gd name="connsiteY2" fmla="*/ 2892055 h 8229600"/>
              <a:gd name="connsiteX3" fmla="*/ 6432698 w 6432698"/>
              <a:gd name="connsiteY3" fmla="*/ 2881423 h 8229600"/>
              <a:gd name="connsiteX4" fmla="*/ 6400800 w 6432698"/>
              <a:gd name="connsiteY4" fmla="*/ 8229600 h 8229600"/>
              <a:gd name="connsiteX5" fmla="*/ 0 w 6432698"/>
              <a:gd name="connsiteY5" fmla="*/ 8229600 h 8229600"/>
              <a:gd name="connsiteX6" fmla="*/ 0 w 6432698"/>
              <a:gd name="connsiteY6" fmla="*/ 0 h 8229600"/>
              <a:gd name="connsiteX0" fmla="*/ 0 w 6432698"/>
              <a:gd name="connsiteY0" fmla="*/ 0 h 8229600"/>
              <a:gd name="connsiteX1" fmla="*/ 1807534 w 6432698"/>
              <a:gd name="connsiteY1" fmla="*/ 21265 h 8229600"/>
              <a:gd name="connsiteX2" fmla="*/ 1722474 w 6432698"/>
              <a:gd name="connsiteY2" fmla="*/ 2892055 h 8229600"/>
              <a:gd name="connsiteX3" fmla="*/ 6432698 w 6432698"/>
              <a:gd name="connsiteY3" fmla="*/ 2881423 h 8229600"/>
              <a:gd name="connsiteX4" fmla="*/ 6400800 w 6432698"/>
              <a:gd name="connsiteY4" fmla="*/ 8229600 h 8229600"/>
              <a:gd name="connsiteX5" fmla="*/ 0 w 6432698"/>
              <a:gd name="connsiteY5" fmla="*/ 8229600 h 8229600"/>
              <a:gd name="connsiteX6" fmla="*/ 0 w 6432698"/>
              <a:gd name="connsiteY6" fmla="*/ 0 h 8229600"/>
              <a:gd name="connsiteX0" fmla="*/ 0 w 6432698"/>
              <a:gd name="connsiteY0" fmla="*/ 0 h 8229600"/>
              <a:gd name="connsiteX1" fmla="*/ 1807534 w 6432698"/>
              <a:gd name="connsiteY1" fmla="*/ 21265 h 8229600"/>
              <a:gd name="connsiteX2" fmla="*/ 1796902 w 6432698"/>
              <a:gd name="connsiteY2" fmla="*/ 2902687 h 8229600"/>
              <a:gd name="connsiteX3" fmla="*/ 6432698 w 6432698"/>
              <a:gd name="connsiteY3" fmla="*/ 2881423 h 8229600"/>
              <a:gd name="connsiteX4" fmla="*/ 6400800 w 6432698"/>
              <a:gd name="connsiteY4" fmla="*/ 8229600 h 8229600"/>
              <a:gd name="connsiteX5" fmla="*/ 0 w 6432698"/>
              <a:gd name="connsiteY5" fmla="*/ 8229600 h 8229600"/>
              <a:gd name="connsiteX6" fmla="*/ 0 w 6432698"/>
              <a:gd name="connsiteY6" fmla="*/ 0 h 8229600"/>
              <a:gd name="connsiteX0" fmla="*/ 0 w 6432698"/>
              <a:gd name="connsiteY0" fmla="*/ 0 h 8229600"/>
              <a:gd name="connsiteX1" fmla="*/ 1807534 w 6432698"/>
              <a:gd name="connsiteY1" fmla="*/ 21265 h 8229600"/>
              <a:gd name="connsiteX2" fmla="*/ 1860698 w 6432698"/>
              <a:gd name="connsiteY2" fmla="*/ 2902687 h 8229600"/>
              <a:gd name="connsiteX3" fmla="*/ 6432698 w 6432698"/>
              <a:gd name="connsiteY3" fmla="*/ 2881423 h 8229600"/>
              <a:gd name="connsiteX4" fmla="*/ 6400800 w 6432698"/>
              <a:gd name="connsiteY4" fmla="*/ 8229600 h 8229600"/>
              <a:gd name="connsiteX5" fmla="*/ 0 w 6432698"/>
              <a:gd name="connsiteY5" fmla="*/ 8229600 h 8229600"/>
              <a:gd name="connsiteX6" fmla="*/ 0 w 6432698"/>
              <a:gd name="connsiteY6" fmla="*/ 0 h 8229600"/>
              <a:gd name="connsiteX0" fmla="*/ 0 w 6432698"/>
              <a:gd name="connsiteY0" fmla="*/ 0 h 8229600"/>
              <a:gd name="connsiteX1" fmla="*/ 1807534 w 6432698"/>
              <a:gd name="connsiteY1" fmla="*/ 21265 h 8229600"/>
              <a:gd name="connsiteX2" fmla="*/ 1754373 w 6432698"/>
              <a:gd name="connsiteY2" fmla="*/ 2902687 h 8229600"/>
              <a:gd name="connsiteX3" fmla="*/ 6432698 w 6432698"/>
              <a:gd name="connsiteY3" fmla="*/ 2881423 h 8229600"/>
              <a:gd name="connsiteX4" fmla="*/ 6400800 w 6432698"/>
              <a:gd name="connsiteY4" fmla="*/ 8229600 h 8229600"/>
              <a:gd name="connsiteX5" fmla="*/ 0 w 6432698"/>
              <a:gd name="connsiteY5" fmla="*/ 8229600 h 8229600"/>
              <a:gd name="connsiteX6" fmla="*/ 0 w 6432698"/>
              <a:gd name="connsiteY6" fmla="*/ 0 h 8229600"/>
              <a:gd name="connsiteX0" fmla="*/ 0 w 6432698"/>
              <a:gd name="connsiteY0" fmla="*/ 0 h 8229600"/>
              <a:gd name="connsiteX1" fmla="*/ 1807534 w 6432698"/>
              <a:gd name="connsiteY1" fmla="*/ 21265 h 8229600"/>
              <a:gd name="connsiteX2" fmla="*/ 1828801 w 6432698"/>
              <a:gd name="connsiteY2" fmla="*/ 2902687 h 8229600"/>
              <a:gd name="connsiteX3" fmla="*/ 6432698 w 6432698"/>
              <a:gd name="connsiteY3" fmla="*/ 2881423 h 8229600"/>
              <a:gd name="connsiteX4" fmla="*/ 6400800 w 6432698"/>
              <a:gd name="connsiteY4" fmla="*/ 8229600 h 8229600"/>
              <a:gd name="connsiteX5" fmla="*/ 0 w 6432698"/>
              <a:gd name="connsiteY5" fmla="*/ 8229600 h 8229600"/>
              <a:gd name="connsiteX6" fmla="*/ 0 w 6432698"/>
              <a:gd name="connsiteY6" fmla="*/ 0 h 8229600"/>
              <a:gd name="connsiteX0" fmla="*/ 0 w 6432698"/>
              <a:gd name="connsiteY0" fmla="*/ 0 h 8229600"/>
              <a:gd name="connsiteX1" fmla="*/ 1807534 w 6432698"/>
              <a:gd name="connsiteY1" fmla="*/ 21265 h 8229600"/>
              <a:gd name="connsiteX2" fmla="*/ 1828801 w 6432698"/>
              <a:gd name="connsiteY2" fmla="*/ 2902687 h 8229600"/>
              <a:gd name="connsiteX3" fmla="*/ 6432698 w 6432698"/>
              <a:gd name="connsiteY3" fmla="*/ 2881423 h 8229600"/>
              <a:gd name="connsiteX4" fmla="*/ 6400800 w 6432698"/>
              <a:gd name="connsiteY4" fmla="*/ 8229600 h 8229600"/>
              <a:gd name="connsiteX5" fmla="*/ 159489 w 6432698"/>
              <a:gd name="connsiteY5" fmla="*/ 8229600 h 8229600"/>
              <a:gd name="connsiteX6" fmla="*/ 0 w 6432698"/>
              <a:gd name="connsiteY6" fmla="*/ 0 h 8229600"/>
              <a:gd name="connsiteX0" fmla="*/ 0 w 6305108"/>
              <a:gd name="connsiteY0" fmla="*/ 0 h 8229600"/>
              <a:gd name="connsiteX1" fmla="*/ 1679944 w 6305108"/>
              <a:gd name="connsiteY1" fmla="*/ 21265 h 8229600"/>
              <a:gd name="connsiteX2" fmla="*/ 1701211 w 6305108"/>
              <a:gd name="connsiteY2" fmla="*/ 2902687 h 8229600"/>
              <a:gd name="connsiteX3" fmla="*/ 6305108 w 6305108"/>
              <a:gd name="connsiteY3" fmla="*/ 2881423 h 8229600"/>
              <a:gd name="connsiteX4" fmla="*/ 6273210 w 6305108"/>
              <a:gd name="connsiteY4" fmla="*/ 8229600 h 8229600"/>
              <a:gd name="connsiteX5" fmla="*/ 31899 w 6305108"/>
              <a:gd name="connsiteY5" fmla="*/ 8229600 h 8229600"/>
              <a:gd name="connsiteX6" fmla="*/ 0 w 6305108"/>
              <a:gd name="connsiteY6" fmla="*/ 0 h 822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5108" h="8229600">
                <a:moveTo>
                  <a:pt x="0" y="0"/>
                </a:moveTo>
                <a:lnTo>
                  <a:pt x="1679944" y="21265"/>
                </a:lnTo>
                <a:cubicBezTo>
                  <a:pt x="1683488" y="985283"/>
                  <a:pt x="1697667" y="1938669"/>
                  <a:pt x="1701211" y="2902687"/>
                </a:cubicBezTo>
                <a:lnTo>
                  <a:pt x="6305108" y="2881423"/>
                </a:lnTo>
                <a:lnTo>
                  <a:pt x="6273210" y="8229600"/>
                </a:lnTo>
                <a:lnTo>
                  <a:pt x="31899" y="822960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70557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5635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Other Fixed Cost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3523148072"/>
              </p:ext>
            </p:extLst>
          </p:nvPr>
        </p:nvGraphicFramePr>
        <p:xfrm>
          <a:off x="4548" y="1487506"/>
          <a:ext cx="8072652" cy="5370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533400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Capital Cost as of now= $ 300,000,000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Labor Cost as of now =  $ 24,000,000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26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9371896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6827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Overall Expenses </a:t>
            </a:r>
            <a:br>
              <a:rPr lang="en-US" dirty="0" smtClean="0"/>
            </a:br>
            <a:endParaRPr lang="en-US" sz="27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57589627"/>
              </p:ext>
            </p:extLst>
          </p:nvPr>
        </p:nvGraphicFramePr>
        <p:xfrm>
          <a:off x="228600" y="1828800"/>
          <a:ext cx="8229600" cy="48964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57501"/>
                <a:gridCol w="2628900"/>
                <a:gridCol w="2743199"/>
              </a:tblGrid>
              <a:tr h="7169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Cost  of year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   </a:t>
                      </a:r>
                    </a:p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($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Million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/year)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Cost at the end of 25</a:t>
                      </a:r>
                      <a:r>
                        <a:rPr lang="en-US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year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Loan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Cooling water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113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Electrical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Salaries and Fringes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$ 24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$ 77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Maintenance</a:t>
                      </a:r>
                      <a:r>
                        <a:rPr lang="en-US" b="1" baseline="0" dirty="0" smtClean="0"/>
                        <a:t> 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$ 48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Royalties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Insurance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$ 10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Raw materials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$ 54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$175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Depreciation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$12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$136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$355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27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00200" y="762000"/>
            <a:ext cx="6553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Capital Cost as of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now =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300,000,000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782019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Expected Revenue</a:t>
            </a:r>
            <a:endParaRPr lang="en-US" dirty="0">
              <a:latin typeface="Arial Rounded MT Bold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73184642"/>
              </p:ext>
            </p:extLst>
          </p:nvPr>
        </p:nvGraphicFramePr>
        <p:xfrm>
          <a:off x="228599" y="1600200"/>
          <a:ext cx="8763000" cy="4094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38401"/>
                <a:gridCol w="3048000"/>
                <a:gridCol w="3276599"/>
              </a:tblGrid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Product and Side Products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Unit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Price</a:t>
                      </a:r>
                    </a:p>
                    <a:p>
                      <a:pPr algn="ctr"/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(per ton)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Revenue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(In MM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 /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year)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Syn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gas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$200.00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$ 115.50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CO2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$40.00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     7.00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Sulfur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$100.00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     3.50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$ 126.00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28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6507045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29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1064760420"/>
              </p:ext>
            </p:extLst>
          </p:nvPr>
        </p:nvGraphicFramePr>
        <p:xfrm>
          <a:off x="76199" y="76194"/>
          <a:ext cx="9044050" cy="671545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522025"/>
                <a:gridCol w="4522025"/>
              </a:tblGrid>
              <a:tr h="818958">
                <a:tc gridSpan="2"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Economic Analysis</a:t>
                      </a:r>
                      <a:endParaRPr lang="en-US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($ million/year)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Total Capital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$300 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Total Expense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$136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Total Revenue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$126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Income Before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the Taxes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-$10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40 % Tax on the Income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-$4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Income After the Taxes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-$6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Add Back Depreciation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$12 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Cash Flow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Net Present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Value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$-52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Internal Rate of Return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3.58%   &lt; 5%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37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Payback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Period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years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64139799"/>
      </p:ext>
    </p:extLst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Block Flow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</a:t>
            </a:fld>
            <a:endParaRPr lang="en-US" sz="2800" dirty="0"/>
          </a:p>
        </p:txBody>
      </p:sp>
      <p:pic>
        <p:nvPicPr>
          <p:cNvPr id="7" name="Picture 6" descr="BFD 0307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7775" y="1447800"/>
            <a:ext cx="7896225" cy="3162104"/>
          </a:xfrm>
          <a:prstGeom prst="rect">
            <a:avLst/>
          </a:prstGeom>
        </p:spPr>
      </p:pic>
      <p:pic>
        <p:nvPicPr>
          <p:cNvPr id="8" name="Picture 7" descr="BFD 030711 Da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4378410"/>
            <a:ext cx="6553200" cy="24795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6925680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78498156"/>
              </p:ext>
            </p:extLst>
          </p:nvPr>
        </p:nvGraphicFramePr>
        <p:xfrm>
          <a:off x="304800" y="1524000"/>
          <a:ext cx="83058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878278603"/>
      </p:ext>
    </p:extLst>
  </p:cSld>
  <p:clrMapOvr>
    <a:masterClrMapping/>
  </p:clrMapOvr>
  <p:transition>
    <p:pull dir="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31</a:t>
            </a:fld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690863891"/>
              </p:ext>
            </p:extLst>
          </p:nvPr>
        </p:nvGraphicFramePr>
        <p:xfrm>
          <a:off x="130791" y="1524000"/>
          <a:ext cx="89916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62284734"/>
      </p:ext>
    </p:extLst>
  </p:cSld>
  <p:clrMapOvr>
    <a:masterClrMapping/>
  </p:clrMapOvr>
  <p:transition>
    <p:pull dir="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32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164355214"/>
      </p:ext>
    </p:extLst>
  </p:cSld>
  <p:clrMapOvr>
    <a:masterClrMapping/>
  </p:clrMapOvr>
  <p:transition>
    <p:pull dir="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33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059468342"/>
      </p:ext>
    </p:extLst>
  </p:cSld>
  <p:clrMapOvr>
    <a:masterClrMapping/>
  </p:clrMapOvr>
  <p:transition>
    <p:pull dir="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Victoria, Texas</a:t>
            </a:r>
          </a:p>
          <a:p>
            <a:r>
              <a:rPr lang="en-US" dirty="0" smtClean="0"/>
              <a:t>Between Houston and Corpus Christi</a:t>
            </a:r>
          </a:p>
          <a:p>
            <a:r>
              <a:rPr lang="en-US" dirty="0" smtClean="0"/>
              <a:t>200 acres</a:t>
            </a:r>
          </a:p>
          <a:p>
            <a:r>
              <a:rPr lang="en-US" dirty="0" smtClean="0"/>
              <a:t>Kansas City Southern, Union Pacific, and Burlington Northern Santa Fe railways</a:t>
            </a:r>
          </a:p>
          <a:p>
            <a:r>
              <a:rPr lang="en-US" dirty="0" smtClean="0"/>
              <a:t>Gulf Intracoastal Waterway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4038600" cy="214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34</a:t>
            </a:fld>
            <a:endParaRPr lang="en-US" sz="28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Alternatives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Alberta, Canada</a:t>
            </a:r>
          </a:p>
          <a:p>
            <a:pPr lvl="1"/>
            <a:r>
              <a:rPr lang="en-US" dirty="0" smtClean="0"/>
              <a:t>Sits on excess petroleum coke from refineries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Is it Economically viable?</a:t>
            </a:r>
          </a:p>
          <a:p>
            <a:pPr lvl="1"/>
            <a:r>
              <a:rPr lang="en-US" dirty="0" smtClean="0"/>
              <a:t>Demand</a:t>
            </a:r>
          </a:p>
          <a:p>
            <a:pPr lvl="1"/>
            <a:r>
              <a:rPr lang="en-US" dirty="0" smtClean="0"/>
              <a:t>Transportation costs</a:t>
            </a:r>
          </a:p>
          <a:p>
            <a:pPr lvl="1"/>
            <a:endParaRPr lang="en-US" dirty="0" smtClean="0"/>
          </a:p>
        </p:txBody>
      </p:sp>
      <p:pic>
        <p:nvPicPr>
          <p:cNvPr id="11266" name="Picture 2" descr="http://www.sriconsulting.com/CEH/Public/Reports/602.5000/acetic%20aci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4193329" cy="41750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6976706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73936"/>
            <a:ext cx="8229600" cy="4623816"/>
          </a:xfrm>
        </p:spPr>
        <p:txBody>
          <a:bodyPr/>
          <a:lstStyle/>
          <a:p>
            <a:r>
              <a:rPr lang="en-US" dirty="0" smtClean="0"/>
              <a:t>Overall ASPEN procedure</a:t>
            </a:r>
          </a:p>
          <a:p>
            <a:pPr lvl="1"/>
            <a:r>
              <a:rPr lang="en-US" dirty="0" smtClean="0"/>
              <a:t>Gasification </a:t>
            </a:r>
          </a:p>
          <a:p>
            <a:pPr lvl="1"/>
            <a:r>
              <a:rPr lang="en-US" dirty="0" smtClean="0"/>
              <a:t>Syngas Clean Up</a:t>
            </a:r>
          </a:p>
          <a:p>
            <a:pPr lvl="1"/>
            <a:r>
              <a:rPr lang="en-US" dirty="0" smtClean="0"/>
              <a:t>CO2 Removal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Rough Economics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Location: Victoria, Texas</a:t>
            </a:r>
          </a:p>
          <a:p>
            <a:pPr lvl="1"/>
            <a:r>
              <a:rPr lang="en-US" dirty="0" smtClean="0"/>
              <a:t>Possible Change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773936"/>
            <a:ext cx="8305800" cy="4623816"/>
          </a:xfrm>
        </p:spPr>
        <p:txBody>
          <a:bodyPr/>
          <a:lstStyle/>
          <a:p>
            <a:r>
              <a:rPr lang="en-US" dirty="0" smtClean="0"/>
              <a:t>Final process flow diagram</a:t>
            </a:r>
          </a:p>
          <a:p>
            <a:r>
              <a:rPr lang="en-US" dirty="0" smtClean="0"/>
              <a:t>Control scheme</a:t>
            </a:r>
          </a:p>
          <a:p>
            <a:r>
              <a:rPr lang="en-US" dirty="0" smtClean="0"/>
              <a:t>Optimize economy scale</a:t>
            </a:r>
          </a:p>
          <a:p>
            <a:pPr lvl="1"/>
            <a:r>
              <a:rPr lang="en-US" dirty="0" smtClean="0"/>
              <a:t>Revise capital costs</a:t>
            </a:r>
          </a:p>
          <a:p>
            <a:r>
              <a:rPr lang="en-US" dirty="0" smtClean="0"/>
              <a:t>Major equipments list and plant layout </a:t>
            </a:r>
          </a:p>
          <a:p>
            <a:r>
              <a:rPr lang="en-US" dirty="0" smtClean="0"/>
              <a:t>Revise report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6" name="Picture 4" descr="http://images.huffingtonpost.com/2010-02-04-Question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259" y="1774825"/>
            <a:ext cx="3469481" cy="46259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hlinkClick r:id="rId2"/>
              </a:rPr>
              <a:t>http://fossil.energy.gov/images/programs/sequestration/what_sequestration_lg.jpg</a:t>
            </a:r>
            <a:endParaRPr lang="en-US" sz="2800" dirty="0" smtClean="0"/>
          </a:p>
          <a:p>
            <a:r>
              <a:rPr lang="en-US" sz="2800" dirty="0" smtClean="0">
                <a:hlinkClick r:id="rId3"/>
              </a:rPr>
              <a:t>http://coalgasificationnews.com/tag/petcoke-gasification/</a:t>
            </a:r>
            <a:endParaRPr lang="en-US" sz="2800" dirty="0" smtClean="0"/>
          </a:p>
          <a:p>
            <a:r>
              <a:rPr lang="en-US" sz="2800" dirty="0" smtClean="0">
                <a:hlinkClick r:id="rId4"/>
              </a:rPr>
              <a:t>http://www.huffingtonpost.com/dr-orin-levine/questions-as-mileposts-of_b_448870.html</a:t>
            </a:r>
            <a:endParaRPr lang="en-US" sz="2800" dirty="0" smtClean="0"/>
          </a:p>
          <a:p>
            <a:r>
              <a:rPr lang="en-US" sz="2800" dirty="0">
                <a:hlinkClick r:id="rId5"/>
              </a:rPr>
              <a:t>http://</a:t>
            </a:r>
            <a:r>
              <a:rPr lang="en-US" sz="2800" dirty="0" smtClean="0">
                <a:hlinkClick r:id="rId5"/>
              </a:rPr>
              <a:t>www.chinaep-tech.com/upload/accessary/8173/DZY08092502.pdf</a:t>
            </a:r>
            <a:endParaRPr lang="en-US" sz="2800" dirty="0" smtClean="0"/>
          </a:p>
          <a:p>
            <a:r>
              <a:rPr lang="en-US" sz="2800">
                <a:hlinkClick r:id="rId6"/>
              </a:rPr>
              <a:t>http://www.chemicals-technology.com/projects/gulfpetrochemicalsco/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382000" cy="4625609"/>
          </a:xfrm>
        </p:spPr>
        <p:txBody>
          <a:bodyPr/>
          <a:lstStyle/>
          <a:p>
            <a:r>
              <a:rPr lang="en-US" dirty="0" smtClean="0"/>
              <a:t>Discussed the Shell</a:t>
            </a:r>
            <a:r>
              <a:rPr lang="en-US" dirty="0" smtClean="0">
                <a:latin typeface="Calibri"/>
              </a:rPr>
              <a:t>™</a:t>
            </a:r>
            <a:r>
              <a:rPr lang="en-US" dirty="0" smtClean="0"/>
              <a:t> membrane gasifier</a:t>
            </a:r>
          </a:p>
          <a:p>
            <a:r>
              <a:rPr lang="en-US" dirty="0" smtClean="0"/>
              <a:t>Discussed our syngas processes</a:t>
            </a:r>
          </a:p>
          <a:p>
            <a:pPr lvl="1"/>
            <a:r>
              <a:rPr lang="en-US" dirty="0" smtClean="0"/>
              <a:t>Sulfur Removal </a:t>
            </a:r>
          </a:p>
          <a:p>
            <a:pPr lvl="1"/>
            <a:r>
              <a:rPr lang="en-US" dirty="0" smtClean="0"/>
              <a:t>Claus Process</a:t>
            </a:r>
          </a:p>
          <a:p>
            <a:pPr lvl="1"/>
            <a:r>
              <a:rPr lang="en-US" dirty="0" smtClean="0"/>
              <a:t>Water Gas Shift</a:t>
            </a:r>
          </a:p>
          <a:p>
            <a:r>
              <a:rPr lang="en-US" dirty="0" smtClean="0"/>
              <a:t>Flow Sheets</a:t>
            </a:r>
          </a:p>
          <a:p>
            <a:r>
              <a:rPr lang="en-US" dirty="0" smtClean="0"/>
              <a:t>Early Material and Energy Balances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4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Discussion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Recommendations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40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Econ. Eval. Factored from Equip. Costs: 			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41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42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 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3998"/>
            <a:ext cx="9136384" cy="5334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4744386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6866035"/>
              </p:ext>
            </p:extLst>
          </p:nvPr>
        </p:nvGraphicFramePr>
        <p:xfrm>
          <a:off x="457200" y="1774825"/>
          <a:ext cx="8229600" cy="42049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Inlet Fraction  Clean Syngas Component Flow for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WGS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Reactor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WGS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Cp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btu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F)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Outlet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yngas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  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/hr)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from (WGS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4946.233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123.395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6424.688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15.367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1601.850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7.158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2960.168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7783.006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469.211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10.559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5292.049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CH4*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12.432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44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6234429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222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 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-34.7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HP</a:t>
                      </a:r>
                      <a:r>
                        <a:rPr lang="en-US" baseline="0" dirty="0" smtClean="0"/>
                        <a:t> Steam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139.0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MP Steam</a:t>
                      </a:r>
                      <a:r>
                        <a:rPr lang="en-US" baseline="0" dirty="0" smtClean="0"/>
                        <a:t>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281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-106.8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2.99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457200" y="4648200"/>
          <a:ext cx="8229600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Clean Up </a:t>
                      </a:r>
                      <a:r>
                        <a:rPr lang="en-US" dirty="0" smtClean="0"/>
                        <a:t>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 Stripper Reboiler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Stripper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-200.0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Selexol</a:t>
                      </a:r>
                      <a:r>
                        <a:rPr lang="en-US" baseline="0" dirty="0" smtClean="0"/>
                        <a:t>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-40.7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Rich</a:t>
                      </a:r>
                      <a:r>
                        <a:rPr lang="en-US" baseline="0" dirty="0" smtClean="0"/>
                        <a:t> / Lean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274.9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45</a:t>
            </a:fld>
            <a:endParaRPr lang="en-US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Sequestration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276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CO2 in our syngas is absorbed on Selexol to be selectively removed</a:t>
            </a:r>
          </a:p>
          <a:p>
            <a:r>
              <a:rPr lang="en-US" dirty="0" smtClean="0"/>
              <a:t>Delete only one CO2 slide.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33" name="Picture 32" descr="CO2 Absorb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752600"/>
            <a:ext cx="5248275" cy="368617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1026" name="Picture 2" descr="http://fossil.energy.gov/images/programs/sequestration/what_sequestration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143750" cy="5915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62116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http://fossil.energy.gov/images/programs/sequestration/what_sequestration_lg.jpg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Brought Up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5486400" cy="4625609"/>
          </a:xfrm>
        </p:spPr>
        <p:txBody>
          <a:bodyPr/>
          <a:lstStyle/>
          <a:p>
            <a:r>
              <a:rPr lang="en-US" dirty="0" smtClean="0"/>
              <a:t>Why use N</a:t>
            </a:r>
            <a:r>
              <a:rPr lang="en-US" baseline="-25000" dirty="0" smtClean="0"/>
              <a:t>2</a:t>
            </a:r>
            <a:r>
              <a:rPr lang="en-US" dirty="0" smtClean="0"/>
              <a:t> as a transport gas and not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How are we absorbing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5</a:t>
            </a:fld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39940" name="Picture 4" descr="http://images.huffingtonpost.com/2010-02-04-Questio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1905000"/>
            <a:ext cx="2857500" cy="3810000"/>
          </a:xfrm>
          <a:prstGeom prst="rect">
            <a:avLst/>
          </a:prstGeom>
          <a:noFill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Recent changes</a:t>
            </a:r>
          </a:p>
          <a:p>
            <a:pPr lvl="1"/>
            <a:r>
              <a:rPr lang="en-US" dirty="0" smtClean="0"/>
              <a:t>Using Selexol instead of MDEA</a:t>
            </a:r>
          </a:p>
          <a:p>
            <a:pPr lvl="1"/>
            <a:r>
              <a:rPr lang="en-US" dirty="0" smtClean="0"/>
              <a:t>Using the </a:t>
            </a:r>
            <a:r>
              <a:rPr lang="en-US" dirty="0" err="1" smtClean="0"/>
              <a:t>Superclaus</a:t>
            </a:r>
            <a:endParaRPr lang="en-US" dirty="0" smtClean="0"/>
          </a:p>
          <a:p>
            <a:r>
              <a:rPr lang="en-US" dirty="0" smtClean="0"/>
              <a:t>Aspen Simulation</a:t>
            </a:r>
          </a:p>
          <a:p>
            <a:r>
              <a:rPr lang="en-US" dirty="0" smtClean="0"/>
              <a:t>Heat Load Identification </a:t>
            </a:r>
          </a:p>
          <a:p>
            <a:r>
              <a:rPr lang="en-US" dirty="0" smtClean="0"/>
              <a:t>Economics</a:t>
            </a:r>
          </a:p>
          <a:p>
            <a:pPr lvl="1"/>
            <a:r>
              <a:rPr lang="en-US" dirty="0" smtClean="0"/>
              <a:t>Aspen Price Evaluator (ICARUS)</a:t>
            </a:r>
          </a:p>
          <a:p>
            <a:r>
              <a:rPr lang="en-US" dirty="0" smtClean="0"/>
              <a:t>Equipment Sizing</a:t>
            </a:r>
          </a:p>
          <a:p>
            <a:r>
              <a:rPr lang="en-US" dirty="0" smtClean="0"/>
              <a:t>Location Update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6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Flow Sheeting: </a:t>
            </a:r>
            <a:r>
              <a:rPr lang="en-US" sz="4800" dirty="0" smtClean="0"/>
              <a:t>Overall Process</a:t>
            </a:r>
            <a:br>
              <a:rPr lang="en-US" sz="4800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7</a:t>
            </a:fld>
            <a:endParaRPr lang="en-US" sz="28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62200"/>
            <a:ext cx="903195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19050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76200" y="2667000"/>
            <a:ext cx="1828800" cy="1295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" y="26670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Gasification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1905000" y="2667000"/>
            <a:ext cx="2590800" cy="16002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362200" y="26670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Sulfur Removal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4495800" y="2667000"/>
            <a:ext cx="4495800" cy="1676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943600" y="27432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Claus Process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1905000" y="4267200"/>
            <a:ext cx="1905000" cy="914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981200" y="4876800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Water Gas Shift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3810000" y="4267200"/>
            <a:ext cx="1371600" cy="1143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962400" y="5105401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CO2 Removal</a:t>
            </a:r>
            <a:endParaRPr lang="en-US" sz="16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-56138" y="1295400"/>
          <a:ext cx="9200138" cy="5562600"/>
        </p:xfrm>
        <a:graphic>
          <a:graphicData uri="http://schemas.openxmlformats.org/presentationml/2006/ole">
            <p:oleObj spid="_x0000_s93198" name="Bitmap Image" r:id="rId3" imgW="12961905" imgH="6409524" progId="PBrush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Sheeting: Gasification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8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077200" y="5486400"/>
            <a:ext cx="106680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To Sulfur Removal</a:t>
            </a:r>
            <a:endParaRPr lang="en-US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Sheeting: Sulfur Removal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9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743200" y="6248400"/>
            <a:ext cx="9906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To WGS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772400" y="1524000"/>
            <a:ext cx="10668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To Claus</a:t>
            </a:r>
            <a:endParaRPr lang="en-US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8209</TotalTime>
  <Words>1516</Words>
  <Application>Microsoft Office PowerPoint</Application>
  <PresentationFormat>On-screen Show (4:3)</PresentationFormat>
  <Paragraphs>662</Paragraphs>
  <Slides>47</Slides>
  <Notes>8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  <vt:variant>
        <vt:lpstr>Custom Shows</vt:lpstr>
      </vt:variant>
      <vt:variant>
        <vt:i4>1</vt:i4>
      </vt:variant>
    </vt:vector>
  </HeadingPairs>
  <TitlesOfParts>
    <vt:vector size="50" baseType="lpstr">
      <vt:lpstr>Module</vt:lpstr>
      <vt:lpstr>Bitmap Image</vt:lpstr>
      <vt:lpstr>Syngas Production from Petroleum Coke Gasification </vt:lpstr>
      <vt:lpstr>Project Purpose </vt:lpstr>
      <vt:lpstr>Overall Block Flow</vt:lpstr>
      <vt:lpstr>Recap</vt:lpstr>
      <vt:lpstr>Questions Brought Up Last Time</vt:lpstr>
      <vt:lpstr>Agenda</vt:lpstr>
      <vt:lpstr>Flow Sheeting: Overall Process  </vt:lpstr>
      <vt:lpstr>Flow Sheeting: Gasification</vt:lpstr>
      <vt:lpstr>Flow Sheeting: Sulfur Removal</vt:lpstr>
      <vt:lpstr>Flow Sheeting:  WGS &amp; CO2 </vt:lpstr>
      <vt:lpstr>Flow Sheeting: Claus Process</vt:lpstr>
      <vt:lpstr>Flow Sheeting: Claus Cont.</vt:lpstr>
      <vt:lpstr>Heat Loads for Claus Plant</vt:lpstr>
      <vt:lpstr>Heat Sink Optimization</vt:lpstr>
      <vt:lpstr>Slide 15</vt:lpstr>
      <vt:lpstr>Gasification</vt:lpstr>
      <vt:lpstr>Slide 17</vt:lpstr>
      <vt:lpstr>Solid Removal</vt:lpstr>
      <vt:lpstr>Slide 19</vt:lpstr>
      <vt:lpstr>Sulfur Removal</vt:lpstr>
      <vt:lpstr>Slide 21</vt:lpstr>
      <vt:lpstr>Equipment Used in Claus Process</vt:lpstr>
      <vt:lpstr>Slide 23</vt:lpstr>
      <vt:lpstr>CO2 Absorption</vt:lpstr>
      <vt:lpstr>Slide 25</vt:lpstr>
      <vt:lpstr>Other Fixed Cost</vt:lpstr>
      <vt:lpstr> Overall Expenses  </vt:lpstr>
      <vt:lpstr>Expected Revenue</vt:lpstr>
      <vt:lpstr>Slide 29</vt:lpstr>
      <vt:lpstr>Sensitivity Analysis</vt:lpstr>
      <vt:lpstr>Sensitivity Analysis</vt:lpstr>
      <vt:lpstr>Sensitivity Analysis</vt:lpstr>
      <vt:lpstr>Sensitivity Analysis</vt:lpstr>
      <vt:lpstr>Location</vt:lpstr>
      <vt:lpstr>Possible Alternatives</vt:lpstr>
      <vt:lpstr>Conclusion</vt:lpstr>
      <vt:lpstr>Next Steps</vt:lpstr>
      <vt:lpstr>Questions?</vt:lpstr>
      <vt:lpstr>References </vt:lpstr>
      <vt:lpstr>Report Outline</vt:lpstr>
      <vt:lpstr>Report Outline</vt:lpstr>
      <vt:lpstr>Report Outline</vt:lpstr>
      <vt:lpstr>Energy Balance  Around WGS Reactor</vt:lpstr>
      <vt:lpstr>Energy Balance Around WGS Reactor</vt:lpstr>
      <vt:lpstr>Heat Loads</vt:lpstr>
      <vt:lpstr>CO2 Sequestration</vt:lpstr>
      <vt:lpstr>Slide 47</vt:lpstr>
      <vt:lpstr>Custom Show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Ryan Kosak</cp:lastModifiedBy>
  <cp:revision>559</cp:revision>
  <dcterms:created xsi:type="dcterms:W3CDTF">2011-01-21T21:08:01Z</dcterms:created>
  <dcterms:modified xsi:type="dcterms:W3CDTF">2011-03-08T22:00:06Z</dcterms:modified>
</cp:coreProperties>
</file>