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handoutMasterIdLst>
    <p:handoutMasterId r:id="rId16"/>
  </p:handoutMasterIdLst>
  <p:sldIdLst>
    <p:sldId id="256" r:id="rId2"/>
    <p:sldId id="294" r:id="rId3"/>
    <p:sldId id="283" r:id="rId4"/>
    <p:sldId id="312" r:id="rId5"/>
    <p:sldId id="301" r:id="rId6"/>
    <p:sldId id="313" r:id="rId7"/>
    <p:sldId id="314" r:id="rId8"/>
    <p:sldId id="315" r:id="rId9"/>
    <p:sldId id="316" r:id="rId10"/>
    <p:sldId id="261" r:id="rId11"/>
    <p:sldId id="266" r:id="rId12"/>
    <p:sldId id="267" r:id="rId13"/>
    <p:sldId id="286" r:id="rId14"/>
  </p:sldIdLst>
  <p:sldSz cx="9144000" cy="6858000" type="screen4x3"/>
  <p:notesSz cx="6858000" cy="9239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32" autoAdjust="0"/>
    <p:restoredTop sz="94667" autoAdjust="0"/>
  </p:normalViewPr>
  <p:slideViewPr>
    <p:cSldViewPr>
      <p:cViewPr>
        <p:scale>
          <a:sx n="70" d="100"/>
          <a:sy n="70" d="100"/>
        </p:scale>
        <p:origin x="-1068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69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7B5ACD-E393-40CD-84E3-8F3AA5F35A8A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0BAF2-E35C-4F68-BA36-708E89154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276026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DF758-914E-479E-9FB9-D4F98BE76E9D}" type="datetimeFigureOut">
              <a:rPr lang="en-US" smtClean="0"/>
              <a:pPr/>
              <a:t>2/28/2011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8644"/>
            <a:ext cx="5486400" cy="41576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ACC6C-182F-40C7-A6E9-D206858547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54634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DE5D3-39FB-439A-9512-853D82BEE6BF}" type="datetime1">
              <a:rPr lang="en-US" smtClean="0"/>
              <a:pPr/>
              <a:t>2/28/2011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B402-3517-4285-8F08-B77F3C0B20AD}" type="datetime1">
              <a:rPr lang="en-US" smtClean="0"/>
              <a:pPr/>
              <a:t>2/28/2011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70A79-9346-454E-B7B3-248FD4D2DB98}" type="datetime1">
              <a:rPr lang="en-US" smtClean="0"/>
              <a:pPr/>
              <a:t>2/28/2011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B06C3-1620-411A-80AC-3C5F3A068150}" type="datetime1">
              <a:rPr lang="en-US" smtClean="0"/>
              <a:pPr/>
              <a:t>2/28/2011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00E30-C3CA-4E3A-90A3-D45E6C496DA3}" type="datetime1">
              <a:rPr lang="en-US" smtClean="0"/>
              <a:pPr/>
              <a:t>2/28/2011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7DD52-4A0F-4B7A-996D-AD0DD87FE589}" type="datetime1">
              <a:rPr lang="en-US" smtClean="0"/>
              <a:pPr/>
              <a:t>2/28/2011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BF9A3-81D0-4FDD-9CF6-25F90F0AAA57}" type="datetime1">
              <a:rPr lang="en-US" smtClean="0"/>
              <a:pPr/>
              <a:t>2/28/2011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EDB1-15E8-41E2-B96F-DCBD65780820}" type="datetime1">
              <a:rPr lang="en-US" smtClean="0"/>
              <a:pPr/>
              <a:t>2/28/2011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F08C8-E43C-418B-8AAF-311AFA6EED6F}" type="datetime1">
              <a:rPr lang="en-US" smtClean="0"/>
              <a:pPr/>
              <a:t>2/28/2011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B535-5C9B-477D-92CE-A0A43ECAA41F}" type="datetime1">
              <a:rPr lang="en-US" smtClean="0"/>
              <a:pPr/>
              <a:t>2/28/2011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B5D1583-90F2-4F8E-B14A-557D0A4AF69C}" type="datetime1">
              <a:rPr lang="en-US" smtClean="0"/>
              <a:pPr/>
              <a:t>2/28/2011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BCA9546-325A-485E-AE6F-9A2B7D1FEB07}" type="datetime1">
              <a:rPr lang="en-US" smtClean="0"/>
              <a:pPr/>
              <a:t>2/28/2011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ll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066800"/>
            <a:ext cx="8229600" cy="24384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S</a:t>
            </a:r>
            <a:r>
              <a:rPr lang="en-US" dirty="0" smtClean="0"/>
              <a:t>yngas </a:t>
            </a:r>
            <a:r>
              <a:rPr lang="en-US" dirty="0" smtClean="0"/>
              <a:t>Production from </a:t>
            </a:r>
            <a:r>
              <a:rPr lang="en-US" dirty="0" smtClean="0"/>
              <a:t>Petroleum </a:t>
            </a:r>
            <a:r>
              <a:rPr lang="en-US" dirty="0" smtClean="0"/>
              <a:t>C</a:t>
            </a:r>
            <a:r>
              <a:rPr lang="en-US" dirty="0" smtClean="0"/>
              <a:t>oke </a:t>
            </a:r>
            <a:r>
              <a:rPr lang="en-US" dirty="0" smtClean="0"/>
              <a:t>G</a:t>
            </a:r>
            <a:r>
              <a:rPr lang="en-US" dirty="0" smtClean="0"/>
              <a:t>asification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191000"/>
            <a:ext cx="8382000" cy="2514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Team Hotel:</a:t>
            </a:r>
          </a:p>
          <a:p>
            <a:pPr algn="l"/>
            <a:r>
              <a:rPr lang="en-US" dirty="0" err="1" smtClean="0"/>
              <a:t>Russel</a:t>
            </a:r>
            <a:r>
              <a:rPr lang="en-US" dirty="0" smtClean="0"/>
              <a:t> Cabral, </a:t>
            </a:r>
            <a:r>
              <a:rPr lang="en-US" dirty="0" err="1" smtClean="0"/>
              <a:t>Tomi</a:t>
            </a:r>
            <a:r>
              <a:rPr lang="en-US" dirty="0" smtClean="0"/>
              <a:t> </a:t>
            </a:r>
            <a:r>
              <a:rPr lang="en-US" dirty="0" err="1" smtClean="0"/>
              <a:t>Damo</a:t>
            </a:r>
            <a:r>
              <a:rPr lang="en-US" dirty="0" smtClean="0"/>
              <a:t>, Ryan Kosak, </a:t>
            </a:r>
            <a:r>
              <a:rPr lang="en-US" dirty="0" err="1" smtClean="0"/>
              <a:t>Vijeta</a:t>
            </a:r>
            <a:r>
              <a:rPr lang="en-US" dirty="0" smtClean="0"/>
              <a:t> Patel, </a:t>
            </a:r>
            <a:r>
              <a:rPr lang="en-US" dirty="0" err="1" smtClean="0"/>
              <a:t>Lipi</a:t>
            </a:r>
            <a:r>
              <a:rPr lang="en-US" dirty="0" smtClean="0"/>
              <a:t> </a:t>
            </a:r>
            <a:r>
              <a:rPr lang="en-US" dirty="0" err="1" smtClean="0"/>
              <a:t>Vahanwala</a:t>
            </a:r>
            <a:endParaRPr lang="en-US" dirty="0" smtClean="0"/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Advisors:</a:t>
            </a:r>
          </a:p>
          <a:p>
            <a:pPr algn="l"/>
            <a:r>
              <a:rPr lang="en-US" dirty="0" smtClean="0"/>
              <a:t>Bill </a:t>
            </a:r>
            <a:r>
              <a:rPr lang="en-US" dirty="0" err="1" smtClean="0"/>
              <a:t>Keesom</a:t>
            </a:r>
            <a:r>
              <a:rPr lang="en-US" dirty="0" smtClean="0"/>
              <a:t> – Jacobs Consultancy </a:t>
            </a:r>
          </a:p>
          <a:p>
            <a:pPr algn="l"/>
            <a:r>
              <a:rPr lang="en-US" dirty="0" smtClean="0"/>
              <a:t>Jeffery Perl, PhD – UIC Dept. Of Chemical Engineering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March 8</a:t>
            </a:r>
            <a:r>
              <a:rPr lang="en-US" dirty="0" smtClean="0"/>
              <a:t>, </a:t>
            </a:r>
            <a:r>
              <a:rPr lang="en-US" dirty="0" smtClean="0"/>
              <a:t>2011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Final Report:</a:t>
            </a:r>
          </a:p>
          <a:p>
            <a:pPr lvl="1"/>
            <a:r>
              <a:rPr lang="en-US" dirty="0" smtClean="0"/>
              <a:t>Executive </a:t>
            </a:r>
            <a:r>
              <a:rPr lang="en-US" dirty="0" smtClean="0"/>
              <a:t>Summary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r>
              <a:rPr lang="en-US" dirty="0" smtClean="0"/>
              <a:t>Discussion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r>
              <a:rPr lang="en-US" dirty="0" smtClean="0"/>
              <a:t>Recommendations </a:t>
            </a:r>
            <a:r>
              <a:rPr lang="en-US" dirty="0" smtClean="0"/>
              <a:t>		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Appendices</a:t>
            </a:r>
          </a:p>
          <a:p>
            <a:pPr lvl="1"/>
            <a:r>
              <a:rPr lang="en-US" dirty="0" smtClean="0"/>
              <a:t>Design Basis: 				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50"/>
              </a:solidFill>
            </a:endParaRPr>
          </a:p>
          <a:p>
            <a:pPr lvl="1"/>
            <a:r>
              <a:rPr lang="en-US" dirty="0" smtClean="0"/>
              <a:t>Block Flow Diagram: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Process Flow Showing Major Equip.:  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10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Appendices (Continued) </a:t>
            </a:r>
          </a:p>
          <a:p>
            <a:pPr lvl="1"/>
            <a:r>
              <a:rPr lang="en-US" dirty="0" smtClean="0"/>
              <a:t>Material and Energy Balances: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Calculations:	 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i="1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Annotated Equip. List: 		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Econ. Eval. Factored from Equip. Costs: 							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Utilities: 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Conceptual Control Scheme: 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Major Equipment Layout:	 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11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Appendices (Continued)</a:t>
            </a:r>
          </a:p>
          <a:p>
            <a:pPr lvl="1"/>
            <a:r>
              <a:rPr lang="en-US" dirty="0" smtClean="0"/>
              <a:t>Distribution and End-use Issues: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Constraints Review: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Applicable Standards: 	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Project Communications File: 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Information Sources and References: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12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13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from Presentation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Discussed the Shell membrane gasifier</a:t>
            </a:r>
          </a:p>
          <a:p>
            <a:r>
              <a:rPr lang="en-US" dirty="0" smtClean="0"/>
              <a:t>Discussed our syngas cleaning processes</a:t>
            </a:r>
          </a:p>
          <a:p>
            <a:pPr lvl="1"/>
            <a:r>
              <a:rPr lang="en-US" dirty="0" smtClean="0"/>
              <a:t>Sulfur Removal </a:t>
            </a:r>
          </a:p>
          <a:p>
            <a:pPr lvl="1"/>
            <a:r>
              <a:rPr lang="en-US" dirty="0" smtClean="0"/>
              <a:t>Claus Process</a:t>
            </a:r>
          </a:p>
          <a:p>
            <a:pPr lvl="1"/>
            <a:r>
              <a:rPr lang="en-US" dirty="0" smtClean="0"/>
              <a:t>Water Gas Shift</a:t>
            </a:r>
          </a:p>
          <a:p>
            <a:r>
              <a:rPr lang="en-US" dirty="0" smtClean="0"/>
              <a:t>Flow Sheets</a:t>
            </a:r>
          </a:p>
          <a:p>
            <a:r>
              <a:rPr lang="en-US" dirty="0" smtClean="0"/>
              <a:t>Early Material and Energy Balances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Flow Sheeting</a:t>
            </a:r>
          </a:p>
          <a:p>
            <a:r>
              <a:rPr lang="en-US" dirty="0" smtClean="0"/>
              <a:t>Energy Sinks/Loads</a:t>
            </a:r>
          </a:p>
          <a:p>
            <a:r>
              <a:rPr lang="en-US" dirty="0" smtClean="0"/>
              <a:t>Equipment Sizing</a:t>
            </a:r>
          </a:p>
          <a:p>
            <a:r>
              <a:rPr lang="en-US" dirty="0" smtClean="0"/>
              <a:t>Costing Aspen Process Estimator 		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Questions Brought Up Last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was the heat rate brought up in the gasifier comparisons?</a:t>
            </a:r>
          </a:p>
          <a:p>
            <a:r>
              <a:rPr lang="en-US" dirty="0" smtClean="0"/>
              <a:t>Why use N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smtClean="0"/>
              <a:t>as a transport gas and not CO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</a:p>
          <a:p>
            <a:r>
              <a:rPr lang="en-US" dirty="0" smtClean="0"/>
              <a:t>How are we absorbing CO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What is a better definition of the quench?</a:t>
            </a:r>
          </a:p>
          <a:p>
            <a:r>
              <a:rPr lang="en-US" dirty="0" smtClean="0"/>
              <a:t>Needed a better WGS block flow.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4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Purpose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Producing </a:t>
            </a:r>
            <a:r>
              <a:rPr lang="en-US" dirty="0" err="1" smtClean="0"/>
              <a:t>syngas</a:t>
            </a:r>
            <a:r>
              <a:rPr lang="en-US" dirty="0" smtClean="0"/>
              <a:t> from </a:t>
            </a:r>
            <a:r>
              <a:rPr lang="en-US" dirty="0" err="1" smtClean="0"/>
              <a:t>petcoke</a:t>
            </a:r>
            <a:r>
              <a:rPr lang="en-US" dirty="0" smtClean="0"/>
              <a:t> to be used by Team Golf for production of acetic acid</a:t>
            </a:r>
          </a:p>
          <a:p>
            <a:pPr lvl="1"/>
            <a:r>
              <a:rPr lang="en-US" dirty="0" smtClean="0"/>
              <a:t>2730 tons/day of </a:t>
            </a:r>
            <a:r>
              <a:rPr lang="en-US" dirty="0" err="1" smtClean="0"/>
              <a:t>syngas</a:t>
            </a:r>
            <a:endParaRPr lang="en-US" dirty="0" smtClean="0"/>
          </a:p>
          <a:p>
            <a:pPr lvl="1"/>
            <a:r>
              <a:rPr lang="en-US" dirty="0" smtClean="0"/>
              <a:t>Desired CO to H2 ratio – 1:2.4 molar ratio</a:t>
            </a:r>
          </a:p>
          <a:p>
            <a:pPr lvl="1"/>
            <a:r>
              <a:rPr lang="en-US" dirty="0" smtClean="0"/>
              <a:t>Desired C to H ratio – 1:4.4 molar ratio</a:t>
            </a:r>
          </a:p>
          <a:p>
            <a:pPr lvl="1"/>
            <a:r>
              <a:rPr lang="pt-BR" dirty="0" smtClean="0"/>
              <a:t>Desired Temperature and Pressure</a:t>
            </a:r>
          </a:p>
          <a:p>
            <a:pPr lvl="2"/>
            <a:r>
              <a:rPr lang="pt-BR" dirty="0" smtClean="0"/>
              <a:t>460</a:t>
            </a:r>
            <a:r>
              <a:rPr lang="pt-BR" dirty="0" smtClean="0">
                <a:latin typeface="Calibri"/>
              </a:rPr>
              <a:t>°F</a:t>
            </a:r>
            <a:endParaRPr lang="pt-BR" dirty="0" smtClean="0">
              <a:latin typeface="Calibri"/>
            </a:endParaRPr>
          </a:p>
          <a:p>
            <a:pPr lvl="2"/>
            <a:r>
              <a:rPr lang="pt-BR" dirty="0" smtClean="0">
                <a:latin typeface="Calibri"/>
              </a:rPr>
              <a:t>725</a:t>
            </a:r>
            <a:r>
              <a:rPr lang="pt-BR" dirty="0" smtClean="0">
                <a:latin typeface="Calibri"/>
              </a:rPr>
              <a:t> psia</a:t>
            </a:r>
            <a:endParaRPr lang="pt-BR" dirty="0" smtClean="0"/>
          </a:p>
          <a:p>
            <a:pPr lvl="2">
              <a:buNone/>
            </a:pPr>
            <a:endParaRPr lang="pt-BR" dirty="0" smtClean="0"/>
          </a:p>
          <a:p>
            <a:pPr lvl="2">
              <a:buNone/>
            </a:pPr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5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Sinks / Loads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 Sizing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Costing Aspen Process Estimator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4330</TotalTime>
  <Words>237</Words>
  <Application>Microsoft Office PowerPoint</Application>
  <PresentationFormat>On-screen Show (4:3)</PresentationFormat>
  <Paragraphs>82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Module</vt:lpstr>
      <vt:lpstr>Syngas Production from Petroleum Coke Gasification </vt:lpstr>
      <vt:lpstr>Review from Presentation 2</vt:lpstr>
      <vt:lpstr>Today’s Objectives</vt:lpstr>
      <vt:lpstr>Questions Brought Up Last Time</vt:lpstr>
      <vt:lpstr>Project Purpose </vt:lpstr>
      <vt:lpstr>Flow Sheeting </vt:lpstr>
      <vt:lpstr>Energy Sinks / Loads</vt:lpstr>
      <vt:lpstr>Equipment Sizing</vt:lpstr>
      <vt:lpstr>Costing Aspen Process Estimator</vt:lpstr>
      <vt:lpstr>Report Outline</vt:lpstr>
      <vt:lpstr>Report Outline</vt:lpstr>
      <vt:lpstr>Report Outline</vt:lpstr>
      <vt:lpstr>References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Petroleum coke gasificaiton</dc:title>
  <dc:creator>Ryan Kosak</dc:creator>
  <cp:lastModifiedBy>Ryan Kosak</cp:lastModifiedBy>
  <cp:revision>218</cp:revision>
  <dcterms:created xsi:type="dcterms:W3CDTF">2011-01-21T21:08:01Z</dcterms:created>
  <dcterms:modified xsi:type="dcterms:W3CDTF">2011-02-28T22:28:12Z</dcterms:modified>
</cp:coreProperties>
</file>