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5"/>
  </p:notesMasterIdLst>
  <p:handoutMasterIdLst>
    <p:handoutMasterId r:id="rId26"/>
  </p:handoutMasterIdLst>
  <p:sldIdLst>
    <p:sldId id="256" r:id="rId2"/>
    <p:sldId id="301" r:id="rId3"/>
    <p:sldId id="294" r:id="rId4"/>
    <p:sldId id="321" r:id="rId5"/>
    <p:sldId id="283" r:id="rId6"/>
    <p:sldId id="312" r:id="rId7"/>
    <p:sldId id="317" r:id="rId8"/>
    <p:sldId id="318" r:id="rId9"/>
    <p:sldId id="313" r:id="rId10"/>
    <p:sldId id="325" r:id="rId11"/>
    <p:sldId id="326" r:id="rId12"/>
    <p:sldId id="327" r:id="rId13"/>
    <p:sldId id="328" r:id="rId14"/>
    <p:sldId id="329" r:id="rId15"/>
    <p:sldId id="332" r:id="rId16"/>
    <p:sldId id="330" r:id="rId17"/>
    <p:sldId id="322" r:id="rId18"/>
    <p:sldId id="323" r:id="rId19"/>
    <p:sldId id="324" r:id="rId20"/>
    <p:sldId id="261" r:id="rId21"/>
    <p:sldId id="266" r:id="rId22"/>
    <p:sldId id="267" r:id="rId23"/>
    <p:sldId id="286" r:id="rId24"/>
  </p:sldIdLst>
  <p:sldSz cx="9144000" cy="6858000" type="screen4x3"/>
  <p:notesSz cx="6858000" cy="923925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A488322-F2BA-4B5B-9748-0D474271808F}" styleName="Medium Style 3 - 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132" autoAdjust="0"/>
    <p:restoredTop sz="88500" autoAdjust="0"/>
  </p:normalViewPr>
  <p:slideViewPr>
    <p:cSldViewPr>
      <p:cViewPr>
        <p:scale>
          <a:sx n="70" d="100"/>
          <a:sy n="70" d="100"/>
        </p:scale>
        <p:origin x="-1068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42" y="698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312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19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619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17B5ACD-E393-40CD-84E3-8F3AA5F35A8A}" type="datetimeFigureOut">
              <a:rPr lang="en-US" smtClean="0"/>
              <a:pPr/>
              <a:t>3/3/2011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775700"/>
            <a:ext cx="2971800" cy="4619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775700"/>
            <a:ext cx="2971800" cy="4619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C0BAF2-E35C-4F68-BA36-708E891546C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22760264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19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619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60DF758-914E-479E-9FB9-D4F98BE76E9D}" type="datetimeFigureOut">
              <a:rPr lang="en-US" smtClean="0"/>
              <a:pPr/>
              <a:t>3/3/2011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20775" y="693738"/>
            <a:ext cx="4616450" cy="34639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88644"/>
            <a:ext cx="5486400" cy="415766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775684"/>
            <a:ext cx="2971800" cy="4619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775684"/>
            <a:ext cx="2971800" cy="4619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1CACC6C-182F-40C7-A6E9-D2068585475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8546341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CACC6C-182F-40C7-A6E9-D2068585475B}" type="slidenum">
              <a:rPr lang="en-US" smtClean="0"/>
              <a:pPr/>
              <a:t>1</a:t>
            </a:fld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What we are</a:t>
            </a:r>
            <a:r>
              <a:rPr lang="en-US" baseline="0" dirty="0" smtClean="0"/>
              <a:t> doing, and why we are doing it</a:t>
            </a:r>
          </a:p>
          <a:p>
            <a:pPr lvl="1"/>
            <a:r>
              <a:rPr lang="en-US" dirty="0" smtClean="0"/>
              <a:t>2730 tons/day of syngas</a:t>
            </a:r>
          </a:p>
          <a:p>
            <a:pPr lvl="1"/>
            <a:r>
              <a:rPr lang="en-US" dirty="0" smtClean="0"/>
              <a:t>Desired CO to H2 ratio – 1:2.4 molar ratio</a:t>
            </a:r>
          </a:p>
          <a:p>
            <a:pPr lvl="1"/>
            <a:r>
              <a:rPr lang="en-US" dirty="0" smtClean="0"/>
              <a:t>Desired C to H ratio – 1:4.4 molar ratio</a:t>
            </a:r>
          </a:p>
          <a:p>
            <a:pPr lvl="1"/>
            <a:r>
              <a:rPr lang="pt-BR" dirty="0" smtClean="0"/>
              <a:t>Desired Temperature and Pressure</a:t>
            </a:r>
          </a:p>
          <a:p>
            <a:pPr lvl="2"/>
            <a:r>
              <a:rPr lang="pt-BR" dirty="0" smtClean="0"/>
              <a:t>400</a:t>
            </a:r>
            <a:r>
              <a:rPr lang="pt-BR" dirty="0" smtClean="0">
                <a:latin typeface="+mn-lt"/>
              </a:rPr>
              <a:t>°F</a:t>
            </a:r>
          </a:p>
          <a:p>
            <a:pPr lvl="2"/>
            <a:r>
              <a:rPr lang="pt-BR" dirty="0" smtClean="0">
                <a:latin typeface="+mn-lt"/>
              </a:rPr>
              <a:t>290 psia</a:t>
            </a:r>
            <a:endParaRPr lang="pt-BR" dirty="0" smtClean="0"/>
          </a:p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CACC6C-182F-40C7-A6E9-D2068585475B}" type="slidenum">
              <a:rPr lang="en-US" smtClean="0"/>
              <a:pPr/>
              <a:t>2</a:t>
            </a:fld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One slide; Have what we are doing with CO2,</a:t>
            </a:r>
            <a:r>
              <a:rPr lang="en-US" baseline="0" dirty="0" smtClean="0"/>
              <a:t> What we are not doing (Shooting it into to the </a:t>
            </a:r>
            <a:r>
              <a:rPr lang="en-US" baseline="0" dirty="0" err="1" smtClean="0"/>
              <a:t>atm</a:t>
            </a:r>
            <a:r>
              <a:rPr lang="en-US" baseline="0" dirty="0" smtClean="0"/>
              <a:t>),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CACC6C-182F-40C7-A6E9-D2068585475B}" type="slidenum">
              <a:rPr lang="en-US" smtClean="0"/>
              <a:pPr/>
              <a:t>7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8DE5D3-39FB-439A-9512-853D82BEE6BF}" type="datetime1">
              <a:rPr lang="en-US" smtClean="0"/>
              <a:pPr/>
              <a:t>3/3/2011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pull dir="d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9EB402-3517-4285-8F08-B77F3C0B20AD}" type="datetime1">
              <a:rPr lang="en-US" smtClean="0"/>
              <a:pPr/>
              <a:t>3/3/2011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E70A79-9346-454E-B7B3-248FD4D2DB98}" type="datetime1">
              <a:rPr lang="en-US" smtClean="0"/>
              <a:pPr/>
              <a:t>3/3/2011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AB06C3-1620-411A-80AC-3C5F3A068150}" type="datetime1">
              <a:rPr lang="en-US" smtClean="0"/>
              <a:pPr/>
              <a:t>3/3/2011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F00E30-C3CA-4E3A-90A3-D45E6C496DA3}" type="datetime1">
              <a:rPr lang="en-US" smtClean="0"/>
              <a:pPr/>
              <a:t>3/3/2011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pull dir="d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67DD52-4A0F-4B7A-996D-AD0DD87FE589}" type="datetime1">
              <a:rPr lang="en-US" smtClean="0"/>
              <a:pPr/>
              <a:t>3/3/2011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8BF9A3-81D0-4FDD-9CF6-25F90F0AAA57}" type="datetime1">
              <a:rPr lang="en-US" smtClean="0"/>
              <a:pPr/>
              <a:t>3/3/2011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A6EDB1-15E8-41E2-B96F-DCBD65780820}" type="datetime1">
              <a:rPr lang="en-US" smtClean="0"/>
              <a:pPr/>
              <a:t>3/3/2011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1F08C8-E43C-418B-8AAF-311AFA6EED6F}" type="datetime1">
              <a:rPr lang="en-US" smtClean="0"/>
              <a:pPr/>
              <a:t>3/3/2011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CFB535-5C9B-477D-92CE-A0A43ECAA41F}" type="datetime1">
              <a:rPr lang="en-US" smtClean="0"/>
              <a:pPr/>
              <a:t>3/3/2011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Rectangle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1B5D1583-90F2-4F8E-B14A-557D0A4AF69C}" type="datetime1">
              <a:rPr lang="en-US" smtClean="0"/>
              <a:pPr/>
              <a:t>3/3/2011</a:t>
            </a:fld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0F0F3134-4C23-4E18-98D2-48A8FC72CB0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pull dir="d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3BCA9546-325A-485E-AE6F-9A2B7D1FEB07}" type="datetime1">
              <a:rPr lang="en-US" smtClean="0"/>
              <a:pPr/>
              <a:t>3/3/2011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0F0F3134-4C23-4E18-98D2-48A8FC72CB0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>
    <p:pull dir="d"/>
  </p:transition>
  <p:timing>
    <p:tnLst>
      <p:par>
        <p:cTn id="1" dur="indefinite" restart="never" nodeType="tmRoot"/>
      </p:par>
    </p:tnLst>
  </p:timing>
  <p:hf hdr="0" ftr="0" dt="0"/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hyperlink" Target="../../../../../Downloads/energybalance5.xlsx" TargetMode="Externa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hyperlink" Target="../../../../../Downloads/economics%20(3)%20(1).xlsx" TargetMode="Externa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hyperlink" Target="http://fossil.energy.gov/images/programs/sequestration/what_sequestration_lg.jpg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fossil.energy.gov/images/programs/sequestration/what_sequestration_lg.jpg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1066800"/>
            <a:ext cx="8229600" cy="2438400"/>
          </a:xfrm>
        </p:spPr>
        <p:txBody>
          <a:bodyPr>
            <a:normAutofit/>
          </a:bodyPr>
          <a:lstStyle/>
          <a:p>
            <a:pPr algn="l"/>
            <a:r>
              <a:rPr lang="en-US" dirty="0" smtClean="0"/>
              <a:t>Syngas Production from Petroleum Coke Gasification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81000" y="4191000"/>
            <a:ext cx="8382000" cy="2514600"/>
          </a:xfrm>
        </p:spPr>
        <p:txBody>
          <a:bodyPr>
            <a:normAutofit/>
          </a:bodyPr>
          <a:lstStyle/>
          <a:p>
            <a:pPr algn="l"/>
            <a:r>
              <a:rPr lang="en-US" dirty="0" smtClean="0"/>
              <a:t>Team Hotel:</a:t>
            </a:r>
          </a:p>
          <a:p>
            <a:pPr algn="l"/>
            <a:r>
              <a:rPr lang="en-US" dirty="0" err="1" smtClean="0"/>
              <a:t>Russel</a:t>
            </a:r>
            <a:r>
              <a:rPr lang="en-US" dirty="0" smtClean="0"/>
              <a:t> Cabral, </a:t>
            </a:r>
            <a:r>
              <a:rPr lang="en-US" dirty="0" err="1" smtClean="0"/>
              <a:t>Tomi</a:t>
            </a:r>
            <a:r>
              <a:rPr lang="en-US" dirty="0" smtClean="0"/>
              <a:t> </a:t>
            </a:r>
            <a:r>
              <a:rPr lang="en-US" dirty="0" err="1" smtClean="0"/>
              <a:t>Damo</a:t>
            </a:r>
            <a:r>
              <a:rPr lang="en-US" dirty="0" smtClean="0"/>
              <a:t>, Ryan Kosak, </a:t>
            </a:r>
            <a:r>
              <a:rPr lang="en-US" dirty="0" err="1" smtClean="0"/>
              <a:t>Vijeta</a:t>
            </a:r>
            <a:r>
              <a:rPr lang="en-US" dirty="0" smtClean="0"/>
              <a:t> Patel, </a:t>
            </a:r>
            <a:r>
              <a:rPr lang="en-US" dirty="0" err="1" smtClean="0"/>
              <a:t>Lipi</a:t>
            </a:r>
            <a:r>
              <a:rPr lang="en-US" dirty="0" smtClean="0"/>
              <a:t> </a:t>
            </a:r>
            <a:r>
              <a:rPr lang="en-US" dirty="0" err="1" smtClean="0"/>
              <a:t>Vahanwala</a:t>
            </a:r>
            <a:endParaRPr lang="en-US" dirty="0" smtClean="0"/>
          </a:p>
          <a:p>
            <a:pPr algn="l"/>
            <a:endParaRPr lang="en-US" dirty="0" smtClean="0"/>
          </a:p>
          <a:p>
            <a:pPr algn="l"/>
            <a:r>
              <a:rPr lang="en-US" dirty="0" smtClean="0"/>
              <a:t>Advisors:</a:t>
            </a:r>
          </a:p>
          <a:p>
            <a:pPr algn="l"/>
            <a:r>
              <a:rPr lang="en-US" dirty="0" smtClean="0"/>
              <a:t>Bill </a:t>
            </a:r>
            <a:r>
              <a:rPr lang="en-US" dirty="0" err="1" smtClean="0"/>
              <a:t>Keesom</a:t>
            </a:r>
            <a:r>
              <a:rPr lang="en-US" dirty="0" smtClean="0"/>
              <a:t> – Jacobs Consultancy </a:t>
            </a:r>
          </a:p>
          <a:p>
            <a:pPr algn="l"/>
            <a:r>
              <a:rPr lang="en-US" dirty="0" smtClean="0"/>
              <a:t>Jeffery Perl, PhD – UIC Dept. Of Chemical Engineering</a:t>
            </a:r>
          </a:p>
          <a:p>
            <a:pPr algn="l"/>
            <a:endParaRPr lang="en-US" dirty="0" smtClean="0"/>
          </a:p>
          <a:p>
            <a:pPr algn="l"/>
            <a:r>
              <a:rPr lang="en-US" dirty="0" smtClean="0"/>
              <a:t>March 8, 2011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z="2800" smtClean="0">
                <a:solidFill>
                  <a:schemeClr val="tx1"/>
                </a:solidFill>
              </a:rPr>
              <a:pPr/>
              <a:t>1</a:t>
            </a:fld>
            <a:endParaRPr lang="en-US" sz="28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Flow Sheeting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5" name="Content Placeholder 4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524000"/>
            <a:ext cx="91440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ll dir="d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Flow Sheeting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5" name="Content Placeholder 4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676400"/>
            <a:ext cx="9144000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ll dir="d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Flow Sheeting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mtClean="0"/>
              <a:pPr/>
              <a:t>12</a:t>
            </a:fld>
            <a:endParaRPr lang="en-US" dirty="0"/>
          </a:p>
        </p:txBody>
      </p:sp>
      <p:pic>
        <p:nvPicPr>
          <p:cNvPr id="5" name="Content Placeholder 4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209800"/>
            <a:ext cx="9144000" cy="327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ll dir="d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Flow Sheeting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mtClean="0"/>
              <a:pPr/>
              <a:t>13</a:t>
            </a:fld>
            <a:endParaRPr lang="en-US" dirty="0"/>
          </a:p>
        </p:txBody>
      </p:sp>
      <p:pic>
        <p:nvPicPr>
          <p:cNvPr id="5" name="Content Placeholder 4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133600"/>
            <a:ext cx="9144000" cy="358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Flow Sheeting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mtClean="0"/>
              <a:pPr/>
              <a:t>14</a:t>
            </a:fld>
            <a:endParaRPr lang="en-US" dirty="0"/>
          </a:p>
        </p:txBody>
      </p:sp>
      <p:pic>
        <p:nvPicPr>
          <p:cNvPr id="5" name="Content Placeholder 4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8072" y="1774825"/>
            <a:ext cx="6987855" cy="4625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ll dir="d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Heat Load Identification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Sulfur Cleanup</a:t>
            </a:r>
          </a:p>
          <a:p>
            <a:pPr lvl="1"/>
            <a:r>
              <a:rPr lang="en-US" dirty="0" smtClean="0"/>
              <a:t>Table showing </a:t>
            </a:r>
            <a:r>
              <a:rPr lang="en-US" dirty="0" err="1" smtClean="0"/>
              <a:t>stipper</a:t>
            </a:r>
            <a:r>
              <a:rPr lang="en-US" dirty="0" smtClean="0"/>
              <a:t>, flash , cooler &amp; heat load</a:t>
            </a:r>
          </a:p>
          <a:p>
            <a:r>
              <a:rPr lang="en-US" dirty="0" smtClean="0"/>
              <a:t>Claus Process </a:t>
            </a:r>
          </a:p>
          <a:p>
            <a:pPr lvl="1"/>
            <a:r>
              <a:rPr lang="en-US" dirty="0" smtClean="0"/>
              <a:t>Table showing </a:t>
            </a:r>
            <a:r>
              <a:rPr lang="en-US" dirty="0" err="1" smtClean="0"/>
              <a:t>furnce,flash,catreactor</a:t>
            </a:r>
            <a:r>
              <a:rPr lang="en-US" dirty="0" smtClean="0"/>
              <a:t>, </a:t>
            </a:r>
            <a:r>
              <a:rPr lang="en-US" dirty="0" smtClean="0"/>
              <a:t>cooler &amp; heat load</a:t>
            </a:r>
          </a:p>
          <a:p>
            <a:r>
              <a:rPr lang="en-US" dirty="0" smtClean="0"/>
              <a:t>Gasifier Section </a:t>
            </a:r>
          </a:p>
          <a:p>
            <a:pPr lvl="1"/>
            <a:r>
              <a:rPr lang="en-US" dirty="0" smtClean="0"/>
              <a:t>Table </a:t>
            </a:r>
            <a:r>
              <a:rPr lang="en-US" dirty="0" smtClean="0"/>
              <a:t>showing </a:t>
            </a:r>
            <a:r>
              <a:rPr lang="en-US" dirty="0" err="1" smtClean="0"/>
              <a:t>gasifer</a:t>
            </a:r>
            <a:r>
              <a:rPr lang="en-US" dirty="0" smtClean="0"/>
              <a:t> and </a:t>
            </a:r>
            <a:r>
              <a:rPr lang="en-US" dirty="0" err="1" smtClean="0"/>
              <a:t>syn</a:t>
            </a:r>
            <a:r>
              <a:rPr lang="en-US" dirty="0" smtClean="0"/>
              <a:t> cooling</a:t>
            </a:r>
          </a:p>
          <a:p>
            <a:endParaRPr lang="en-US" dirty="0" smtClean="0"/>
          </a:p>
          <a:p>
            <a:pPr lvl="1"/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mtClean="0"/>
              <a:pPr/>
              <a:t>15</a:t>
            </a:fld>
            <a:endParaRPr lang="en-US" dirty="0"/>
          </a:p>
        </p:txBody>
      </p:sp>
    </p:spTree>
  </p:cSld>
  <p:clrMapOvr>
    <a:masterClrMapping/>
  </p:clrMapOvr>
  <p:transition>
    <p:pull dir="d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Heat Sink Optimization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038600"/>
            <a:ext cx="8229600" cy="2362200"/>
          </a:xfrm>
        </p:spPr>
        <p:txBody>
          <a:bodyPr/>
          <a:lstStyle/>
          <a:p>
            <a:r>
              <a:rPr lang="en-US" dirty="0" smtClean="0"/>
              <a:t>Stream Pre-heating </a:t>
            </a:r>
          </a:p>
          <a:p>
            <a:r>
              <a:rPr lang="en-US" dirty="0" smtClean="0"/>
              <a:t>Lower Heater/Cooler Duties </a:t>
            </a:r>
          </a:p>
          <a:p>
            <a:r>
              <a:rPr lang="en-US" dirty="0" smtClean="0"/>
              <a:t>Higher Duty </a:t>
            </a:r>
            <a:r>
              <a:rPr lang="en-US" dirty="0" err="1" smtClean="0"/>
              <a:t>vs</a:t>
            </a:r>
            <a:r>
              <a:rPr lang="en-US" dirty="0" smtClean="0"/>
              <a:t> Heat Ex. Cost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3505200" y="2209800"/>
            <a:ext cx="15240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Furnace </a:t>
            </a:r>
            <a:endParaRPr lang="en-US" dirty="0"/>
          </a:p>
        </p:txBody>
      </p:sp>
      <p:sp>
        <p:nvSpPr>
          <p:cNvPr id="7" name="Oval 6"/>
          <p:cNvSpPr/>
          <p:nvPr/>
        </p:nvSpPr>
        <p:spPr>
          <a:xfrm>
            <a:off x="6400800" y="2133600"/>
            <a:ext cx="1143000" cy="1143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Cooler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1219200" y="2209800"/>
            <a:ext cx="11430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HX</a:t>
            </a:r>
            <a:endParaRPr lang="en-US" dirty="0"/>
          </a:p>
        </p:txBody>
      </p:sp>
      <p:cxnSp>
        <p:nvCxnSpPr>
          <p:cNvPr id="10" name="Straight Arrow Connector 9"/>
          <p:cNvCxnSpPr>
            <a:endCxn id="8" idx="1"/>
          </p:cNvCxnSpPr>
          <p:nvPr/>
        </p:nvCxnSpPr>
        <p:spPr>
          <a:xfrm>
            <a:off x="0" y="2667000"/>
            <a:ext cx="1219200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0" y="1981200"/>
            <a:ext cx="1219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Acid Gas Cold</a:t>
            </a:r>
            <a:endParaRPr lang="en-US" dirty="0"/>
          </a:p>
        </p:txBody>
      </p:sp>
      <p:cxnSp>
        <p:nvCxnSpPr>
          <p:cNvPr id="13" name="Straight Arrow Connector 12"/>
          <p:cNvCxnSpPr>
            <a:stCxn id="8" idx="3"/>
            <a:endCxn id="5" idx="1"/>
          </p:cNvCxnSpPr>
          <p:nvPr/>
        </p:nvCxnSpPr>
        <p:spPr>
          <a:xfrm>
            <a:off x="2362200" y="2667000"/>
            <a:ext cx="1143000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2438400" y="1981200"/>
            <a:ext cx="990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Acid Gas Hot</a:t>
            </a:r>
            <a:endParaRPr lang="en-US" dirty="0"/>
          </a:p>
        </p:txBody>
      </p:sp>
      <p:cxnSp>
        <p:nvCxnSpPr>
          <p:cNvPr id="18" name="Straight Connector 17"/>
          <p:cNvCxnSpPr>
            <a:stCxn id="5" idx="2"/>
          </p:cNvCxnSpPr>
          <p:nvPr/>
        </p:nvCxnSpPr>
        <p:spPr>
          <a:xfrm rot="5400000">
            <a:off x="4038600" y="3352800"/>
            <a:ext cx="4572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0" name="Shape 19"/>
          <p:cNvCxnSpPr>
            <a:endCxn id="8" idx="2"/>
          </p:cNvCxnSpPr>
          <p:nvPr/>
        </p:nvCxnSpPr>
        <p:spPr>
          <a:xfrm rot="10800000">
            <a:off x="1790700" y="3124200"/>
            <a:ext cx="2476500" cy="457200"/>
          </a:xfrm>
          <a:prstGeom prst="bentConnector2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3" name="Straight Connector 22"/>
          <p:cNvCxnSpPr>
            <a:stCxn id="8" idx="0"/>
          </p:cNvCxnSpPr>
          <p:nvPr/>
        </p:nvCxnSpPr>
        <p:spPr>
          <a:xfrm rot="16200000" flipV="1">
            <a:off x="1504950" y="1924050"/>
            <a:ext cx="533400" cy="3810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5" name="Shape 24"/>
          <p:cNvCxnSpPr>
            <a:endCxn id="7" idx="0"/>
          </p:cNvCxnSpPr>
          <p:nvPr/>
        </p:nvCxnSpPr>
        <p:spPr>
          <a:xfrm>
            <a:off x="1752600" y="1676400"/>
            <a:ext cx="5219700" cy="457200"/>
          </a:xfrm>
          <a:prstGeom prst="bentConnector2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9" name="Shape 28"/>
          <p:cNvCxnSpPr>
            <a:stCxn id="7" idx="4"/>
          </p:cNvCxnSpPr>
          <p:nvPr/>
        </p:nvCxnSpPr>
        <p:spPr>
          <a:xfrm rot="16200000" flipH="1">
            <a:off x="7562850" y="2686050"/>
            <a:ext cx="381000" cy="1562100"/>
          </a:xfrm>
          <a:prstGeom prst="bentConnector2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7696200" y="2819400"/>
            <a:ext cx="1219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To Claus Catalysts </a:t>
            </a:r>
            <a:endParaRPr lang="en-US" dirty="0"/>
          </a:p>
        </p:txBody>
      </p:sp>
      <p:sp>
        <p:nvSpPr>
          <p:cNvPr id="31" name="TextBox 30"/>
          <p:cNvSpPr txBox="1"/>
          <p:nvPr/>
        </p:nvSpPr>
        <p:spPr>
          <a:xfrm>
            <a:off x="4419600" y="3200400"/>
            <a:ext cx="152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Hot Furnace Gas</a:t>
            </a:r>
            <a:endParaRPr lang="en-US" dirty="0"/>
          </a:p>
        </p:txBody>
      </p:sp>
      <p:sp>
        <p:nvSpPr>
          <p:cNvPr id="32" name="TextBox 31"/>
          <p:cNvSpPr txBox="1"/>
          <p:nvPr/>
        </p:nvSpPr>
        <p:spPr>
          <a:xfrm>
            <a:off x="5181600" y="1752600"/>
            <a:ext cx="1447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Cold Furnace Gas</a:t>
            </a:r>
            <a:endParaRPr lang="en-US" dirty="0"/>
          </a:p>
        </p:txBody>
      </p:sp>
    </p:spTree>
  </p:cSld>
  <p:clrMapOvr>
    <a:masterClrMapping/>
  </p:clrMapOvr>
  <p:transition>
    <p:pull dir="d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Energy Balance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 action="ppaction://hlinkfile"/>
              </a:rPr>
              <a:t>Energy Balance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mtClean="0"/>
              <a:pPr/>
              <a:t>17</a:t>
            </a:fld>
            <a:endParaRPr lang="en-US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Economics and Sizing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 action="ppaction://hlinkfile"/>
              </a:rPr>
              <a:t>ECON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mtClean="0"/>
              <a:pPr/>
              <a:t>18</a:t>
            </a:fld>
            <a:endParaRPr lang="en-US" dirty="0"/>
          </a:p>
        </p:txBody>
      </p:sp>
    </p:spTree>
  </p:cSld>
  <p:clrMapOvr>
    <a:masterClrMapping/>
  </p:clrMapOvr>
  <p:transition>
    <p:pull dir="d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Location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Victoria, Texas</a:t>
            </a:r>
          </a:p>
          <a:p>
            <a:r>
              <a:rPr lang="en-US" dirty="0" smtClean="0"/>
              <a:t>Between Houston and Corpus Christi</a:t>
            </a:r>
          </a:p>
          <a:p>
            <a:r>
              <a:rPr lang="en-US" dirty="0" smtClean="0"/>
              <a:t>200 acres</a:t>
            </a:r>
          </a:p>
          <a:p>
            <a:r>
              <a:rPr lang="en-US" dirty="0" smtClean="0"/>
              <a:t>Kansas City Southern, Union Pacific, and Burlington Northern Santa Fe railways</a:t>
            </a:r>
          </a:p>
          <a:p>
            <a:r>
              <a:rPr lang="en-US" dirty="0" smtClean="0"/>
              <a:t>Gulf Intracoastal Waterway </a:t>
            </a:r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2590800"/>
            <a:ext cx="4038600" cy="2147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ll dir="d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Project Purpose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75191"/>
            <a:ext cx="6019800" cy="4625609"/>
          </a:xfrm>
        </p:spPr>
        <p:txBody>
          <a:bodyPr>
            <a:normAutofit/>
          </a:bodyPr>
          <a:lstStyle/>
          <a:p>
            <a:r>
              <a:rPr lang="en-US" dirty="0" smtClean="0"/>
              <a:t>What we are doing	</a:t>
            </a:r>
          </a:p>
          <a:p>
            <a:pPr lvl="1"/>
            <a:r>
              <a:rPr lang="en-US" dirty="0" smtClean="0"/>
              <a:t>Producing syngas from petcoke </a:t>
            </a:r>
          </a:p>
          <a:p>
            <a:pPr lvl="1"/>
            <a:r>
              <a:rPr lang="en-US" dirty="0" smtClean="0"/>
              <a:t>Using entrained flow gasifier</a:t>
            </a:r>
          </a:p>
          <a:p>
            <a:r>
              <a:rPr lang="en-US" dirty="0" smtClean="0"/>
              <a:t>Why we are doing this</a:t>
            </a:r>
          </a:p>
          <a:p>
            <a:pPr lvl="1"/>
            <a:r>
              <a:rPr lang="en-US" dirty="0" smtClean="0"/>
              <a:t>Making syngas for acetic acid production</a:t>
            </a:r>
          </a:p>
          <a:p>
            <a:pPr lvl="1"/>
            <a:r>
              <a:rPr lang="en-US" dirty="0" smtClean="0"/>
              <a:t>Chemical production team specs</a:t>
            </a:r>
          </a:p>
          <a:p>
            <a:pPr lvl="2"/>
            <a:r>
              <a:rPr lang="en-US" dirty="0" smtClean="0"/>
              <a:t>CO to H2 molar ratio of 0.409</a:t>
            </a:r>
          </a:p>
          <a:p>
            <a:pPr lvl="2"/>
            <a:r>
              <a:rPr lang="en-US" dirty="0" smtClean="0"/>
              <a:t>CO2 and N2 mixed in </a:t>
            </a:r>
            <a:endParaRPr lang="en-US" dirty="0" smtClean="0"/>
          </a:p>
          <a:p>
            <a:pPr lvl="2"/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z="2800" smtClean="0">
                <a:solidFill>
                  <a:schemeClr val="tx1"/>
                </a:solidFill>
              </a:rPr>
              <a:pPr/>
              <a:t>2</a:t>
            </a:fld>
            <a:endParaRPr lang="en-US" sz="28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Report 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Final Report:</a:t>
            </a:r>
          </a:p>
          <a:p>
            <a:pPr lvl="1"/>
            <a:r>
              <a:rPr lang="en-US" dirty="0" smtClean="0"/>
              <a:t>Executive Summary				</a:t>
            </a:r>
            <a:r>
              <a:rPr lang="en-US" dirty="0" smtClean="0">
                <a:solidFill>
                  <a:srgbClr val="00B0F0"/>
                </a:solidFill>
              </a:rPr>
              <a:t>IP</a:t>
            </a:r>
            <a:endParaRPr lang="en-US" dirty="0" smtClean="0"/>
          </a:p>
          <a:p>
            <a:pPr lvl="1"/>
            <a:r>
              <a:rPr lang="en-US" dirty="0" smtClean="0"/>
              <a:t>Discussion					</a:t>
            </a:r>
            <a:r>
              <a:rPr lang="en-US" dirty="0" smtClean="0">
                <a:solidFill>
                  <a:srgbClr val="00B0F0"/>
                </a:solidFill>
              </a:rPr>
              <a:t>IP</a:t>
            </a:r>
            <a:endParaRPr lang="en-US" dirty="0" smtClean="0"/>
          </a:p>
          <a:p>
            <a:pPr lvl="1"/>
            <a:r>
              <a:rPr lang="en-US" dirty="0" smtClean="0"/>
              <a:t>Recommendations 				</a:t>
            </a:r>
            <a:r>
              <a:rPr lang="en-US" dirty="0" smtClean="0">
                <a:solidFill>
                  <a:srgbClr val="FF0000"/>
                </a:solidFill>
              </a:rPr>
              <a:t>N/A</a:t>
            </a:r>
            <a:endParaRPr lang="en-US" dirty="0" smtClean="0"/>
          </a:p>
          <a:p>
            <a:pPr lvl="1"/>
            <a:endParaRPr lang="en-US" dirty="0" smtClean="0"/>
          </a:p>
          <a:p>
            <a:r>
              <a:rPr lang="en-US" dirty="0" smtClean="0"/>
              <a:t>Appendices</a:t>
            </a:r>
          </a:p>
          <a:p>
            <a:pPr lvl="1"/>
            <a:r>
              <a:rPr lang="en-US" dirty="0" smtClean="0"/>
              <a:t>Design Basis: 					</a:t>
            </a:r>
            <a:r>
              <a:rPr lang="en-US" dirty="0" smtClean="0">
                <a:solidFill>
                  <a:srgbClr val="00B050"/>
                </a:solidFill>
              </a:rPr>
              <a:t>Done</a:t>
            </a:r>
          </a:p>
          <a:p>
            <a:pPr lvl="1"/>
            <a:r>
              <a:rPr lang="en-US" dirty="0" smtClean="0"/>
              <a:t>Block Flow Diagram: 			</a:t>
            </a:r>
            <a:r>
              <a:rPr lang="en-US" dirty="0" smtClean="0">
                <a:solidFill>
                  <a:srgbClr val="00B050"/>
                </a:solidFill>
              </a:rPr>
              <a:t>Done</a:t>
            </a:r>
            <a:endParaRPr lang="en-US" dirty="0" smtClean="0">
              <a:solidFill>
                <a:srgbClr val="00B0F0"/>
              </a:solidFill>
            </a:endParaRPr>
          </a:p>
          <a:p>
            <a:pPr lvl="1"/>
            <a:r>
              <a:rPr lang="en-US" dirty="0" smtClean="0"/>
              <a:t>Process Flow Showing Major Equip.:  	</a:t>
            </a:r>
            <a:r>
              <a:rPr lang="en-US" dirty="0" smtClean="0">
                <a:solidFill>
                  <a:srgbClr val="00B0F0"/>
                </a:solidFill>
              </a:rPr>
              <a:t>IP</a:t>
            </a:r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z="2800" smtClean="0">
                <a:solidFill>
                  <a:schemeClr val="tx1"/>
                </a:solidFill>
              </a:rPr>
              <a:pPr/>
              <a:t>20</a:t>
            </a:fld>
            <a:endParaRPr lang="en-US" sz="28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Report 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Appendices (Continued) </a:t>
            </a:r>
          </a:p>
          <a:p>
            <a:pPr lvl="1"/>
            <a:r>
              <a:rPr lang="en-US" dirty="0" smtClean="0"/>
              <a:t>Material and Energy Balances:		</a:t>
            </a:r>
            <a:r>
              <a:rPr lang="en-US" dirty="0" smtClean="0">
                <a:solidFill>
                  <a:srgbClr val="00B0F0"/>
                </a:solidFill>
              </a:rPr>
              <a:t>IP</a:t>
            </a:r>
          </a:p>
          <a:p>
            <a:pPr lvl="1"/>
            <a:r>
              <a:rPr lang="en-US" dirty="0" smtClean="0"/>
              <a:t>Calculations:	 				</a:t>
            </a:r>
            <a:r>
              <a:rPr lang="en-US" dirty="0" smtClean="0">
                <a:solidFill>
                  <a:srgbClr val="00B0F0"/>
                </a:solidFill>
              </a:rPr>
              <a:t>IP</a:t>
            </a:r>
            <a:endParaRPr lang="en-US" i="1" dirty="0" smtClean="0">
              <a:solidFill>
                <a:srgbClr val="00B0F0"/>
              </a:solidFill>
            </a:endParaRPr>
          </a:p>
          <a:p>
            <a:pPr lvl="1"/>
            <a:r>
              <a:rPr lang="en-US" dirty="0" smtClean="0"/>
              <a:t>Annotated Equip. List: 			</a:t>
            </a:r>
            <a:r>
              <a:rPr lang="en-US" dirty="0" smtClean="0">
                <a:solidFill>
                  <a:srgbClr val="00B0F0"/>
                </a:solidFill>
              </a:rPr>
              <a:t>IP</a:t>
            </a:r>
            <a:endParaRPr lang="en-US" dirty="0" smtClean="0">
              <a:solidFill>
                <a:srgbClr val="FF0000"/>
              </a:solidFill>
            </a:endParaRPr>
          </a:p>
          <a:p>
            <a:pPr lvl="1"/>
            <a:r>
              <a:rPr lang="en-US" dirty="0" smtClean="0"/>
              <a:t>Econ. Eval. Factored from Equip. Costs: 								</a:t>
            </a:r>
            <a:r>
              <a:rPr lang="en-US" dirty="0" smtClean="0">
                <a:solidFill>
                  <a:srgbClr val="00B0F0"/>
                </a:solidFill>
              </a:rPr>
              <a:t>IP</a:t>
            </a:r>
            <a:endParaRPr lang="en-US" dirty="0" smtClean="0">
              <a:solidFill>
                <a:srgbClr val="FF0000"/>
              </a:solidFill>
            </a:endParaRPr>
          </a:p>
          <a:p>
            <a:pPr lvl="1"/>
            <a:r>
              <a:rPr lang="en-US" dirty="0" smtClean="0"/>
              <a:t>Utilities: 					</a:t>
            </a:r>
            <a:r>
              <a:rPr lang="en-US" dirty="0" smtClean="0">
                <a:solidFill>
                  <a:srgbClr val="00B0F0"/>
                </a:solidFill>
              </a:rPr>
              <a:t>IP</a:t>
            </a:r>
          </a:p>
          <a:p>
            <a:pPr lvl="1"/>
            <a:r>
              <a:rPr lang="en-US" dirty="0" smtClean="0"/>
              <a:t>Conceptual Control Scheme: 		</a:t>
            </a:r>
            <a:r>
              <a:rPr lang="en-US" dirty="0" smtClean="0">
                <a:solidFill>
                  <a:srgbClr val="FF0000"/>
                </a:solidFill>
              </a:rPr>
              <a:t>N/A</a:t>
            </a:r>
          </a:p>
          <a:p>
            <a:pPr lvl="1"/>
            <a:r>
              <a:rPr lang="en-US" dirty="0" smtClean="0"/>
              <a:t>Major Equipment Layout:	 		</a:t>
            </a:r>
            <a:r>
              <a:rPr lang="en-US" dirty="0" smtClean="0">
                <a:solidFill>
                  <a:srgbClr val="00B0F0"/>
                </a:solidFill>
              </a:rPr>
              <a:t>IP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z="2800" smtClean="0">
                <a:solidFill>
                  <a:schemeClr val="tx1"/>
                </a:solidFill>
              </a:rPr>
              <a:pPr/>
              <a:t>21</a:t>
            </a:fld>
            <a:endParaRPr lang="en-US" sz="28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Report 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Appendices (Continued)</a:t>
            </a:r>
          </a:p>
          <a:p>
            <a:pPr lvl="1"/>
            <a:r>
              <a:rPr lang="en-US" dirty="0" smtClean="0"/>
              <a:t>Distribution and End-use Issues:		</a:t>
            </a:r>
            <a:r>
              <a:rPr lang="en-US" dirty="0" smtClean="0">
                <a:solidFill>
                  <a:srgbClr val="FF0000"/>
                </a:solidFill>
              </a:rPr>
              <a:t>N/A</a:t>
            </a:r>
          </a:p>
          <a:p>
            <a:pPr lvl="1"/>
            <a:r>
              <a:rPr lang="en-US" dirty="0" smtClean="0"/>
              <a:t>Constraints Review: 			</a:t>
            </a:r>
            <a:r>
              <a:rPr lang="en-US" dirty="0" smtClean="0">
                <a:solidFill>
                  <a:srgbClr val="00B0F0"/>
                </a:solidFill>
              </a:rPr>
              <a:t>IP</a:t>
            </a:r>
          </a:p>
          <a:p>
            <a:pPr lvl="1"/>
            <a:r>
              <a:rPr lang="en-US" dirty="0" smtClean="0"/>
              <a:t>Applicable Standards: 			</a:t>
            </a:r>
            <a:r>
              <a:rPr lang="en-US" dirty="0" smtClean="0">
                <a:solidFill>
                  <a:srgbClr val="FF0000"/>
                </a:solidFill>
              </a:rPr>
              <a:t>N/A</a:t>
            </a:r>
          </a:p>
          <a:p>
            <a:pPr lvl="1"/>
            <a:r>
              <a:rPr lang="en-US" dirty="0" smtClean="0"/>
              <a:t>Project Communications File: 		</a:t>
            </a:r>
            <a:r>
              <a:rPr lang="en-US" dirty="0" smtClean="0">
                <a:solidFill>
                  <a:srgbClr val="00B0F0"/>
                </a:solidFill>
              </a:rPr>
              <a:t>IP</a:t>
            </a:r>
          </a:p>
          <a:p>
            <a:pPr lvl="1"/>
            <a:r>
              <a:rPr lang="en-US" dirty="0" smtClean="0"/>
              <a:t>Information Sources and References:	</a:t>
            </a:r>
            <a:r>
              <a:rPr lang="en-US" dirty="0" smtClean="0">
                <a:solidFill>
                  <a:srgbClr val="00B0F0"/>
                </a:solidFill>
              </a:rPr>
              <a:t>IP</a:t>
            </a:r>
            <a:endParaRPr lang="en-US" dirty="0">
              <a:solidFill>
                <a:srgbClr val="00B0F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z="2800" smtClean="0">
                <a:solidFill>
                  <a:schemeClr val="tx1"/>
                </a:solidFill>
              </a:rPr>
              <a:pPr/>
              <a:t>22</a:t>
            </a:fld>
            <a:endParaRPr lang="en-US" sz="28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hlinkClick r:id="rId2"/>
              </a:rPr>
              <a:t>http://fossil.energy.gov/images/programs/sequestration/what_sequestration_lg.jpg</a:t>
            </a:r>
            <a:endParaRPr lang="en-US" sz="3200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z="2800" smtClean="0">
                <a:solidFill>
                  <a:schemeClr val="tx1"/>
                </a:solidFill>
              </a:rPr>
              <a:pPr/>
              <a:t>23</a:t>
            </a:fld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Review from Presentation 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Discussed the </a:t>
            </a:r>
            <a:r>
              <a:rPr lang="en-US" dirty="0" smtClean="0"/>
              <a:t>Shell</a:t>
            </a:r>
            <a:r>
              <a:rPr lang="en-US" dirty="0" smtClean="0">
                <a:latin typeface="Calibri"/>
              </a:rPr>
              <a:t>™</a:t>
            </a:r>
            <a:r>
              <a:rPr lang="en-US" dirty="0" smtClean="0"/>
              <a:t> </a:t>
            </a:r>
            <a:r>
              <a:rPr lang="en-US" dirty="0" smtClean="0"/>
              <a:t>membrane gasifier</a:t>
            </a:r>
          </a:p>
          <a:p>
            <a:r>
              <a:rPr lang="en-US" dirty="0" smtClean="0"/>
              <a:t>Discussed our syngas cleaning processes</a:t>
            </a:r>
          </a:p>
          <a:p>
            <a:pPr lvl="1"/>
            <a:r>
              <a:rPr lang="en-US" dirty="0" smtClean="0"/>
              <a:t>Sulfur Removal </a:t>
            </a:r>
          </a:p>
          <a:p>
            <a:pPr lvl="1"/>
            <a:r>
              <a:rPr lang="en-US" dirty="0" smtClean="0"/>
              <a:t>Claus Process</a:t>
            </a:r>
          </a:p>
          <a:p>
            <a:pPr lvl="1"/>
            <a:r>
              <a:rPr lang="en-US" dirty="0" smtClean="0"/>
              <a:t>Water Gas Shift</a:t>
            </a:r>
          </a:p>
          <a:p>
            <a:r>
              <a:rPr lang="en-US" dirty="0" smtClean="0"/>
              <a:t>Flow Sheets</a:t>
            </a:r>
          </a:p>
          <a:p>
            <a:r>
              <a:rPr lang="en-US" dirty="0" smtClean="0"/>
              <a:t>Early Material and Energy Balances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z="2800" smtClean="0">
                <a:solidFill>
                  <a:schemeClr val="tx1"/>
                </a:solidFill>
              </a:rPr>
              <a:pPr/>
              <a:t>3</a:t>
            </a:fld>
            <a:endParaRPr lang="en-US" sz="28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Recent </a:t>
            </a:r>
            <a:r>
              <a:rPr lang="en-US" dirty="0" smtClean="0"/>
              <a:t>changes</a:t>
            </a:r>
          </a:p>
          <a:p>
            <a:pPr lvl="1"/>
            <a:r>
              <a:rPr lang="en-US" dirty="0" smtClean="0"/>
              <a:t>Using Selexol instead of </a:t>
            </a:r>
            <a:r>
              <a:rPr lang="en-US" dirty="0" smtClean="0"/>
              <a:t>MDEA</a:t>
            </a:r>
          </a:p>
          <a:p>
            <a:pPr lvl="1"/>
            <a:r>
              <a:rPr lang="en-US" dirty="0" smtClean="0"/>
              <a:t>Using the </a:t>
            </a:r>
            <a:r>
              <a:rPr lang="en-US" dirty="0" err="1" smtClean="0"/>
              <a:t>Superclaus</a:t>
            </a:r>
            <a:endParaRPr lang="en-US" dirty="0" smtClean="0"/>
          </a:p>
          <a:p>
            <a:r>
              <a:rPr lang="en-US" dirty="0" smtClean="0"/>
              <a:t>Aspen Simulation</a:t>
            </a:r>
          </a:p>
          <a:p>
            <a:r>
              <a:rPr lang="en-US" dirty="0" smtClean="0"/>
              <a:t>Heat Load Identification </a:t>
            </a:r>
            <a:endParaRPr lang="en-US" dirty="0" smtClean="0"/>
          </a:p>
          <a:p>
            <a:r>
              <a:rPr lang="en-US" dirty="0" smtClean="0"/>
              <a:t>Economics</a:t>
            </a:r>
          </a:p>
          <a:p>
            <a:pPr lvl="1"/>
            <a:r>
              <a:rPr lang="en-US" dirty="0" smtClean="0"/>
              <a:t>Aspen </a:t>
            </a:r>
            <a:r>
              <a:rPr lang="en-US" dirty="0" smtClean="0"/>
              <a:t>Price Evaluator</a:t>
            </a:r>
          </a:p>
          <a:p>
            <a:r>
              <a:rPr lang="en-US" dirty="0" smtClean="0"/>
              <a:t>Equipment Sizing</a:t>
            </a:r>
          </a:p>
          <a:p>
            <a:pPr lvl="2"/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mtClean="0"/>
              <a:pPr/>
              <a:t>4</a:t>
            </a:fld>
            <a:endParaRPr lang="en-US" dirty="0"/>
          </a:p>
        </p:txBody>
      </p:sp>
    </p:spTree>
  </p:cSld>
  <p:clrMapOvr>
    <a:masterClrMapping/>
  </p:clrMapOvr>
  <p:transition>
    <p:pull dir="d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Today’s Objectives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Flow Sheeting</a:t>
            </a:r>
          </a:p>
          <a:p>
            <a:r>
              <a:rPr lang="en-US" dirty="0" smtClean="0"/>
              <a:t>Energy Sinks/Loads</a:t>
            </a:r>
          </a:p>
          <a:p>
            <a:r>
              <a:rPr lang="en-US" dirty="0" smtClean="0"/>
              <a:t>Equipment Sizing</a:t>
            </a:r>
          </a:p>
          <a:p>
            <a:r>
              <a:rPr lang="en-US" dirty="0" smtClean="0"/>
              <a:t>Costing Aspen Process Estimator 			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z="2800" smtClean="0">
                <a:solidFill>
                  <a:schemeClr val="tx1"/>
                </a:solidFill>
              </a:rPr>
              <a:pPr/>
              <a:t>5</a:t>
            </a:fld>
            <a:endParaRPr lang="en-US" sz="28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Questions Brought Up Last Time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was the heat rate brought up in the gasifier comparisons?</a:t>
            </a:r>
          </a:p>
          <a:p>
            <a:r>
              <a:rPr lang="en-US" dirty="0" smtClean="0"/>
              <a:t>Why use N</a:t>
            </a:r>
            <a:r>
              <a:rPr lang="en-US" baseline="-25000" dirty="0" smtClean="0"/>
              <a:t>2</a:t>
            </a:r>
            <a:r>
              <a:rPr lang="en-US" dirty="0" smtClean="0"/>
              <a:t> as a transport gas and not CO</a:t>
            </a:r>
            <a:r>
              <a:rPr lang="en-US" baseline="-25000" dirty="0" smtClean="0"/>
              <a:t>2</a:t>
            </a:r>
            <a:r>
              <a:rPr lang="en-US" dirty="0" smtClean="0"/>
              <a:t>?</a:t>
            </a:r>
          </a:p>
          <a:p>
            <a:r>
              <a:rPr lang="en-US" dirty="0" smtClean="0"/>
              <a:t>How are we absorbing CO</a:t>
            </a:r>
            <a:r>
              <a:rPr lang="en-US" baseline="-25000" dirty="0" smtClean="0"/>
              <a:t>2</a:t>
            </a:r>
            <a:r>
              <a:rPr lang="en-US" dirty="0" smtClean="0"/>
              <a:t>?</a:t>
            </a:r>
          </a:p>
          <a:p>
            <a:r>
              <a:rPr lang="en-US" dirty="0" smtClean="0"/>
              <a:t>What is a better definition of the quench?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z="2800" smtClean="0">
                <a:solidFill>
                  <a:schemeClr val="tx1"/>
                </a:solidFill>
              </a:rPr>
              <a:pPr/>
              <a:t>6</a:t>
            </a:fld>
            <a:endParaRPr lang="en-US" sz="28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pull dir="d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CO2 Sequestration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75191"/>
            <a:ext cx="3276600" cy="4625609"/>
          </a:xfrm>
        </p:spPr>
        <p:txBody>
          <a:bodyPr>
            <a:normAutofit/>
          </a:bodyPr>
          <a:lstStyle/>
          <a:p>
            <a:r>
              <a:rPr lang="en-US" dirty="0" smtClean="0"/>
              <a:t>CO2 in our syngas is absorbed on Selexol to be selectively removed</a:t>
            </a:r>
          </a:p>
          <a:p>
            <a:r>
              <a:rPr lang="en-US" dirty="0" smtClean="0"/>
              <a:t>Delete only one CO2 slide.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33" name="Picture 32" descr="CO2 Absorber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581400" y="1752600"/>
            <a:ext cx="5248275" cy="3686175"/>
          </a:xfrm>
          <a:prstGeom prst="rect">
            <a:avLst/>
          </a:prstGeom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1026" name="Picture 2" descr="http://fossil.energy.gov/images/programs/sequestration/what_sequestration_l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304800"/>
            <a:ext cx="7143750" cy="5915026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838200" y="6211669"/>
            <a:ext cx="7467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hlinkClick r:id="rId3"/>
              </a:rPr>
              <a:t>http://fossil.energy.gov/images/programs/sequestration/what_sequestration_lg.jpg</a:t>
            </a:r>
            <a:endParaRPr lang="en-US" dirty="0"/>
          </a:p>
        </p:txBody>
      </p:sp>
    </p:spTree>
  </p:cSld>
  <p:clrMapOvr>
    <a:masterClrMapping/>
  </p:clrMapOvr>
  <p:transition>
    <p:pull dir="d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Flow Sheeting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362200"/>
            <a:ext cx="9031951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>
    <a:lnDef>
      <a:spPr/>
      <a:bodyPr/>
      <a:lstStyle/>
      <a:style>
        <a:lnRef idx="2">
          <a:schemeClr val="dk1"/>
        </a:lnRef>
        <a:fillRef idx="0">
          <a:schemeClr val="dk1"/>
        </a:fillRef>
        <a:effectRef idx="1">
          <a:schemeClr val="dk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6644</TotalTime>
  <Words>415</Words>
  <Application>Microsoft Office PowerPoint</Application>
  <PresentationFormat>On-screen Show (4:3)</PresentationFormat>
  <Paragraphs>145</Paragraphs>
  <Slides>23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4" baseType="lpstr">
      <vt:lpstr>Module</vt:lpstr>
      <vt:lpstr>Syngas Production from Petroleum Coke Gasification </vt:lpstr>
      <vt:lpstr>Project Purpose </vt:lpstr>
      <vt:lpstr>Review from Presentation 2</vt:lpstr>
      <vt:lpstr>Agenda</vt:lpstr>
      <vt:lpstr>Today’s Objectives</vt:lpstr>
      <vt:lpstr>Questions Brought Up Last Time</vt:lpstr>
      <vt:lpstr>CO2 Sequestration</vt:lpstr>
      <vt:lpstr>Slide 8</vt:lpstr>
      <vt:lpstr>Flow Sheeting </vt:lpstr>
      <vt:lpstr>Flow Sheeting</vt:lpstr>
      <vt:lpstr>Flow Sheeting</vt:lpstr>
      <vt:lpstr>Flow Sheeting</vt:lpstr>
      <vt:lpstr>Flow Sheeting</vt:lpstr>
      <vt:lpstr>Flow Sheeting</vt:lpstr>
      <vt:lpstr>Heat Load Identification </vt:lpstr>
      <vt:lpstr>Heat Sink Optimization</vt:lpstr>
      <vt:lpstr>Energy Balance</vt:lpstr>
      <vt:lpstr>Economics and Sizing</vt:lpstr>
      <vt:lpstr>Location</vt:lpstr>
      <vt:lpstr>Report Outline</vt:lpstr>
      <vt:lpstr>Report Outline</vt:lpstr>
      <vt:lpstr>Report Outline</vt:lpstr>
      <vt:lpstr>References 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Petroleum coke gasificaiton</dc:title>
  <dc:creator>Ryan Kosak</dc:creator>
  <cp:lastModifiedBy>Ryan Kosak</cp:lastModifiedBy>
  <cp:revision>318</cp:revision>
  <dcterms:created xsi:type="dcterms:W3CDTF">2011-01-21T21:08:01Z</dcterms:created>
  <dcterms:modified xsi:type="dcterms:W3CDTF">2011-03-04T00:36:44Z</dcterms:modified>
</cp:coreProperties>
</file>