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1" r:id="rId3"/>
    <p:sldId id="381" r:id="rId4"/>
    <p:sldId id="294" r:id="rId5"/>
    <p:sldId id="321" r:id="rId6"/>
    <p:sldId id="383" r:id="rId7"/>
    <p:sldId id="384" r:id="rId8"/>
    <p:sldId id="385" r:id="rId9"/>
    <p:sldId id="390" r:id="rId10"/>
    <p:sldId id="386" r:id="rId11"/>
    <p:sldId id="387" r:id="rId12"/>
    <p:sldId id="388" r:id="rId13"/>
    <p:sldId id="391" r:id="rId14"/>
    <p:sldId id="392" r:id="rId15"/>
    <p:sldId id="393" r:id="rId16"/>
    <p:sldId id="395" r:id="rId17"/>
    <p:sldId id="394" r:id="rId18"/>
    <p:sldId id="396" r:id="rId19"/>
    <p:sldId id="398" r:id="rId20"/>
    <p:sldId id="404" r:id="rId21"/>
    <p:sldId id="405" r:id="rId22"/>
    <p:sldId id="406" r:id="rId23"/>
    <p:sldId id="407" r:id="rId24"/>
    <p:sldId id="408" r:id="rId25"/>
    <p:sldId id="409" r:id="rId26"/>
    <p:sldId id="410" r:id="rId27"/>
    <p:sldId id="411" r:id="rId28"/>
    <p:sldId id="412" r:id="rId29"/>
    <p:sldId id="389" r:id="rId30"/>
    <p:sldId id="354" r:id="rId31"/>
    <p:sldId id="362" r:id="rId32"/>
    <p:sldId id="397" r:id="rId33"/>
    <p:sldId id="261" r:id="rId34"/>
    <p:sldId id="266" r:id="rId35"/>
    <p:sldId id="267" r:id="rId36"/>
    <p:sldId id="400" r:id="rId37"/>
    <p:sldId id="401" r:id="rId38"/>
    <p:sldId id="402" r:id="rId39"/>
    <p:sldId id="403" r:id="rId40"/>
    <p:sldId id="352" r:id="rId41"/>
    <p:sldId id="351" r:id="rId42"/>
    <p:sldId id="334" r:id="rId43"/>
    <p:sldId id="317" r:id="rId44"/>
    <p:sldId id="318" r:id="rId45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43"/>
        <p:sld r:id="rId34"/>
        <p:sld r:id="rId35"/>
        <p:sld r:id="rId36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30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cuments\Senior%20Design\Equipment%20sizing\Equipment%20List%20(03.23.11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ipi\Downloads\Economic040111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Annual</a:t>
            </a:r>
            <a:r>
              <a:rPr lang="en-US" baseline="0"/>
              <a:t> Operating Cost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/>
            </a:pPr>
            <a:r>
              <a:rPr lang="en-US" sz="3600" u="sng" dirty="0" smtClean="0"/>
              <a:t>Annual</a:t>
            </a:r>
            <a:r>
              <a:rPr lang="en-US" sz="3600" u="sng" baseline="0" dirty="0" smtClean="0"/>
              <a:t> Operating Cost</a:t>
            </a:r>
            <a:endParaRPr lang="en-US" sz="3600" u="sng" dirty="0"/>
          </a:p>
        </c:rich>
      </c:tx>
      <c:layout>
        <c:manualLayout>
          <c:xMode val="edge"/>
          <c:yMode val="edge"/>
          <c:x val="0.46774300087489062"/>
          <c:y val="2.873563218390805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($MM/YEAR)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dirty="0" smtClean="0"/>
                      <a:t>Raw </a:t>
                    </a:r>
                    <a:r>
                      <a:rPr lang="en-US" dirty="0"/>
                      <a:t>Material  </a:t>
                    </a:r>
                    <a:r>
                      <a:rPr lang="en-US" dirty="0" smtClean="0"/>
                      <a:t>Cost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149mm</a:t>
                    </a:r>
                    <a:r>
                      <a:rPr lang="en-US" dirty="0"/>
                      <a:t>
84%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723490813648294E-2"/>
                  <c:y val="-5.0466256373125774E-2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dirty="0" smtClean="0"/>
                      <a:t>Labor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0.9mm</a:t>
                    </a:r>
                    <a:r>
                      <a:rPr lang="en-US" dirty="0"/>
                      <a:t>
0%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6275481189851271E-2"/>
                  <c:y val="-8.6140073008115367E-2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dirty="0" err="1" smtClean="0"/>
                      <a:t>CW+NG+Elec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21.5mm</a:t>
                    </a:r>
                    <a:r>
                      <a:rPr lang="en-US" dirty="0"/>
                      <a:t>
12%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0619116360454943"/>
                  <c:y val="-1.0552086161643588E-2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dirty="0"/>
                      <a:t>Maintenance
</a:t>
                    </a:r>
                    <a:r>
                      <a:rPr lang="en-US" dirty="0" smtClean="0"/>
                      <a:t>7mm</a:t>
                    </a:r>
                  </a:p>
                  <a:p>
                    <a:pPr>
                      <a:defRPr sz="2000" b="1"/>
                    </a:pPr>
                    <a:r>
                      <a:rPr lang="en-US" dirty="0" smtClean="0"/>
                      <a:t>4</a:t>
                    </a:r>
                    <a:r>
                      <a:rPr lang="en-US" dirty="0"/>
                      <a:t>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Raw Material  cost</c:v>
                </c:pt>
                <c:pt idx="1">
                  <c:v>Labor</c:v>
                </c:pt>
                <c:pt idx="2">
                  <c:v>CW+NG+Elec</c:v>
                </c:pt>
                <c:pt idx="3">
                  <c:v>Maintenance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149</c:v>
                </c:pt>
                <c:pt idx="1">
                  <c:v>0.9</c:v>
                </c:pt>
                <c:pt idx="2">
                  <c:v>21.5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DE4ECD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18210668197725291"/>
                  <c:y val="-0.22769585619979321"/>
                </c:manualLayout>
              </c:layout>
              <c:tx>
                <c:rich>
                  <a:bodyPr/>
                  <a:lstStyle/>
                  <a:p>
                    <a:r>
                      <a:rPr lang="en-US" sz="1600" b="1"/>
                      <a:t>Gasifier, 74%</a:t>
                    </a:r>
                  </a:p>
                  <a:p>
                    <a:r>
                      <a:rPr lang="en-US" sz="1600" b="1"/>
                      <a:t>$135 mm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dLbl>
              <c:idx val="1"/>
              <c:layout>
                <c:manualLayout>
                  <c:x val="0.13865912073490813"/>
                  <c:y val="5.6906665075956417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/>
                      <a:t>Sulfur</a:t>
                    </a:r>
                    <a:r>
                      <a:rPr lang="en-US" sz="1600" b="1" baseline="0" dirty="0"/>
                      <a:t> Removal</a:t>
                    </a:r>
                    <a:r>
                      <a:rPr lang="en-US" sz="1600" b="1" dirty="0"/>
                      <a:t>, 9%</a:t>
                    </a:r>
                  </a:p>
                  <a:p>
                    <a:r>
                      <a:rPr lang="en-US" sz="1600" b="1" dirty="0"/>
                      <a:t>$17 mm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/>
                      <a:t>CO2</a:t>
                    </a:r>
                    <a:r>
                      <a:rPr lang="en-US" sz="1600" b="1" baseline="0"/>
                      <a:t> Sequatration</a:t>
                    </a:r>
                    <a:r>
                      <a:rPr lang="en-US" sz="1600" b="1"/>
                      <a:t>, 17%</a:t>
                    </a:r>
                  </a:p>
                  <a:p>
                    <a:r>
                      <a:rPr lang="en-US" sz="1600" b="1"/>
                      <a:t> $31 mm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1"/>
            <c:showPercent val="1"/>
            <c:showBubbleSize val="0"/>
            <c:showLeaderLines val="1"/>
          </c:dLbls>
          <c:val>
            <c:numRef>
              <c:f>'Equip list and discrip'!$B$21:$B$23</c:f>
              <c:numCache>
                <c:formatCode>"$"#,##0.00</c:formatCode>
                <c:ptCount val="3"/>
                <c:pt idx="0" formatCode="_(&quot;$&quot;* #,##0.00_);_(&quot;$&quot;* \(#,##0.00\);_(&quot;$&quot;* &quot;-&quot;??_);_(@_)">
                  <c:v>135099254</c:v>
                </c:pt>
                <c:pt idx="1">
                  <c:v>17064712</c:v>
                </c:pt>
                <c:pt idx="2">
                  <c:v>30311530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188944578696923"/>
          <c:y val="9.7922585756887545E-2"/>
          <c:w val="0.81895146787207163"/>
          <c:h val="0.81318892796958364"/>
        </c:manualLayout>
      </c:layout>
      <c:bar3DChart>
        <c:barDir val="col"/>
        <c:grouping val="clustered"/>
        <c:varyColors val="0"/>
        <c:ser>
          <c:idx val="0"/>
          <c:order val="0"/>
          <c:tx>
            <c:v>Cumulative Cash Flow ($MM/year)</c:v>
          </c:tx>
          <c:invertIfNegative val="0"/>
          <c:cat>
            <c:numRef>
              <c:f>[Economic040111.xlsx]Economics!$C$5:$V$5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cat>
          <c:val>
            <c:numRef>
              <c:f>[Economic040111.xlsx]Economics!$C$45:$V$45</c:f>
              <c:numCache>
                <c:formatCode>General</c:formatCode>
                <c:ptCount val="20"/>
                <c:pt idx="0" formatCode="_(&quot;$&quot;* #,##0_);_(&quot;$&quot;* \(#,##0\);_(&quot;$&quot;* &quot;-&quot;??_);_(@_)">
                  <c:v>-25.546569496</c:v>
                </c:pt>
                <c:pt idx="1">
                  <c:v>-129.557602444</c:v>
                </c:pt>
                <c:pt idx="2">
                  <c:v>-202.54780100399998</c:v>
                </c:pt>
                <c:pt idx="3">
                  <c:v>-168.8104420569889</c:v>
                </c:pt>
                <c:pt idx="4">
                  <c:v>-86.209359894496188</c:v>
                </c:pt>
                <c:pt idx="5">
                  <c:v>-0.66544349102640188</c:v>
                </c:pt>
                <c:pt idx="6">
                  <c:v>87.924497777188577</c:v>
                </c:pt>
                <c:pt idx="7">
                  <c:v>179.66794270035282</c:v>
                </c:pt>
                <c:pt idx="8">
                  <c:v>274.67688227591771</c:v>
                </c:pt>
                <c:pt idx="9">
                  <c:v>358.85405956440047</c:v>
                </c:pt>
                <c:pt idx="10">
                  <c:v>460.74921762862084</c:v>
                </c:pt>
                <c:pt idx="11">
                  <c:v>566.27537860932966</c:v>
                </c:pt>
                <c:pt idx="12">
                  <c:v>675.56512590243426</c:v>
                </c:pt>
                <c:pt idx="13">
                  <c:v>788.75691267039861</c:v>
                </c:pt>
                <c:pt idx="14">
                  <c:v>887.98952123172671</c:v>
                </c:pt>
                <c:pt idx="15">
                  <c:v>1009.4258848085615</c:v>
                </c:pt>
                <c:pt idx="16">
                  <c:v>1135.2182519891192</c:v>
                </c:pt>
                <c:pt idx="17">
                  <c:v>1265.5320573516744</c:v>
                </c:pt>
                <c:pt idx="18">
                  <c:v>1400.5404788694636</c:v>
                </c:pt>
                <c:pt idx="19">
                  <c:v>1540.4248926411462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3158784"/>
        <c:axId val="113169152"/>
        <c:axId val="0"/>
      </c:bar3DChart>
      <c:catAx>
        <c:axId val="113158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/>
                  <a:t>Years</a:t>
                </a:r>
              </a:p>
            </c:rich>
          </c:tx>
          <c:layout>
            <c:manualLayout>
              <c:xMode val="edge"/>
              <c:yMode val="edge"/>
              <c:x val="0.4727032905609021"/>
              <c:y val="0.9195038120234977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3169152"/>
        <c:crosses val="autoZero"/>
        <c:auto val="1"/>
        <c:lblAlgn val="ctr"/>
        <c:lblOffset val="100"/>
        <c:noMultiLvlLbl val="0"/>
      </c:catAx>
      <c:valAx>
        <c:axId val="113169152"/>
        <c:scaling>
          <c:orientation val="minMax"/>
          <c:min val="-2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aseline="0"/>
                  <a:t> ($MM/YR)</a:t>
                </a:r>
                <a:endParaRPr lang="en-US" sz="1600"/>
              </a:p>
            </c:rich>
          </c:tx>
          <c:layout/>
          <c:overlay val="0"/>
        </c:title>
        <c:numFmt formatCode="&quot;$&quot;#,##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131587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NPV Vs.</a:t>
            </a:r>
            <a:r>
              <a:rPr lang="en-US" baseline="0"/>
              <a:t> Syngas Prices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NPV</c:v>
          </c:tx>
          <c:xVal>
            <c:numRef>
              <c:f>Graphs!$A$2:$A$11</c:f>
              <c:numCache>
                <c:formatCode>"$"#,##0.00</c:formatCode>
                <c:ptCount val="10"/>
                <c:pt idx="0">
                  <c:v>180</c:v>
                </c:pt>
                <c:pt idx="1">
                  <c:v>190</c:v>
                </c:pt>
                <c:pt idx="2">
                  <c:v>200</c:v>
                </c:pt>
                <c:pt idx="3">
                  <c:v>210</c:v>
                </c:pt>
                <c:pt idx="4">
                  <c:v>220</c:v>
                </c:pt>
                <c:pt idx="5">
                  <c:v>230</c:v>
                </c:pt>
                <c:pt idx="6">
                  <c:v>240</c:v>
                </c:pt>
                <c:pt idx="7">
                  <c:v>250</c:v>
                </c:pt>
                <c:pt idx="8">
                  <c:v>300</c:v>
                </c:pt>
                <c:pt idx="9">
                  <c:v>310</c:v>
                </c:pt>
              </c:numCache>
            </c:numRef>
          </c:xVal>
          <c:yVal>
            <c:numRef>
              <c:f>Graphs!$C$2:$C$11</c:f>
              <c:numCache>
                <c:formatCode>"$"#,##0.00</c:formatCode>
                <c:ptCount val="10"/>
                <c:pt idx="0">
                  <c:v>-45.394792130011439</c:v>
                </c:pt>
                <c:pt idx="1">
                  <c:v>0.96237116042247961</c:v>
                </c:pt>
                <c:pt idx="2">
                  <c:v>47.319534450856438</c:v>
                </c:pt>
                <c:pt idx="3">
                  <c:v>93.676697741290411</c:v>
                </c:pt>
                <c:pt idx="4">
                  <c:v>140.03386103172431</c:v>
                </c:pt>
                <c:pt idx="5">
                  <c:v>186.39102432215833</c:v>
                </c:pt>
                <c:pt idx="6">
                  <c:v>232.74818761259237</c:v>
                </c:pt>
                <c:pt idx="7">
                  <c:v>279.10535090302631</c:v>
                </c:pt>
                <c:pt idx="8">
                  <c:v>510.8911673551961</c:v>
                </c:pt>
                <c:pt idx="9">
                  <c:v>557.24833064563052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190784"/>
        <c:axId val="113197056"/>
      </c:scatterChart>
      <c:valAx>
        <c:axId val="113190784"/>
        <c:scaling>
          <c:orientation val="minMax"/>
          <c:min val="1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Syngas($/ton)</a:t>
                </a:r>
              </a:p>
            </c:rich>
          </c:tx>
          <c:layout/>
          <c:overlay val="0"/>
        </c:title>
        <c:numFmt formatCode="&quot;$&quot;#,##0.00" sourceLinked="1"/>
        <c:majorTickMark val="none"/>
        <c:minorTickMark val="none"/>
        <c:tickLblPos val="nextTo"/>
        <c:crossAx val="113197056"/>
        <c:crosses val="autoZero"/>
        <c:crossBetween val="midCat"/>
      </c:valAx>
      <c:valAx>
        <c:axId val="1131970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</a:t>
                </a:r>
                <a:r>
                  <a:rPr lang="en-US" baseline="0"/>
                  <a:t> Present value </a:t>
                </a:r>
                <a:r>
                  <a:rPr lang="en-US"/>
                  <a:t>($million)</a:t>
                </a:r>
              </a:p>
            </c:rich>
          </c:tx>
          <c:layout/>
          <c:overlay val="0"/>
        </c:title>
        <c:numFmt formatCode="&quot;$&quot;#,##0.00" sourceLinked="1"/>
        <c:majorTickMark val="none"/>
        <c:minorTickMark val="none"/>
        <c:tickLblPos val="nextTo"/>
        <c:crossAx val="1131907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IRR vs. Syngas Price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IRR</c:v>
          </c:tx>
          <c:xVal>
            <c:numRef>
              <c:f>Graphs!$A$2:$A$11</c:f>
              <c:numCache>
                <c:formatCode>"$"#,##0.00</c:formatCode>
                <c:ptCount val="10"/>
                <c:pt idx="0">
                  <c:v>180</c:v>
                </c:pt>
                <c:pt idx="1">
                  <c:v>190</c:v>
                </c:pt>
                <c:pt idx="2">
                  <c:v>200</c:v>
                </c:pt>
                <c:pt idx="3">
                  <c:v>210</c:v>
                </c:pt>
                <c:pt idx="4">
                  <c:v>220</c:v>
                </c:pt>
                <c:pt idx="5">
                  <c:v>230</c:v>
                </c:pt>
                <c:pt idx="6">
                  <c:v>240</c:v>
                </c:pt>
                <c:pt idx="7">
                  <c:v>250</c:v>
                </c:pt>
                <c:pt idx="8">
                  <c:v>300</c:v>
                </c:pt>
                <c:pt idx="9">
                  <c:v>310</c:v>
                </c:pt>
              </c:numCache>
            </c:numRef>
          </c:xVal>
          <c:yVal>
            <c:numRef>
              <c:f>Graphs!$D$2:$D$11</c:f>
              <c:numCache>
                <c:formatCode>0.00%</c:formatCode>
                <c:ptCount val="10"/>
                <c:pt idx="0">
                  <c:v>-0.12391298921866721</c:v>
                </c:pt>
                <c:pt idx="1">
                  <c:v>-2.7979728426691521E-2</c:v>
                </c:pt>
                <c:pt idx="2">
                  <c:v>3.0288088531552404E-2</c:v>
                </c:pt>
                <c:pt idx="3">
                  <c:v>7.3733879717598594E-2</c:v>
                </c:pt>
                <c:pt idx="4">
                  <c:v>0.10921656858816768</c:v>
                </c:pt>
                <c:pt idx="5">
                  <c:v>0.13970979366966121</c:v>
                </c:pt>
                <c:pt idx="6">
                  <c:v>0.16677257301574289</c:v>
                </c:pt>
                <c:pt idx="7">
                  <c:v>0.19132466509891632</c:v>
                </c:pt>
                <c:pt idx="8">
                  <c:v>0.29172471505558395</c:v>
                </c:pt>
                <c:pt idx="9">
                  <c:v>0.30893494002325234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231744"/>
        <c:axId val="113233920"/>
      </c:scatterChart>
      <c:valAx>
        <c:axId val="113231744"/>
        <c:scaling>
          <c:orientation val="minMax"/>
          <c:min val="1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</a:t>
                </a:r>
                <a:r>
                  <a:rPr lang="en-US" baseline="0"/>
                  <a:t> ($/ton)</a:t>
                </a:r>
                <a:endParaRPr lang="en-US"/>
              </a:p>
            </c:rich>
          </c:tx>
          <c:layout/>
          <c:overlay val="0"/>
        </c:title>
        <c:numFmt formatCode="&quot;$&quot;#,##0.00" sourceLinked="1"/>
        <c:majorTickMark val="none"/>
        <c:minorTickMark val="none"/>
        <c:tickLblPos val="nextTo"/>
        <c:crossAx val="113233920"/>
        <c:crosses val="autoZero"/>
        <c:crossBetween val="midCat"/>
      </c:valAx>
      <c:valAx>
        <c:axId val="1132339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  <c:overlay val="0"/>
        </c:title>
        <c:numFmt formatCode="0.00%" sourceLinked="1"/>
        <c:majorTickMark val="none"/>
        <c:minorTickMark val="none"/>
        <c:tickLblPos val="nextTo"/>
        <c:crossAx val="1132317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NPV Vs. Petcoke Prices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NPV</c:v>
          </c:tx>
          <c:xVal>
            <c:numRef>
              <c:f>Graphs!$K$2:$K$6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100</c:v>
                </c:pt>
                <c:pt idx="4">
                  <c:v>150</c:v>
                </c:pt>
              </c:numCache>
            </c:numRef>
          </c:xVal>
          <c:yVal>
            <c:numRef>
              <c:f>Graphs!$L$2:$L$6</c:f>
              <c:numCache>
                <c:formatCode>General</c:formatCode>
                <c:ptCount val="5"/>
                <c:pt idx="0">
                  <c:v>528.72084554382536</c:v>
                </c:pt>
                <c:pt idx="1">
                  <c:v>510.89116735519576</c:v>
                </c:pt>
                <c:pt idx="2">
                  <c:v>493.06148916656798</c:v>
                </c:pt>
                <c:pt idx="3">
                  <c:v>421.74277641205396</c:v>
                </c:pt>
                <c:pt idx="4">
                  <c:v>243.44599452576892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26208"/>
        <c:axId val="128536576"/>
      </c:scatterChart>
      <c:valAx>
        <c:axId val="128526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Petcoke($/ton)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8536576"/>
        <c:crosses val="autoZero"/>
        <c:crossBetween val="midCat"/>
      </c:valAx>
      <c:valAx>
        <c:axId val="1285365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 Present value ($million)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85262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IRR vs. Petcoke</a:t>
            </a:r>
            <a:r>
              <a:rPr lang="en-US" baseline="0"/>
              <a:t> </a:t>
            </a:r>
            <a:r>
              <a:rPr lang="en-US"/>
              <a:t>Price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IRR</c:v>
          </c:tx>
          <c:xVal>
            <c:numRef>
              <c:f>Graphs!$K$2:$K$6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100</c:v>
                </c:pt>
                <c:pt idx="4">
                  <c:v>150</c:v>
                </c:pt>
              </c:numCache>
            </c:numRef>
          </c:xVal>
          <c:yVal>
            <c:numRef>
              <c:f>Graphs!$M$2:$M$6</c:f>
              <c:numCache>
                <c:formatCode>0%</c:formatCode>
                <c:ptCount val="5"/>
                <c:pt idx="0" formatCode="0.00%">
                  <c:v>0.29842719364670106</c:v>
                </c:pt>
                <c:pt idx="1">
                  <c:v>0.29172471505558417</c:v>
                </c:pt>
                <c:pt idx="2" formatCode="0.00%">
                  <c:v>0.28491134391957423</c:v>
                </c:pt>
                <c:pt idx="3" formatCode="0.00%">
                  <c:v>0.2564109494651321</c:v>
                </c:pt>
                <c:pt idx="4" formatCode="0.00%">
                  <c:v>0.17263587656471419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58976"/>
        <c:axId val="128569344"/>
      </c:scatterChart>
      <c:valAx>
        <c:axId val="128558976"/>
        <c:scaling>
          <c:orientation val="minMax"/>
          <c:min val="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Petcoke  ($/ton)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8569344"/>
        <c:crosses val="autoZero"/>
        <c:crossBetween val="midCat"/>
      </c:valAx>
      <c:valAx>
        <c:axId val="1285693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  <c:overlay val="0"/>
        </c:title>
        <c:numFmt formatCode="0.00%" sourceLinked="1"/>
        <c:majorTickMark val="none"/>
        <c:minorTickMark val="none"/>
        <c:tickLblPos val="nextTo"/>
        <c:crossAx val="1285589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VISIO,</a:t>
            </a:r>
            <a:r>
              <a:rPr lang="en-US" baseline="0" dirty="0" smtClean="0"/>
              <a:t>  Update numbers, split streams to </a:t>
            </a:r>
            <a:r>
              <a:rPr lang="en-US" baseline="0" dirty="0" err="1" smtClean="0"/>
              <a:t>chem</a:t>
            </a:r>
            <a:r>
              <a:rPr lang="en-US" baseline="0" dirty="0" smtClean="0"/>
              <a:t> prod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7E9B2-4952-46B6-ADA7-E671EE8A9E7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02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5,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2S Removal Control 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9530"/>
            <a:ext cx="9144000" cy="5718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H2S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dirty="0"/>
          </a:p>
        </p:txBody>
      </p:sp>
      <p:pic>
        <p:nvPicPr>
          <p:cNvPr id="6" name="Picture 5" descr="H2S Removal Control p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385" y="0"/>
            <a:ext cx="7575229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dirty="0"/>
          </a:p>
        </p:txBody>
      </p:sp>
      <p:pic>
        <p:nvPicPr>
          <p:cNvPr id="6" name="Picture 5" descr="H2S Removal Control pt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0297" y="0"/>
            <a:ext cx="5003405" cy="68580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Overall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dirty="0"/>
          </a:p>
        </p:txBody>
      </p:sp>
      <p:pic>
        <p:nvPicPr>
          <p:cNvPr id="8" name="Picture 7" descr="Overall Layout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133475"/>
            <a:ext cx="6200775" cy="572452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Gasification Island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18</a:t>
            </a:fld>
            <a:endParaRPr lang="en-US" dirty="0"/>
          </a:p>
        </p:txBody>
      </p:sp>
      <p:pic>
        <p:nvPicPr>
          <p:cNvPr id="6" name="Picture 5" descr="Gasifier Lay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676400"/>
            <a:ext cx="5086350" cy="500062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Refined Economics:</a:t>
            </a:r>
            <a:br>
              <a:rPr lang="en-US" dirty="0" smtClean="0"/>
            </a:br>
            <a:r>
              <a:rPr lang="en-US" dirty="0" smtClean="0"/>
              <a:t>Raw Material Cost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295205"/>
              </p:ext>
            </p:extLst>
          </p:nvPr>
        </p:nvGraphicFramePr>
        <p:xfrm>
          <a:off x="228600" y="1676400"/>
          <a:ext cx="8686800" cy="505587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721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Raw Materials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Quantity (</a:t>
                      </a:r>
                      <a:r>
                        <a:rPr lang="en-GB" sz="1800" u="none" strike="noStrike" dirty="0" err="1" smtClean="0">
                          <a:effectLst/>
                        </a:rPr>
                        <a:t>lbm</a:t>
                      </a:r>
                      <a:r>
                        <a:rPr lang="en-GB" sz="1800" u="none" strike="noStrike" dirty="0" smtClean="0">
                          <a:effectLst/>
                        </a:rPr>
                        <a:t>/day)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Price </a:t>
                      </a:r>
                      <a:r>
                        <a:rPr lang="en-GB" sz="1800" u="none" strike="noStrike" dirty="0" smtClean="0">
                          <a:effectLst/>
                        </a:rPr>
                        <a:t>($/</a:t>
                      </a:r>
                      <a:r>
                        <a:rPr lang="en-GB" sz="1800" u="none" strike="noStrike" dirty="0" err="1" smtClean="0">
                          <a:effectLst/>
                        </a:rPr>
                        <a:t>lbm</a:t>
                      </a:r>
                      <a:r>
                        <a:rPr lang="en-GB" sz="1800" u="none" strike="noStrike" dirty="0" smtClean="0">
                          <a:effectLst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Total Cost (day)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Cost ($)/(year)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Petcoke</a:t>
                      </a:r>
                      <a:r>
                        <a:rPr lang="en-GB" sz="1800" u="none" strike="noStrike" dirty="0">
                          <a:effectLst/>
                        </a:rPr>
                        <a:t> (T/D)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4,409,200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0.034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 </a:t>
                      </a:r>
                      <a:r>
                        <a:rPr lang="en-GB" sz="1800" u="none" strike="noStrike" dirty="0">
                          <a:effectLst/>
                        </a:rPr>
                        <a:t>150,000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</a:rPr>
                        <a:t>52,500,000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7212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Zinc </a:t>
                      </a:r>
                      <a:r>
                        <a:rPr lang="en-GB" sz="1800" u="none" strike="noStrike" dirty="0" smtClean="0">
                          <a:effectLst/>
                        </a:rPr>
                        <a:t>Oxide </a:t>
                      </a:r>
                      <a:r>
                        <a:rPr lang="en-GB" sz="1800" u="none" strike="noStrike" dirty="0">
                          <a:effectLst/>
                        </a:rPr>
                        <a:t>(</a:t>
                      </a:r>
                      <a:r>
                        <a:rPr lang="en-GB" sz="1800" u="none" strike="noStrike" dirty="0" err="1">
                          <a:effectLst/>
                        </a:rPr>
                        <a:t>lbm</a:t>
                      </a:r>
                      <a:r>
                        <a:rPr lang="en-GB" sz="1800" u="none" strike="noStrike" dirty="0">
                          <a:effectLst/>
                        </a:rPr>
                        <a:t>/day)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392.73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55.00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$21,600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 </a:t>
                      </a:r>
                      <a:r>
                        <a:rPr lang="en-GB" sz="1800" u="none" strike="noStrike" dirty="0">
                          <a:effectLst/>
                        </a:rPr>
                        <a:t>7,560,053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Selexol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6,200,000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 3.20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$19,840,000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19,840,000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Ferro-chrome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53,001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 1.33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70,492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24,672,215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7212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Aluminium Oxide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450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23.17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10,416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3,645,468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Oxygen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4,232,832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0.028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117,120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40,992,000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 </a:t>
                      </a:r>
                      <a:r>
                        <a:rPr lang="en-GB" sz="1800" u="none" strike="noStrike" dirty="0">
                          <a:effectLst/>
                        </a:rPr>
                        <a:t>149,209,735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410136" y="1524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6764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21</a:t>
            </a:fld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51892260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32632519"/>
              </p:ext>
            </p:extLst>
          </p:nvPr>
        </p:nvGraphicFramePr>
        <p:xfrm>
          <a:off x="-13855" y="41564"/>
          <a:ext cx="9144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021742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Capital Cost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644744"/>
              </p:ext>
            </p:extLst>
          </p:nvPr>
        </p:nvGraphicFramePr>
        <p:xfrm>
          <a:off x="0" y="1295400"/>
          <a:ext cx="9144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71118854"/>
      </p:ext>
    </p:extLst>
  </p:cSld>
  <p:clrMapOvr>
    <a:masterClrMapping/>
  </p:clrMapOvr>
  <p:transition>
    <p:pull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Economics Summary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904731"/>
              </p:ext>
            </p:extLst>
          </p:nvPr>
        </p:nvGraphicFramePr>
        <p:xfrm>
          <a:off x="457200" y="1659160"/>
          <a:ext cx="8305800" cy="4872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8850"/>
                <a:gridCol w="1325510"/>
                <a:gridCol w="1374729"/>
                <a:gridCol w="1415062"/>
                <a:gridCol w="1459497"/>
                <a:gridCol w="1432152"/>
              </a:tblGrid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193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Revenue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    129,570,000 </a:t>
                      </a:r>
                      <a:endParaRPr lang="en-US" sz="11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$ 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240,352,994</a:t>
                      </a:r>
                      <a:endParaRPr lang="en-US" sz="11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Cap. Cost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$ 25,546,569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$ 104,011,033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72,990,199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20,072,305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Op.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111,070,226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$ 242,943,820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Expense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$ 25,546,569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$ 104,011,033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72,990,199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151,307,886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$ 281,203,980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ncome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tax 40%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 -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13,144,845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83,909,549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Income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After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19,717,268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$125,864,323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4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Cumulative Cash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Flow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25,546,569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$129,557,602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$202,547,801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168,810,442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$1,540,424,893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NPV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$89,282,710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N/A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nterest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10136" y="304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330252"/>
      </p:ext>
    </p:extLst>
  </p:cSld>
  <p:clrMapOvr>
    <a:masterClrMapping/>
  </p:clrMapOvr>
  <p:transition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6023833"/>
              </p:ext>
            </p:extLst>
          </p:nvPr>
        </p:nvGraphicFramePr>
        <p:xfrm>
          <a:off x="228600" y="228600"/>
          <a:ext cx="86868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57411"/>
      </p:ext>
    </p:extLst>
  </p:cSld>
  <p:clrMapOvr>
    <a:masterClrMapping/>
  </p:clrMapOvr>
  <p:transition>
    <p:pull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9909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180395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2077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9630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PFD</a:t>
            </a:r>
          </a:p>
          <a:p>
            <a:endParaRPr lang="en-US" dirty="0" smtClean="0"/>
          </a:p>
          <a:p>
            <a:r>
              <a:rPr lang="en-US" dirty="0" smtClean="0"/>
              <a:t>Control Schemes</a:t>
            </a:r>
          </a:p>
          <a:p>
            <a:endParaRPr lang="en-US" dirty="0" smtClean="0"/>
          </a:p>
          <a:p>
            <a:r>
              <a:rPr lang="en-US" dirty="0" smtClean="0"/>
              <a:t>Plant Layout</a:t>
            </a:r>
          </a:p>
          <a:p>
            <a:endParaRPr lang="en-US" dirty="0" smtClean="0"/>
          </a:p>
          <a:p>
            <a:r>
              <a:rPr lang="en-US" dirty="0" smtClean="0"/>
              <a:t>Calculations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Refined Economics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1447800"/>
            <a:ext cx="2133600" cy="274320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BFD 040311 F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371600"/>
            <a:ext cx="7162800" cy="2851360"/>
          </a:xfrm>
          <a:prstGeom prst="rect">
            <a:avLst/>
          </a:prstGeom>
        </p:spPr>
      </p:pic>
      <p:pic>
        <p:nvPicPr>
          <p:cNvPr id="11" name="Picture 10" descr="BFD 040311 D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4191000"/>
            <a:ext cx="757459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Revise report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31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Richard Parkinson.  “Where Does It Go? An Introduction to the Placement of Process Equipment.”  </a:t>
            </a:r>
            <a:r>
              <a:rPr lang="en-US" i="1" dirty="0" smtClean="0"/>
              <a:t>UOP  </a:t>
            </a:r>
            <a:r>
              <a:rPr lang="en-US" dirty="0" smtClean="0"/>
              <a:t>PowerPoint.  2009.  2 April 2011.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35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Discussed our Aspen Simulation</a:t>
            </a:r>
          </a:p>
          <a:p>
            <a:pPr lvl="1"/>
            <a:r>
              <a:rPr lang="en-US" dirty="0" smtClean="0"/>
              <a:t>Gasifier</a:t>
            </a:r>
          </a:p>
          <a:p>
            <a:pPr lvl="1"/>
            <a:r>
              <a:rPr lang="en-US" dirty="0" smtClean="0"/>
              <a:t>Sulfur Removal</a:t>
            </a:r>
          </a:p>
          <a:p>
            <a:pPr lvl="1"/>
            <a:r>
              <a:rPr lang="en-US" dirty="0" smtClean="0"/>
              <a:t>Water Gas Shift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r>
              <a:rPr lang="en-US" dirty="0" smtClean="0"/>
              <a:t>Claus Process</a:t>
            </a:r>
          </a:p>
          <a:p>
            <a:r>
              <a:rPr lang="en-US" dirty="0" smtClean="0"/>
              <a:t>Heat Loads</a:t>
            </a:r>
          </a:p>
          <a:p>
            <a:pPr lvl="1"/>
            <a:r>
              <a:rPr lang="en-US" dirty="0" smtClean="0"/>
              <a:t>Optimization</a:t>
            </a:r>
          </a:p>
          <a:p>
            <a:r>
              <a:rPr lang="en-US" dirty="0" smtClean="0"/>
              <a:t>Equipment Costs and Sizes</a:t>
            </a:r>
          </a:p>
          <a:p>
            <a:r>
              <a:rPr lang="en-US" dirty="0" smtClean="0"/>
              <a:t>Individual Economics</a:t>
            </a:r>
          </a:p>
          <a:p>
            <a:pPr lvl="1"/>
            <a:r>
              <a:rPr lang="en-US" dirty="0" smtClean="0"/>
              <a:t>Sensitivity Analysis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42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</a:t>
            </a:r>
          </a:p>
          <a:p>
            <a:endParaRPr lang="en-US" dirty="0" smtClean="0"/>
          </a:p>
          <a:p>
            <a:r>
              <a:rPr lang="en-US" dirty="0" smtClean="0"/>
              <a:t>Initial Control Scheme</a:t>
            </a:r>
          </a:p>
          <a:p>
            <a:endParaRPr lang="en-US" dirty="0" smtClean="0"/>
          </a:p>
          <a:p>
            <a:r>
              <a:rPr lang="en-US" dirty="0" smtClean="0"/>
              <a:t>Plant Layout (General Arrangement)</a:t>
            </a:r>
          </a:p>
          <a:p>
            <a:endParaRPr lang="en-US" dirty="0" smtClean="0"/>
          </a:p>
          <a:p>
            <a:r>
              <a:rPr lang="en-US" dirty="0" smtClean="0"/>
              <a:t>Calculations</a:t>
            </a:r>
          </a:p>
          <a:p>
            <a:endParaRPr lang="en-US" dirty="0" smtClean="0"/>
          </a:p>
          <a:p>
            <a:r>
              <a:rPr lang="en-US" dirty="0" smtClean="0"/>
              <a:t>Refined Economics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PFD: </a:t>
            </a:r>
            <a:r>
              <a:rPr lang="en-US" sz="4800" dirty="0" smtClean="0"/>
              <a:t>Overall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6" name="Picture 5" descr="Overall Flow Sheet (04.03.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46643"/>
            <a:ext cx="9144000" cy="308735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Hydrogen Sulfide 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H2S Remo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7181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11225</TotalTime>
  <Words>914</Words>
  <Application>Microsoft Office PowerPoint</Application>
  <PresentationFormat>On-screen Show (4:3)</PresentationFormat>
  <Paragraphs>407</Paragraphs>
  <Slides>44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  <vt:variant>
        <vt:lpstr>Custom Shows</vt:lpstr>
      </vt:variant>
      <vt:variant>
        <vt:i4>1</vt:i4>
      </vt:variant>
    </vt:vector>
  </HeadingPairs>
  <TitlesOfParts>
    <vt:vector size="46" baseType="lpstr">
      <vt:lpstr>Module</vt:lpstr>
      <vt:lpstr>Syngas Production from Petroleum Coke Gasification </vt:lpstr>
      <vt:lpstr>Project Purpose </vt:lpstr>
      <vt:lpstr>Overall Block Flow</vt:lpstr>
      <vt:lpstr>Recap</vt:lpstr>
      <vt:lpstr>Agenda</vt:lpstr>
      <vt:lpstr>PFD: Overall Process</vt:lpstr>
      <vt:lpstr>PFD: Gasification</vt:lpstr>
      <vt:lpstr>PFD: Hydrogen Sulfide Removal</vt:lpstr>
      <vt:lpstr>PFD: Claus Process</vt:lpstr>
      <vt:lpstr>PFD:  Water Gas Shift </vt:lpstr>
      <vt:lpstr>PFD: CO2 Absorption</vt:lpstr>
      <vt:lpstr>PFD: CO2 Sequestration </vt:lpstr>
      <vt:lpstr>Control Scheme: H2S Removal</vt:lpstr>
      <vt:lpstr>PowerPoint Presentation</vt:lpstr>
      <vt:lpstr>PowerPoint Presentation</vt:lpstr>
      <vt:lpstr>Control Scheme: Water Gas Shift</vt:lpstr>
      <vt:lpstr>Plant Layout: Overall </vt:lpstr>
      <vt:lpstr>Plant Layout: Gasification Island</vt:lpstr>
      <vt:lpstr>Calculations </vt:lpstr>
      <vt:lpstr>Refined Economics: Raw Material Cost</vt:lpstr>
      <vt:lpstr>PowerPoint Presentation</vt:lpstr>
      <vt:lpstr>Capital Cost Analysis</vt:lpstr>
      <vt:lpstr>Economics Summary</vt:lpstr>
      <vt:lpstr>PowerPoint Presentation</vt:lpstr>
      <vt:lpstr>Sensitivity Analysis</vt:lpstr>
      <vt:lpstr>Sensitivity Analysis</vt:lpstr>
      <vt:lpstr>Sensitivity Analysis</vt:lpstr>
      <vt:lpstr>Sensitivity Analysis</vt:lpstr>
      <vt:lpstr>Conclusion</vt:lpstr>
      <vt:lpstr>Next Steps</vt:lpstr>
      <vt:lpstr>Questions?</vt:lpstr>
      <vt:lpstr>References </vt:lpstr>
      <vt:lpstr>Report Outline</vt:lpstr>
      <vt:lpstr>Report Outline</vt:lpstr>
      <vt:lpstr>Report Outline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PowerPoint Presentation</vt:lpstr>
      <vt:lpstr>Custom Show 1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Lipi</cp:lastModifiedBy>
  <cp:revision>637</cp:revision>
  <dcterms:created xsi:type="dcterms:W3CDTF">2011-01-21T21:08:01Z</dcterms:created>
  <dcterms:modified xsi:type="dcterms:W3CDTF">2011-04-04T04:57:28Z</dcterms:modified>
</cp:coreProperties>
</file>