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handoutMasterIdLst>
    <p:handoutMasterId r:id="rId27"/>
  </p:handoutMasterIdLst>
  <p:sldIdLst>
    <p:sldId id="256" r:id="rId2"/>
    <p:sldId id="301" r:id="rId3"/>
    <p:sldId id="294" r:id="rId4"/>
    <p:sldId id="312" r:id="rId5"/>
    <p:sldId id="321" r:id="rId6"/>
    <p:sldId id="313" r:id="rId7"/>
    <p:sldId id="325" r:id="rId8"/>
    <p:sldId id="326" r:id="rId9"/>
    <p:sldId id="327" r:id="rId10"/>
    <p:sldId id="328" r:id="rId11"/>
    <p:sldId id="329" r:id="rId12"/>
    <p:sldId id="332" r:id="rId13"/>
    <p:sldId id="334" r:id="rId14"/>
    <p:sldId id="333" r:id="rId15"/>
    <p:sldId id="330" r:id="rId16"/>
    <p:sldId id="322" r:id="rId17"/>
    <p:sldId id="323" r:id="rId18"/>
    <p:sldId id="324" r:id="rId19"/>
    <p:sldId id="261" r:id="rId20"/>
    <p:sldId id="266" r:id="rId21"/>
    <p:sldId id="267" r:id="rId22"/>
    <p:sldId id="286" r:id="rId23"/>
    <p:sldId id="317" r:id="rId24"/>
    <p:sldId id="318" r:id="rId25"/>
  </p:sldIdLst>
  <p:sldSz cx="9144000" cy="6858000" type="screen4x3"/>
  <p:notesSz cx="6858000" cy="9239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2" autoAdjust="0"/>
    <p:restoredTop sz="88500" autoAdjust="0"/>
  </p:normalViewPr>
  <p:slideViewPr>
    <p:cSldViewPr>
      <p:cViewPr>
        <p:scale>
          <a:sx n="70" d="100"/>
          <a:sy n="70" d="100"/>
        </p:scale>
        <p:origin x="-10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6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7B5ACD-E393-40CD-84E3-8F3AA5F35A8A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0BAF2-E35C-4F68-BA36-708E89154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76026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DF758-914E-479E-9FB9-D4F98BE76E9D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8644"/>
            <a:ext cx="5486400" cy="41576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ACC6C-182F-40C7-A6E9-D20685854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4634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we are</a:t>
            </a:r>
            <a:r>
              <a:rPr lang="en-US" baseline="0" dirty="0" smtClean="0"/>
              <a:t> doing, and why we are doing it</a:t>
            </a:r>
          </a:p>
          <a:p>
            <a:pPr lvl="1"/>
            <a:r>
              <a:rPr lang="en-US" dirty="0" smtClean="0"/>
              <a:t>2730 tons/day of syngas</a:t>
            </a:r>
          </a:p>
          <a:p>
            <a:pPr lvl="1"/>
            <a:r>
              <a:rPr lang="en-US" dirty="0" smtClean="0"/>
              <a:t>Desired CO to H2 ratio – 1:2.4 molar ratio</a:t>
            </a:r>
          </a:p>
          <a:p>
            <a:pPr lvl="1"/>
            <a:r>
              <a:rPr lang="en-US" dirty="0" smtClean="0"/>
              <a:t>Desired C to H ratio – 1:4.4 molar ratio</a:t>
            </a:r>
          </a:p>
          <a:p>
            <a:pPr lvl="1"/>
            <a:r>
              <a:rPr lang="pt-BR" dirty="0" smtClean="0"/>
              <a:t>Desired Temperature and Pressure</a:t>
            </a:r>
          </a:p>
          <a:p>
            <a:pPr lvl="2"/>
            <a:r>
              <a:rPr lang="pt-BR" dirty="0" smtClean="0"/>
              <a:t>400</a:t>
            </a:r>
            <a:r>
              <a:rPr lang="pt-BR" dirty="0" smtClean="0">
                <a:latin typeface="+mn-lt"/>
              </a:rPr>
              <a:t>°F</a:t>
            </a:r>
          </a:p>
          <a:p>
            <a:pPr lvl="2"/>
            <a:r>
              <a:rPr lang="pt-BR" dirty="0" smtClean="0">
                <a:latin typeface="+mn-lt"/>
              </a:rPr>
              <a:t>290 psia</a:t>
            </a:r>
            <a:endParaRPr lang="pt-BR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slide; Have what we are doing with CO2,</a:t>
            </a:r>
            <a:r>
              <a:rPr lang="en-US" baseline="0" dirty="0" smtClean="0"/>
              <a:t> What we are not doing (Shooting it into to the </a:t>
            </a:r>
            <a:r>
              <a:rPr lang="en-US" baseline="0" dirty="0" err="1" smtClean="0"/>
              <a:t>atm</a:t>
            </a:r>
            <a:r>
              <a:rPr lang="en-US" baseline="0" dirty="0" smtClean="0"/>
              <a:t>),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DE5D3-39FB-439A-9512-853D82BEE6BF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B402-3517-4285-8F08-B77F3C0B20AD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70A79-9346-454E-B7B3-248FD4D2DB98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06C3-1620-411A-80AC-3C5F3A068150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00E30-C3CA-4E3A-90A3-D45E6C496DA3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DD52-4A0F-4B7A-996D-AD0DD87FE589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BF9A3-81D0-4FDD-9CF6-25F90F0AAA57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EDB1-15E8-41E2-B96F-DCBD65780820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08C8-E43C-418B-8AAF-311AFA6EED6F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B535-5C9B-477D-92CE-A0A43ECAA41F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B5D1583-90F2-4F8E-B14A-557D0A4AF69C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BCA9546-325A-485E-AE6F-9A2B7D1FEB07}" type="datetime1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../../../../../Downloads/energybalance5.xlsx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../../../../../Downloads/economics%20(3)%20(1).xlsx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algasificationnews.com/tag/petcoke-gasification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coalgasificationnews.com/tag/petcoke-gasification/" TargetMode="External"/><Relationship Id="rId2" Type="http://schemas.openxmlformats.org/officeDocument/2006/relationships/hyperlink" Target="http://fossil.energy.gov/images/programs/sequestration/what_sequestration_lg.jpg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fossil.energy.gov/images/programs/sequestration/what_sequestration_lg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229600" cy="2438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Syngas Production from Petroleum Coke Gasification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191000"/>
            <a:ext cx="8382000" cy="2514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Team Hotel:</a:t>
            </a:r>
          </a:p>
          <a:p>
            <a:pPr algn="l"/>
            <a:r>
              <a:rPr lang="en-US" dirty="0" err="1" smtClean="0"/>
              <a:t>Russel</a:t>
            </a:r>
            <a:r>
              <a:rPr lang="en-US" dirty="0" smtClean="0"/>
              <a:t> Cabral, </a:t>
            </a:r>
            <a:r>
              <a:rPr lang="en-US" dirty="0" err="1" smtClean="0"/>
              <a:t>Tomi</a:t>
            </a:r>
            <a:r>
              <a:rPr lang="en-US" dirty="0" smtClean="0"/>
              <a:t> </a:t>
            </a:r>
            <a:r>
              <a:rPr lang="en-US" dirty="0" err="1" smtClean="0"/>
              <a:t>Damo</a:t>
            </a:r>
            <a:r>
              <a:rPr lang="en-US" dirty="0" smtClean="0"/>
              <a:t>, Ryan Kosak, </a:t>
            </a:r>
            <a:r>
              <a:rPr lang="en-US" dirty="0" err="1" smtClean="0"/>
              <a:t>Vijeta</a:t>
            </a:r>
            <a:r>
              <a:rPr lang="en-US" dirty="0" smtClean="0"/>
              <a:t> Patel, </a:t>
            </a:r>
            <a:r>
              <a:rPr lang="en-US" dirty="0" err="1" smtClean="0"/>
              <a:t>Lipi</a:t>
            </a:r>
            <a:r>
              <a:rPr lang="en-US" dirty="0" smtClean="0"/>
              <a:t> </a:t>
            </a:r>
            <a:r>
              <a:rPr lang="en-US" dirty="0" err="1" smtClean="0"/>
              <a:t>Vahanwala</a:t>
            </a:r>
            <a:endParaRPr lang="en-US" dirty="0" smtClean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Advisors:</a:t>
            </a:r>
          </a:p>
          <a:p>
            <a:pPr algn="l"/>
            <a:r>
              <a:rPr lang="en-US" dirty="0" smtClean="0"/>
              <a:t>Bill </a:t>
            </a:r>
            <a:r>
              <a:rPr lang="en-US" dirty="0" err="1" smtClean="0"/>
              <a:t>Keesom</a:t>
            </a:r>
            <a:r>
              <a:rPr lang="en-US" dirty="0" smtClean="0"/>
              <a:t> – Jacobs Consultancy </a:t>
            </a:r>
          </a:p>
          <a:p>
            <a:pPr algn="l"/>
            <a:r>
              <a:rPr lang="en-US" dirty="0" smtClean="0"/>
              <a:t>Jeffery Perl, PhD – UIC Dept. Of Chemical Engineering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March 8, 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9144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8072" y="1774825"/>
            <a:ext cx="6987855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 Identification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Sulfur Cleanup</a:t>
            </a:r>
          </a:p>
          <a:p>
            <a:pPr lvl="1"/>
            <a:r>
              <a:rPr lang="en-US" dirty="0" smtClean="0"/>
              <a:t>Table showing </a:t>
            </a:r>
            <a:r>
              <a:rPr lang="en-US" dirty="0" err="1" smtClean="0"/>
              <a:t>stipper</a:t>
            </a:r>
            <a:r>
              <a:rPr lang="en-US" dirty="0" smtClean="0"/>
              <a:t>, flash , cooler &amp; heat load</a:t>
            </a:r>
          </a:p>
          <a:p>
            <a:r>
              <a:rPr lang="en-US" dirty="0" smtClean="0"/>
              <a:t>Claus Process </a:t>
            </a:r>
          </a:p>
          <a:p>
            <a:pPr lvl="1"/>
            <a:r>
              <a:rPr lang="en-US" dirty="0" smtClean="0"/>
              <a:t>Table showing </a:t>
            </a:r>
            <a:r>
              <a:rPr lang="en-US" dirty="0" err="1" smtClean="0"/>
              <a:t>furnce,flash,catreactor</a:t>
            </a:r>
            <a:r>
              <a:rPr lang="en-US" dirty="0" smtClean="0"/>
              <a:t>, cooler &amp; heat load</a:t>
            </a:r>
          </a:p>
          <a:p>
            <a:r>
              <a:rPr lang="en-US" dirty="0" smtClean="0"/>
              <a:t>Gasifier Section </a:t>
            </a:r>
          </a:p>
          <a:p>
            <a:pPr lvl="1"/>
            <a:r>
              <a:rPr lang="en-US" dirty="0" smtClean="0"/>
              <a:t>Table showing </a:t>
            </a:r>
            <a:r>
              <a:rPr lang="en-US" dirty="0" err="1" smtClean="0"/>
              <a:t>gasifer</a:t>
            </a:r>
            <a:r>
              <a:rPr lang="en-US" dirty="0" smtClean="0"/>
              <a:t> and </a:t>
            </a:r>
            <a:r>
              <a:rPr lang="en-US" dirty="0" err="1" smtClean="0"/>
              <a:t>syn</a:t>
            </a:r>
            <a:r>
              <a:rPr lang="en-US" dirty="0" smtClean="0"/>
              <a:t> cooling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 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 Load (Btu/hr)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-34.7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HP</a:t>
                      </a:r>
                      <a:r>
                        <a:rPr lang="en-US" baseline="0" dirty="0" smtClean="0"/>
                        <a:t> Steam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139.0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MP Steam</a:t>
                      </a:r>
                      <a:r>
                        <a:rPr lang="en-US" baseline="0" dirty="0" smtClean="0"/>
                        <a:t>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281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 Reactor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-4284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-106.8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2.99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/>
        </p:nvGraphicFramePr>
        <p:xfrm>
          <a:off x="457200" y="46482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Clean Up </a:t>
                      </a:r>
                      <a:r>
                        <a:rPr lang="en-US" dirty="0" smtClean="0"/>
                        <a:t>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(Btu/hr)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 Stripper Reboiler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57.o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Stripper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-200.0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Selexol</a:t>
                      </a:r>
                      <a:r>
                        <a:rPr lang="en-US" baseline="0" dirty="0" smtClean="0"/>
                        <a:t>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-40.7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Rich</a:t>
                      </a:r>
                      <a:r>
                        <a:rPr lang="en-US" baseline="0" dirty="0" smtClean="0"/>
                        <a:t> / Lean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274.9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 (Heat Duties)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1828800"/>
          <a:ext cx="82296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Claus</a:t>
                      </a:r>
                      <a:r>
                        <a:rPr lang="en-US" baseline="0" dirty="0" smtClean="0"/>
                        <a:t> Process Equipment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(Btu/hr)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Claus Furnace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-3.26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Condenser (Modeled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Cooler</a:t>
                      </a:r>
                      <a:r>
                        <a:rPr lang="en-US" baseline="0" dirty="0" smtClean="0"/>
                        <a:t> and Flash)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-31.3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Condenser</a:t>
                      </a:r>
                      <a:r>
                        <a:rPr lang="en-US" baseline="0" dirty="0" smtClean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-11.2</a:t>
                      </a:r>
                      <a:r>
                        <a:rPr lang="en-US" baseline="0" dirty="0" smtClean="0"/>
                        <a:t> x10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Condenser 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-5.97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Condenser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-3.92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</a:t>
                      </a:r>
                      <a:r>
                        <a:rPr lang="en-US" baseline="0" dirty="0" smtClean="0"/>
                        <a:t>heater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9.72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Re-heater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5.29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Re-heater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3.46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</a:t>
                      </a:r>
                      <a:r>
                        <a:rPr lang="en-US" baseline="0" dirty="0" smtClean="0"/>
                        <a:t> Reactor 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3.03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</a:t>
                      </a:r>
                      <a:r>
                        <a:rPr lang="en-US" baseline="0" dirty="0" smtClean="0"/>
                        <a:t> Reactor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1.72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 Reactor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-5.73 x 10</a:t>
                      </a:r>
                      <a:r>
                        <a:rPr lang="en-US" b="1" baseline="3000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Sink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38600"/>
            <a:ext cx="8229600" cy="2362200"/>
          </a:xfrm>
        </p:spPr>
        <p:txBody>
          <a:bodyPr/>
          <a:lstStyle/>
          <a:p>
            <a:r>
              <a:rPr lang="en-US" dirty="0" smtClean="0"/>
              <a:t>Stream Pre-heating </a:t>
            </a:r>
          </a:p>
          <a:p>
            <a:r>
              <a:rPr lang="en-US" dirty="0" smtClean="0"/>
              <a:t>Lower Heater/Cooler Duties </a:t>
            </a:r>
          </a:p>
          <a:p>
            <a:r>
              <a:rPr lang="en-US" dirty="0" smtClean="0"/>
              <a:t>Higher Duty </a:t>
            </a:r>
            <a:r>
              <a:rPr lang="en-US" dirty="0" err="1" smtClean="0"/>
              <a:t>vs</a:t>
            </a:r>
            <a:r>
              <a:rPr lang="en-US" dirty="0" smtClean="0"/>
              <a:t> Heat Ex. Cost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05200" y="2209800"/>
            <a:ext cx="1524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Furnace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400800" y="2133600"/>
            <a:ext cx="11430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Cooler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219200" y="2209800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HX</a:t>
            </a:r>
            <a:endParaRPr lang="en-US" dirty="0"/>
          </a:p>
        </p:txBody>
      </p:sp>
      <p:cxnSp>
        <p:nvCxnSpPr>
          <p:cNvPr id="10" name="Straight Arrow Connector 9"/>
          <p:cNvCxnSpPr>
            <a:endCxn id="8" idx="1"/>
          </p:cNvCxnSpPr>
          <p:nvPr/>
        </p:nvCxnSpPr>
        <p:spPr>
          <a:xfrm>
            <a:off x="0" y="2667000"/>
            <a:ext cx="1219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28600" y="19812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Acid Gas Cold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8" idx="3"/>
            <a:endCxn id="5" idx="1"/>
          </p:cNvCxnSpPr>
          <p:nvPr/>
        </p:nvCxnSpPr>
        <p:spPr>
          <a:xfrm>
            <a:off x="2362200" y="2667000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438400" y="19812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Acid Gas Hot</a:t>
            </a:r>
            <a:endParaRPr lang="en-US" dirty="0"/>
          </a:p>
        </p:txBody>
      </p:sp>
      <p:cxnSp>
        <p:nvCxnSpPr>
          <p:cNvPr id="18" name="Straight Connector 17"/>
          <p:cNvCxnSpPr>
            <a:stCxn id="5" idx="2"/>
          </p:cNvCxnSpPr>
          <p:nvPr/>
        </p:nvCxnSpPr>
        <p:spPr>
          <a:xfrm rot="5400000">
            <a:off x="4038600" y="3352800"/>
            <a:ext cx="4572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hape 19"/>
          <p:cNvCxnSpPr>
            <a:endCxn id="8" idx="2"/>
          </p:cNvCxnSpPr>
          <p:nvPr/>
        </p:nvCxnSpPr>
        <p:spPr>
          <a:xfrm rot="10800000">
            <a:off x="1790700" y="3124200"/>
            <a:ext cx="2476500" cy="4572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500000" flipV="1">
            <a:off x="1504950" y="1924050"/>
            <a:ext cx="533400" cy="381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hape 24"/>
          <p:cNvCxnSpPr>
            <a:endCxn id="7" idx="0"/>
          </p:cNvCxnSpPr>
          <p:nvPr/>
        </p:nvCxnSpPr>
        <p:spPr>
          <a:xfrm>
            <a:off x="1752600" y="1676400"/>
            <a:ext cx="5219700" cy="4572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hape 28"/>
          <p:cNvCxnSpPr>
            <a:stCxn id="7" idx="4"/>
          </p:cNvCxnSpPr>
          <p:nvPr/>
        </p:nvCxnSpPr>
        <p:spPr>
          <a:xfrm rot="16200000" flipH="1">
            <a:off x="7562850" y="2686050"/>
            <a:ext cx="381000" cy="15621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696200" y="2819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Claus Catalysts 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419600" y="32004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Hot Furnace Gas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181600" y="17526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Cold Furnace Gas</a:t>
            </a:r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Energy Balance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Economics and Sizing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ECON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Victoria, Texas</a:t>
            </a:r>
          </a:p>
          <a:p>
            <a:r>
              <a:rPr lang="en-US" dirty="0" smtClean="0"/>
              <a:t>Between Houston and Corpus Christi</a:t>
            </a:r>
          </a:p>
          <a:p>
            <a:r>
              <a:rPr lang="en-US" dirty="0" smtClean="0"/>
              <a:t>200 acres</a:t>
            </a:r>
          </a:p>
          <a:p>
            <a:r>
              <a:rPr lang="en-US" dirty="0" smtClean="0"/>
              <a:t>Kansas City Southern, Union Pacific, and Burlington Northern Santa Fe railways</a:t>
            </a:r>
          </a:p>
          <a:p>
            <a:r>
              <a:rPr lang="en-US" dirty="0" smtClean="0"/>
              <a:t>Gulf Intracoastal Waterway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90800"/>
            <a:ext cx="4038600" cy="214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Final Report:</a:t>
            </a:r>
          </a:p>
          <a:p>
            <a:pPr lvl="1"/>
            <a:r>
              <a:rPr lang="en-US" dirty="0" smtClean="0"/>
              <a:t>Executive Summary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Discussion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Recommendations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Appendices</a:t>
            </a:r>
          </a:p>
          <a:p>
            <a:pPr lvl="1"/>
            <a:r>
              <a:rPr lang="en-US" dirty="0" smtClean="0"/>
              <a:t>Design Basis: 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US" dirty="0" smtClean="0"/>
              <a:t>Block Flow Diagram: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Process Flow Showing Major Equip.:  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19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Purpose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6019800" cy="462560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What we are doing	</a:t>
            </a:r>
          </a:p>
          <a:p>
            <a:pPr lvl="1"/>
            <a:r>
              <a:rPr lang="en-US" dirty="0" smtClean="0"/>
              <a:t>Producing syngas from petcoke </a:t>
            </a:r>
          </a:p>
          <a:p>
            <a:pPr lvl="1"/>
            <a:r>
              <a:rPr lang="en-US" dirty="0" smtClean="0"/>
              <a:t>Using entrained flow </a:t>
            </a:r>
            <a:r>
              <a:rPr lang="en-US" dirty="0" smtClean="0"/>
              <a:t>gasifier</a:t>
            </a:r>
          </a:p>
          <a:p>
            <a:pPr lvl="1"/>
            <a:r>
              <a:rPr lang="en-US" dirty="0" smtClean="0"/>
              <a:t>Implementing a rigorous syngas cleaning</a:t>
            </a:r>
            <a:endParaRPr lang="en-US" dirty="0" smtClean="0"/>
          </a:p>
          <a:p>
            <a:r>
              <a:rPr lang="en-US" dirty="0" smtClean="0"/>
              <a:t>Why we are doing this</a:t>
            </a:r>
          </a:p>
          <a:p>
            <a:pPr lvl="1"/>
            <a:r>
              <a:rPr lang="en-US" dirty="0" smtClean="0"/>
              <a:t>Making syngas for acetic acid production</a:t>
            </a:r>
          </a:p>
          <a:p>
            <a:pPr lvl="1"/>
            <a:r>
              <a:rPr lang="en-US" dirty="0" smtClean="0"/>
              <a:t>Chemical production team specs</a:t>
            </a:r>
          </a:p>
          <a:p>
            <a:pPr lvl="2"/>
            <a:r>
              <a:rPr lang="en-US" dirty="0" smtClean="0"/>
              <a:t>CO to H2 molar ratio of 0.409</a:t>
            </a:r>
          </a:p>
          <a:p>
            <a:pPr lvl="2"/>
            <a:r>
              <a:rPr lang="en-US" dirty="0" smtClean="0"/>
              <a:t>CO2 and N2 mixed in 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</a:t>
            </a:fld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27650" name="Picture 2" descr="http://coalgasificationnews.com/wp-content/uploads/2008/07/plan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8825" y="1600200"/>
            <a:ext cx="3305175" cy="32956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48400" y="495300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4"/>
              </a:rPr>
              <a:t>http://coalgasificationnews.com/tag/petcoke-gasification/</a:t>
            </a:r>
            <a:endParaRPr lang="en-US" sz="1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Appendices (Continued) </a:t>
            </a:r>
          </a:p>
          <a:p>
            <a:pPr lvl="1"/>
            <a:r>
              <a:rPr lang="en-US" dirty="0" smtClean="0"/>
              <a:t>Material and Energy Balances: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Calculations:	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i="1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Annotated Equip. List: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Econ. Eval. Factored from Equip. Costs: 			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Utilities: 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Conceptual Control Scheme: 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Major Equipment Layout:	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20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Appendices (Continued)</a:t>
            </a:r>
          </a:p>
          <a:p>
            <a:pPr lvl="1"/>
            <a:r>
              <a:rPr lang="en-US" dirty="0" smtClean="0"/>
              <a:t>Distribution and End-use Issues: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Constraints Review: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Applicable Standards: 	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Project Communications File: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Information Sources and References: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21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fossil.energy.gov/images/programs/sequestration/what_sequestration_lg.jpg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http://coalgasificationnews.com/tag/petcoke-gasification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sz="3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22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Sequestration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2766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CO2 in our syngas is absorbed on Selexol to be selectively removed</a:t>
            </a:r>
          </a:p>
          <a:p>
            <a:r>
              <a:rPr lang="en-US" dirty="0" smtClean="0"/>
              <a:t>Delete only one CO2 slide.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33" name="Picture 32" descr="CO2 Absorb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1752600"/>
            <a:ext cx="5248275" cy="3686175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026" name="Picture 2" descr="http://fossil.energy.gov/images/programs/sequestration/what_sequestration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143750" cy="59150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38200" y="6211669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http://fossil.energy.gov/images/programs/sequestration/what_sequestration_lg.jpg</a:t>
            </a:r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from Presentation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Discussed the Shell</a:t>
            </a:r>
            <a:r>
              <a:rPr lang="en-US" dirty="0" smtClean="0">
                <a:latin typeface="Calibri"/>
              </a:rPr>
              <a:t>™</a:t>
            </a:r>
            <a:r>
              <a:rPr lang="en-US" dirty="0" smtClean="0"/>
              <a:t> membrane gasifier</a:t>
            </a:r>
          </a:p>
          <a:p>
            <a:r>
              <a:rPr lang="en-US" dirty="0" smtClean="0"/>
              <a:t>Discussed our syngas cleaning processes</a:t>
            </a:r>
          </a:p>
          <a:p>
            <a:pPr lvl="1"/>
            <a:r>
              <a:rPr lang="en-US" dirty="0" smtClean="0"/>
              <a:t>Sulfur Removal </a:t>
            </a:r>
          </a:p>
          <a:p>
            <a:pPr lvl="1"/>
            <a:r>
              <a:rPr lang="en-US" dirty="0" smtClean="0"/>
              <a:t>Claus Process</a:t>
            </a:r>
          </a:p>
          <a:p>
            <a:pPr lvl="1"/>
            <a:r>
              <a:rPr lang="en-US" dirty="0" smtClean="0"/>
              <a:t>Water Gas Shift</a:t>
            </a:r>
          </a:p>
          <a:p>
            <a:r>
              <a:rPr lang="en-US" dirty="0" smtClean="0"/>
              <a:t>Flow Sheets</a:t>
            </a:r>
          </a:p>
          <a:p>
            <a:r>
              <a:rPr lang="en-US" dirty="0" smtClean="0"/>
              <a:t>Early Material and Energy Balances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 Brought Up Last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the heat rate brought up in the gasifier comparisons?</a:t>
            </a:r>
          </a:p>
          <a:p>
            <a:r>
              <a:rPr lang="en-US" dirty="0" smtClean="0"/>
              <a:t>Why use N</a:t>
            </a:r>
            <a:r>
              <a:rPr lang="en-US" baseline="-25000" dirty="0" smtClean="0"/>
              <a:t>2</a:t>
            </a:r>
            <a:r>
              <a:rPr lang="en-US" dirty="0" smtClean="0"/>
              <a:t> as a transport gas and not CO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are we absorbing CO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is a better definition of the quench?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4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Recent changes</a:t>
            </a:r>
          </a:p>
          <a:p>
            <a:pPr lvl="1"/>
            <a:r>
              <a:rPr lang="en-US" dirty="0" smtClean="0"/>
              <a:t>Using Selexol instead of MDEA</a:t>
            </a:r>
          </a:p>
          <a:p>
            <a:pPr lvl="1"/>
            <a:r>
              <a:rPr lang="en-US" dirty="0" smtClean="0"/>
              <a:t>Using the </a:t>
            </a:r>
            <a:r>
              <a:rPr lang="en-US" dirty="0" err="1" smtClean="0"/>
              <a:t>Superclaus</a:t>
            </a:r>
            <a:endParaRPr lang="en-US" dirty="0" smtClean="0"/>
          </a:p>
          <a:p>
            <a:r>
              <a:rPr lang="en-US" dirty="0" smtClean="0"/>
              <a:t>Aspen Simulation</a:t>
            </a:r>
          </a:p>
          <a:p>
            <a:r>
              <a:rPr lang="en-US" dirty="0" smtClean="0"/>
              <a:t>Heat Load Identification </a:t>
            </a:r>
          </a:p>
          <a:p>
            <a:r>
              <a:rPr lang="en-US" dirty="0" smtClean="0"/>
              <a:t>Economics</a:t>
            </a:r>
          </a:p>
          <a:p>
            <a:pPr lvl="1"/>
            <a:r>
              <a:rPr lang="en-US" dirty="0" smtClean="0"/>
              <a:t>Aspen Price Evaluator</a:t>
            </a:r>
          </a:p>
          <a:p>
            <a:r>
              <a:rPr lang="en-US" dirty="0" smtClean="0"/>
              <a:t>Equipment </a:t>
            </a:r>
            <a:r>
              <a:rPr lang="en-US" dirty="0" smtClean="0"/>
              <a:t>Sizing</a:t>
            </a:r>
          </a:p>
          <a:p>
            <a:r>
              <a:rPr lang="en-US" dirty="0" smtClean="0"/>
              <a:t>Energy Balance</a:t>
            </a:r>
            <a:endParaRPr lang="en-US" dirty="0" smtClean="0"/>
          </a:p>
          <a:p>
            <a:r>
              <a:rPr lang="en-US" dirty="0" smtClean="0"/>
              <a:t>Location Update</a:t>
            </a:r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62200"/>
            <a:ext cx="903195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9144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6801</TotalTime>
  <Words>577</Words>
  <Application>Microsoft Office PowerPoint</Application>
  <PresentationFormat>On-screen Show (4:3)</PresentationFormat>
  <Paragraphs>197</Paragraphs>
  <Slides>24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Module</vt:lpstr>
      <vt:lpstr>Syngas Production from Petroleum Coke Gasification </vt:lpstr>
      <vt:lpstr>Project Purpose </vt:lpstr>
      <vt:lpstr>Review from Presentation 2</vt:lpstr>
      <vt:lpstr>Questions Brought Up Last Time</vt:lpstr>
      <vt:lpstr>Agenda</vt:lpstr>
      <vt:lpstr>Flow Sheeting </vt:lpstr>
      <vt:lpstr>Flow Sheeting</vt:lpstr>
      <vt:lpstr>Flow Sheeting</vt:lpstr>
      <vt:lpstr>Flow Sheeting</vt:lpstr>
      <vt:lpstr>Flow Sheeting</vt:lpstr>
      <vt:lpstr>Flow Sheeting</vt:lpstr>
      <vt:lpstr>Heat Load Identification </vt:lpstr>
      <vt:lpstr>Heat Loads</vt:lpstr>
      <vt:lpstr>Heat Loads (Heat Duties)</vt:lpstr>
      <vt:lpstr>Heat Sink Optimization</vt:lpstr>
      <vt:lpstr>Energy Balance</vt:lpstr>
      <vt:lpstr>Economics and Sizing</vt:lpstr>
      <vt:lpstr>Location</vt:lpstr>
      <vt:lpstr>Report Outline</vt:lpstr>
      <vt:lpstr>Report Outline</vt:lpstr>
      <vt:lpstr>Report Outline</vt:lpstr>
      <vt:lpstr>References </vt:lpstr>
      <vt:lpstr>CO2 Sequestration</vt:lpstr>
      <vt:lpstr>Slide 24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Petroleum coke gasificaiton</dc:title>
  <dc:creator>Ryan Kosak</dc:creator>
  <cp:lastModifiedBy>Ryan Kosak</cp:lastModifiedBy>
  <cp:revision>332</cp:revision>
  <dcterms:created xsi:type="dcterms:W3CDTF">2011-01-21T21:08:01Z</dcterms:created>
  <dcterms:modified xsi:type="dcterms:W3CDTF">2011-03-04T06:48:11Z</dcterms:modified>
</cp:coreProperties>
</file>