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7"/>
  </p:notesMasterIdLst>
  <p:handoutMasterIdLst>
    <p:handoutMasterId r:id="rId48"/>
  </p:handoutMasterIdLst>
  <p:sldIdLst>
    <p:sldId id="256" r:id="rId2"/>
    <p:sldId id="301" r:id="rId3"/>
    <p:sldId id="381" r:id="rId4"/>
    <p:sldId id="294" r:id="rId5"/>
    <p:sldId id="321" r:id="rId6"/>
    <p:sldId id="383" r:id="rId7"/>
    <p:sldId id="384" r:id="rId8"/>
    <p:sldId id="385" r:id="rId9"/>
    <p:sldId id="386" r:id="rId10"/>
    <p:sldId id="387" r:id="rId11"/>
    <p:sldId id="388" r:id="rId12"/>
    <p:sldId id="390" r:id="rId13"/>
    <p:sldId id="391" r:id="rId14"/>
    <p:sldId id="392" r:id="rId15"/>
    <p:sldId id="393" r:id="rId16"/>
    <p:sldId id="395" r:id="rId17"/>
    <p:sldId id="394" r:id="rId18"/>
    <p:sldId id="396" r:id="rId19"/>
    <p:sldId id="413" r:id="rId20"/>
    <p:sldId id="398" r:id="rId21"/>
    <p:sldId id="404" r:id="rId22"/>
    <p:sldId id="405" r:id="rId23"/>
    <p:sldId id="406" r:id="rId24"/>
    <p:sldId id="407" r:id="rId25"/>
    <p:sldId id="408" r:id="rId26"/>
    <p:sldId id="409" r:id="rId27"/>
    <p:sldId id="410" r:id="rId28"/>
    <p:sldId id="411" r:id="rId29"/>
    <p:sldId id="412" r:id="rId30"/>
    <p:sldId id="389" r:id="rId31"/>
    <p:sldId id="354" r:id="rId32"/>
    <p:sldId id="362" r:id="rId33"/>
    <p:sldId id="397" r:id="rId34"/>
    <p:sldId id="261" r:id="rId35"/>
    <p:sldId id="266" r:id="rId36"/>
    <p:sldId id="267" r:id="rId37"/>
    <p:sldId id="400" r:id="rId38"/>
    <p:sldId id="401" r:id="rId39"/>
    <p:sldId id="402" r:id="rId40"/>
    <p:sldId id="403" r:id="rId41"/>
    <p:sldId id="352" r:id="rId42"/>
    <p:sldId id="351" r:id="rId43"/>
    <p:sldId id="334" r:id="rId44"/>
    <p:sldId id="317" r:id="rId45"/>
    <p:sldId id="318" r:id="rId46"/>
  </p:sldIdLst>
  <p:sldSz cx="9144000" cy="6858000" type="screen4x3"/>
  <p:notesSz cx="6858000" cy="9239250"/>
  <p:custShowLst>
    <p:custShow name="Custom Show 1" id="0">
      <p:sldLst>
        <p:sld r:id="rId2"/>
        <p:sld r:id="rId3"/>
        <p:sld r:id="rId5"/>
        <p:sld r:id="rId6"/>
        <p:sld r:id="rId44"/>
        <p:sld r:id="rId35"/>
        <p:sld r:id="rId36"/>
        <p:sld r:id="rId37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25" autoAdjust="0"/>
    <p:restoredTop sz="95915" autoAdjust="0"/>
  </p:normalViewPr>
  <p:slideViewPr>
    <p:cSldViewPr>
      <p:cViewPr>
        <p:scale>
          <a:sx n="70" d="100"/>
          <a:sy n="70" d="100"/>
        </p:scale>
        <p:origin x="-1086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69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5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pi\Documents\Senior%20Design\Equipment%20sizing\Equipment%20List%20(03.23.11)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ipi\Downloads\Economic040111.xlsx" TargetMode="External"/><Relationship Id="rId1" Type="http://schemas.openxmlformats.org/officeDocument/2006/relationships/themeOverride" Target="../theme/themeOverride1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jeta%20Patel\Desktop\CHE%20397\Economic04011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jeta%20Patel\Desktop\CHE%20397\Economic04011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jeta%20Patel\Desktop\CHE%20397\Economic04011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jeta%20Patel\Desktop\CHE%20397\Economic04011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Annual</a:t>
            </a:r>
            <a:r>
              <a:rPr lang="en-US" baseline="0"/>
              <a:t> Operating Cost</a:t>
            </a:r>
            <a:endParaRPr lang="en-US"/>
          </a:p>
        </c:rich>
      </c:tx>
      <c:layout/>
    </c:title>
    <c:plotArea>
      <c:layout/>
      <c:pieChart>
        <c:varyColors val="1"/>
        <c:firstSliceAng val="0"/>
      </c:pieChart>
    </c:plotArea>
    <c:legend>
      <c:legendPos val="r"/>
      <c:layout/>
    </c:legend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u="sng"/>
            </a:pPr>
            <a:r>
              <a:rPr lang="en-US" sz="3600" u="sng" dirty="0" smtClean="0"/>
              <a:t>Annual</a:t>
            </a:r>
            <a:r>
              <a:rPr lang="en-US" sz="3600" u="sng" baseline="0" dirty="0" smtClean="0"/>
              <a:t> Operating Cost</a:t>
            </a:r>
            <a:endParaRPr lang="en-US" sz="3600" u="sng" dirty="0"/>
          </a:p>
        </c:rich>
      </c:tx>
      <c:layout>
        <c:manualLayout>
          <c:xMode val="edge"/>
          <c:yMode val="edge"/>
          <c:x val="0.46774300087489062"/>
          <c:y val="2.8735632183908056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($MM/YEAR)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2000" b="1"/>
                    </a:pPr>
                    <a:r>
                      <a:rPr lang="en-US" dirty="0" smtClean="0"/>
                      <a:t>Raw </a:t>
                    </a:r>
                    <a:r>
                      <a:rPr lang="en-US" dirty="0"/>
                      <a:t>Material  </a:t>
                    </a:r>
                    <a:r>
                      <a:rPr lang="en-US" dirty="0" smtClean="0"/>
                      <a:t>Cost</a:t>
                    </a:r>
                    <a:r>
                      <a:rPr lang="en-US" dirty="0"/>
                      <a:t>
149
84%</a:t>
                    </a:r>
                  </a:p>
                </c:rich>
              </c:tx>
              <c:spPr/>
              <c:dLblPos val="bestFit"/>
              <c:showVal val="1"/>
              <c:showCatName val="1"/>
              <c:showPercent val="1"/>
            </c:dLbl>
            <c:dLbl>
              <c:idx val="1"/>
              <c:layout>
                <c:manualLayout>
                  <c:x val="-1.723490813648294E-2"/>
                  <c:y val="-5.0466256373125774E-2"/>
                </c:manualLayout>
              </c:layout>
              <c:spPr/>
              <c:txPr>
                <a:bodyPr/>
                <a:lstStyle/>
                <a:p>
                  <a:pPr>
                    <a:defRPr sz="2000" b="1"/>
                  </a:pPr>
                  <a:endParaRPr lang="en-US"/>
                </a:p>
              </c:txPr>
              <c:dLblPos val="bestFit"/>
              <c:showVal val="1"/>
              <c:showCatName val="1"/>
              <c:showPercent val="1"/>
            </c:dLbl>
            <c:dLbl>
              <c:idx val="2"/>
              <c:layout>
                <c:manualLayout>
                  <c:x val="6.6275481189851271E-2"/>
                  <c:y val="-8.6140073008115367E-2"/>
                </c:manualLayout>
              </c:layout>
              <c:spPr/>
              <c:txPr>
                <a:bodyPr/>
                <a:lstStyle/>
                <a:p>
                  <a:pPr>
                    <a:defRPr sz="2000" b="1"/>
                  </a:pPr>
                  <a:endParaRPr lang="en-US"/>
                </a:p>
              </c:txPr>
              <c:dLblPos val="bestFit"/>
              <c:showVal val="1"/>
              <c:showCatName val="1"/>
              <c:showPercent val="1"/>
            </c:dLbl>
            <c:dLbl>
              <c:idx val="3"/>
              <c:layout>
                <c:manualLayout>
                  <c:x val="0.10619116360454943"/>
                  <c:y val="-1.0552086161643588E-2"/>
                </c:manualLayout>
              </c:layout>
              <c:spPr/>
              <c:txPr>
                <a:bodyPr/>
                <a:lstStyle/>
                <a:p>
                  <a:pPr>
                    <a:defRPr sz="2000" b="1"/>
                  </a:pPr>
                  <a:endParaRPr lang="en-US"/>
                </a:p>
              </c:txPr>
              <c:dLblPos val="bestFit"/>
              <c:showVal val="1"/>
              <c:showCatName val="1"/>
              <c:showPercent val="1"/>
            </c:dLbl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dLblPos val="bestFit"/>
            <c:showCatName val="1"/>
            <c:showPercent val="1"/>
            <c:showLeaderLines val="1"/>
          </c:dLbls>
          <c:cat>
            <c:strRef>
              <c:f>Sheet1!$A$2:$A$5</c:f>
              <c:strCache>
                <c:ptCount val="4"/>
                <c:pt idx="0">
                  <c:v>Raw Material  cost</c:v>
                </c:pt>
                <c:pt idx="1">
                  <c:v>Labor</c:v>
                </c:pt>
                <c:pt idx="2">
                  <c:v>CW+NG+Elec</c:v>
                </c:pt>
                <c:pt idx="3">
                  <c:v>Maintenance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149</c:v>
                </c:pt>
                <c:pt idx="1">
                  <c:v>0.9</c:v>
                </c:pt>
                <c:pt idx="2">
                  <c:v>21.5</c:v>
                </c:pt>
                <c:pt idx="3">
                  <c:v>7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hart>
    <c:autoTitleDeleted val="1"/>
    <c:plotArea>
      <c:layout/>
      <c:pieChart>
        <c:varyColors val="1"/>
        <c:ser>
          <c:idx val="0"/>
          <c:order val="0"/>
          <c:dPt>
            <c:idx val="0"/>
            <c:spPr>
              <a:solidFill>
                <a:srgbClr val="FFDA65"/>
              </a:solidFill>
            </c:spPr>
          </c:dPt>
          <c:dPt>
            <c:idx val="1"/>
            <c:spPr>
              <a:solidFill>
                <a:srgbClr val="DE4ECD"/>
              </a:solidFill>
            </c:spPr>
          </c:dPt>
          <c:dLbls>
            <c:dLbl>
              <c:idx val="0"/>
              <c:layout>
                <c:manualLayout>
                  <c:x val="-0.18210668197725291"/>
                  <c:y val="-0.22769585619979321"/>
                </c:manualLayout>
              </c:layout>
              <c:tx>
                <c:rich>
                  <a:bodyPr/>
                  <a:lstStyle/>
                  <a:p>
                    <a:r>
                      <a:rPr lang="en-US" sz="1600" b="1"/>
                      <a:t>Gasifier, 74%</a:t>
                    </a:r>
                  </a:p>
                  <a:p>
                    <a:r>
                      <a:rPr lang="en-US" sz="1600" b="1"/>
                      <a:t>$135 mm</a:t>
                    </a:r>
                    <a:endParaRPr lang="en-US"/>
                  </a:p>
                </c:rich>
              </c:tx>
              <c:dLblPos val="bestFit"/>
              <c:showSerName val="1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600" b="1"/>
                      <a:t>Sulfur</a:t>
                    </a:r>
                    <a:r>
                      <a:rPr lang="en-US" sz="1600" b="1" baseline="0"/>
                      <a:t> Removal</a:t>
                    </a:r>
                    <a:r>
                      <a:rPr lang="en-US" sz="1600" b="1"/>
                      <a:t>, 9%</a:t>
                    </a:r>
                  </a:p>
                  <a:p>
                    <a:r>
                      <a:rPr lang="en-US" sz="1600" b="1"/>
                      <a:t>$17 mm</a:t>
                    </a:r>
                    <a:endParaRPr lang="en-US"/>
                  </a:p>
                </c:rich>
              </c:tx>
              <c:dLblPos val="bestFit"/>
              <c:showSerName val="1"/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600" b="1"/>
                      <a:t>CO2</a:t>
                    </a:r>
                    <a:r>
                      <a:rPr lang="en-US" sz="1600" b="1" baseline="0"/>
                      <a:t> Sequatration</a:t>
                    </a:r>
                    <a:r>
                      <a:rPr lang="en-US" sz="1600" b="1"/>
                      <a:t>, 17%</a:t>
                    </a:r>
                  </a:p>
                  <a:p>
                    <a:r>
                      <a:rPr lang="en-US" sz="1600" b="1"/>
                      <a:t> $31 mm</a:t>
                    </a:r>
                    <a:endParaRPr lang="en-US"/>
                  </a:p>
                </c:rich>
              </c:tx>
              <c:dLblPos val="bestFit"/>
              <c:showSerName val="1"/>
              <c:showPercent val="1"/>
            </c:dLbl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dLblPos val="bestFit"/>
            <c:showSerName val="1"/>
            <c:showPercent val="1"/>
            <c:showLeaderLines val="1"/>
          </c:dLbls>
          <c:val>
            <c:numRef>
              <c:f>'Equip list and discrip'!$B$21:$B$23</c:f>
              <c:numCache>
                <c:formatCode>"$"#,##0.00</c:formatCode>
                <c:ptCount val="3"/>
                <c:pt idx="0" formatCode="_(&quot;$&quot;* #,##0.00_);_(&quot;$&quot;* \(#,##0.00\);_(&quot;$&quot;* &quot;-&quot;??_);_(@_)">
                  <c:v>135099254</c:v>
                </c:pt>
                <c:pt idx="1">
                  <c:v>17064712</c:v>
                </c:pt>
                <c:pt idx="2">
                  <c:v>30311530</c:v>
                </c:pt>
              </c:numCache>
            </c:numRef>
          </c:val>
        </c:ser>
        <c:firstSliceAng val="0"/>
      </c:pieChart>
    </c:plotArea>
    <c:plotVisOnly val="1"/>
    <c:dispBlanksAs val="zero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34"/>
  <c:clrMapOvr bg1="lt1" tx1="dk1" bg2="lt2" tx2="dk2" accent1="accent1" accent2="accent2" accent3="accent3" accent4="accent4" accent5="accent5" accent6="accent6" hlink="hlink" folHlink="folHlink"/>
  <c:chart>
    <c:title>
      <c:layout/>
    </c:title>
    <c:view3D>
      <c:rAngAx val="1"/>
    </c:view3D>
    <c:plotArea>
      <c:layout>
        <c:manualLayout>
          <c:layoutTarget val="inner"/>
          <c:xMode val="edge"/>
          <c:yMode val="edge"/>
          <c:x val="0.16188944578696923"/>
          <c:y val="9.7922585756887545E-2"/>
          <c:w val="0.81895146787207163"/>
          <c:h val="0.81318892796958364"/>
        </c:manualLayout>
      </c:layout>
      <c:bar3DChart>
        <c:barDir val="col"/>
        <c:grouping val="clustered"/>
        <c:ser>
          <c:idx val="0"/>
          <c:order val="0"/>
          <c:tx>
            <c:v>Cumulative Cash Flow ($MM/year)</c:v>
          </c:tx>
          <c:cat>
            <c:numRef>
              <c:f>[Economic040111.xlsx]Economics!$C$5:$V$5</c:f>
              <c:numCache>
                <c:formatCode>General</c:formatCode>
                <c:ptCount val="2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</c:numCache>
            </c:numRef>
          </c:cat>
          <c:val>
            <c:numRef>
              <c:f>[Economic040111.xlsx]Economics!$C$45:$V$45</c:f>
              <c:numCache>
                <c:formatCode>General</c:formatCode>
                <c:ptCount val="20"/>
                <c:pt idx="0" formatCode="_(&quot;$&quot;* #,##0_);_(&quot;$&quot;* \(#,##0\);_(&quot;$&quot;* &quot;-&quot;??_);_(@_)">
                  <c:v>-25.546569496</c:v>
                </c:pt>
                <c:pt idx="1">
                  <c:v>-129.557602444</c:v>
                </c:pt>
                <c:pt idx="2">
                  <c:v>-202.54780100399998</c:v>
                </c:pt>
                <c:pt idx="3">
                  <c:v>-168.8104420569889</c:v>
                </c:pt>
                <c:pt idx="4">
                  <c:v>-86.209359894496188</c:v>
                </c:pt>
                <c:pt idx="5">
                  <c:v>-0.66544349102640188</c:v>
                </c:pt>
                <c:pt idx="6">
                  <c:v>87.924497777188577</c:v>
                </c:pt>
                <c:pt idx="7">
                  <c:v>179.66794270035282</c:v>
                </c:pt>
                <c:pt idx="8">
                  <c:v>274.67688227591771</c:v>
                </c:pt>
                <c:pt idx="9">
                  <c:v>358.85405956440047</c:v>
                </c:pt>
                <c:pt idx="10">
                  <c:v>460.74921762862084</c:v>
                </c:pt>
                <c:pt idx="11">
                  <c:v>566.27537860932966</c:v>
                </c:pt>
                <c:pt idx="12">
                  <c:v>675.56512590243426</c:v>
                </c:pt>
                <c:pt idx="13">
                  <c:v>788.75691267039861</c:v>
                </c:pt>
                <c:pt idx="14">
                  <c:v>887.98952123172671</c:v>
                </c:pt>
                <c:pt idx="15">
                  <c:v>1009.4258848085615</c:v>
                </c:pt>
                <c:pt idx="16">
                  <c:v>1135.2182519891192</c:v>
                </c:pt>
                <c:pt idx="17">
                  <c:v>1265.5320573516744</c:v>
                </c:pt>
                <c:pt idx="18">
                  <c:v>1400.5404788694636</c:v>
                </c:pt>
                <c:pt idx="19">
                  <c:v>1540.4248926411462</c:v>
                </c:pt>
              </c:numCache>
            </c:numRef>
          </c:val>
        </c:ser>
        <c:shape val="cylinder"/>
        <c:axId val="121045376"/>
        <c:axId val="121047296"/>
        <c:axId val="0"/>
      </c:bar3DChart>
      <c:catAx>
        <c:axId val="12104537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/>
                  <a:t>Years</a:t>
                </a:r>
              </a:p>
            </c:rich>
          </c:tx>
          <c:layout>
            <c:manualLayout>
              <c:xMode val="edge"/>
              <c:yMode val="edge"/>
              <c:x val="0.4727032905609021"/>
              <c:y val="0.91950381202349774"/>
            </c:manualLayout>
          </c:layout>
        </c:title>
        <c:numFmt formatCode="General" sourceLinked="1"/>
        <c:tickLblPos val="nextTo"/>
        <c:crossAx val="121047296"/>
        <c:crosses val="autoZero"/>
        <c:auto val="1"/>
        <c:lblAlgn val="ctr"/>
        <c:lblOffset val="100"/>
      </c:catAx>
      <c:valAx>
        <c:axId val="121047296"/>
        <c:scaling>
          <c:orientation val="minMax"/>
          <c:min val="-25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 baseline="0"/>
                  <a:t> ($MM/YR)</a:t>
                </a:r>
                <a:endParaRPr lang="en-US" sz="1600"/>
              </a:p>
            </c:rich>
          </c:tx>
          <c:layout/>
        </c:title>
        <c:numFmt formatCode="&quot;$&quot;#,##0" sourceLinked="0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21045376"/>
        <c:crosses val="autoZero"/>
        <c:crossBetween val="between"/>
      </c:valAx>
    </c:plotArea>
    <c:plotVisOnly val="1"/>
    <c:dispBlanksAs val="gap"/>
  </c:chart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NPV Vs.</a:t>
            </a:r>
            <a:r>
              <a:rPr lang="en-US" baseline="0"/>
              <a:t> Syngas Prices</a:t>
            </a:r>
            <a:endParaRPr lang="en-US"/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NPV</c:v>
          </c:tx>
          <c:xVal>
            <c:numRef>
              <c:f>Graphs!$A$2:$A$11</c:f>
              <c:numCache>
                <c:formatCode>"$"#,##0.00</c:formatCode>
                <c:ptCount val="10"/>
                <c:pt idx="0">
                  <c:v>180</c:v>
                </c:pt>
                <c:pt idx="1">
                  <c:v>190</c:v>
                </c:pt>
                <c:pt idx="2">
                  <c:v>200</c:v>
                </c:pt>
                <c:pt idx="3">
                  <c:v>210</c:v>
                </c:pt>
                <c:pt idx="4">
                  <c:v>220</c:v>
                </c:pt>
                <c:pt idx="5">
                  <c:v>230</c:v>
                </c:pt>
                <c:pt idx="6">
                  <c:v>240</c:v>
                </c:pt>
                <c:pt idx="7">
                  <c:v>250</c:v>
                </c:pt>
                <c:pt idx="8">
                  <c:v>300</c:v>
                </c:pt>
                <c:pt idx="9">
                  <c:v>310</c:v>
                </c:pt>
              </c:numCache>
            </c:numRef>
          </c:xVal>
          <c:yVal>
            <c:numRef>
              <c:f>Graphs!$C$2:$C$11</c:f>
              <c:numCache>
                <c:formatCode>"$"#,##0.00</c:formatCode>
                <c:ptCount val="10"/>
                <c:pt idx="0">
                  <c:v>-45.394792130011439</c:v>
                </c:pt>
                <c:pt idx="1">
                  <c:v>0.96237116042247961</c:v>
                </c:pt>
                <c:pt idx="2">
                  <c:v>47.319534450856438</c:v>
                </c:pt>
                <c:pt idx="3">
                  <c:v>93.676697741290411</c:v>
                </c:pt>
                <c:pt idx="4">
                  <c:v>140.03386103172431</c:v>
                </c:pt>
                <c:pt idx="5">
                  <c:v>186.39102432215833</c:v>
                </c:pt>
                <c:pt idx="6">
                  <c:v>232.74818761259237</c:v>
                </c:pt>
                <c:pt idx="7">
                  <c:v>279.10535090302631</c:v>
                </c:pt>
                <c:pt idx="8">
                  <c:v>510.8911673551961</c:v>
                </c:pt>
                <c:pt idx="9">
                  <c:v>557.24833064563052</c:v>
                </c:pt>
              </c:numCache>
            </c:numRef>
          </c:yVal>
          <c:smooth val="1"/>
        </c:ser>
        <c:axId val="121066624"/>
        <c:axId val="121068544"/>
      </c:scatterChart>
      <c:valAx>
        <c:axId val="121066624"/>
        <c:scaling>
          <c:orientation val="minMax"/>
          <c:min val="15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Syngas($/ton)</a:t>
                </a:r>
              </a:p>
            </c:rich>
          </c:tx>
          <c:layout/>
        </c:title>
        <c:numFmt formatCode="&quot;$&quot;#,##0.00" sourceLinked="1"/>
        <c:majorTickMark val="none"/>
        <c:tickLblPos val="nextTo"/>
        <c:crossAx val="121068544"/>
        <c:crosses val="autoZero"/>
        <c:crossBetween val="midCat"/>
      </c:valAx>
      <c:valAx>
        <c:axId val="12106854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Net</a:t>
                </a:r>
                <a:r>
                  <a:rPr lang="en-US" baseline="0"/>
                  <a:t> Present value </a:t>
                </a:r>
                <a:r>
                  <a:rPr lang="en-US"/>
                  <a:t>($million)</a:t>
                </a:r>
              </a:p>
            </c:rich>
          </c:tx>
          <c:layout/>
        </c:title>
        <c:numFmt formatCode="&quot;$&quot;#,##0.00" sourceLinked="1"/>
        <c:majorTickMark val="none"/>
        <c:tickLblPos val="nextTo"/>
        <c:crossAx val="121066624"/>
        <c:crosses val="autoZero"/>
        <c:crossBetween val="midCat"/>
      </c:valAx>
    </c:plotArea>
    <c:legend>
      <c:legendPos val="r"/>
      <c:layout/>
    </c:legend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IRR vs. Syngas Price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IRR</c:v>
          </c:tx>
          <c:xVal>
            <c:numRef>
              <c:f>Graphs!$A$2:$A$11</c:f>
              <c:numCache>
                <c:formatCode>"$"#,##0.00</c:formatCode>
                <c:ptCount val="10"/>
                <c:pt idx="0">
                  <c:v>180</c:v>
                </c:pt>
                <c:pt idx="1">
                  <c:v>190</c:v>
                </c:pt>
                <c:pt idx="2">
                  <c:v>200</c:v>
                </c:pt>
                <c:pt idx="3">
                  <c:v>210</c:v>
                </c:pt>
                <c:pt idx="4">
                  <c:v>220</c:v>
                </c:pt>
                <c:pt idx="5">
                  <c:v>230</c:v>
                </c:pt>
                <c:pt idx="6">
                  <c:v>240</c:v>
                </c:pt>
                <c:pt idx="7">
                  <c:v>250</c:v>
                </c:pt>
                <c:pt idx="8">
                  <c:v>300</c:v>
                </c:pt>
                <c:pt idx="9">
                  <c:v>310</c:v>
                </c:pt>
              </c:numCache>
            </c:numRef>
          </c:xVal>
          <c:yVal>
            <c:numRef>
              <c:f>Graphs!$D$2:$D$11</c:f>
              <c:numCache>
                <c:formatCode>0.00%</c:formatCode>
                <c:ptCount val="10"/>
                <c:pt idx="0">
                  <c:v>-0.12391298921866721</c:v>
                </c:pt>
                <c:pt idx="1">
                  <c:v>-2.7979728426691521E-2</c:v>
                </c:pt>
                <c:pt idx="2">
                  <c:v>3.0288088531552404E-2</c:v>
                </c:pt>
                <c:pt idx="3">
                  <c:v>7.3733879717598594E-2</c:v>
                </c:pt>
                <c:pt idx="4">
                  <c:v>0.10921656858816768</c:v>
                </c:pt>
                <c:pt idx="5">
                  <c:v>0.13970979366966121</c:v>
                </c:pt>
                <c:pt idx="6">
                  <c:v>0.16677257301574289</c:v>
                </c:pt>
                <c:pt idx="7">
                  <c:v>0.19132466509891632</c:v>
                </c:pt>
                <c:pt idx="8">
                  <c:v>0.29172471505558395</c:v>
                </c:pt>
                <c:pt idx="9">
                  <c:v>0.30893494002325234</c:v>
                </c:pt>
              </c:numCache>
            </c:numRef>
          </c:yVal>
          <c:smooth val="1"/>
        </c:ser>
        <c:axId val="121081216"/>
        <c:axId val="121103872"/>
      </c:scatterChart>
      <c:valAx>
        <c:axId val="121081216"/>
        <c:scaling>
          <c:orientation val="minMax"/>
          <c:min val="15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Syngas</a:t>
                </a:r>
                <a:r>
                  <a:rPr lang="en-US" baseline="0"/>
                  <a:t> ($/ton)</a:t>
                </a:r>
                <a:endParaRPr lang="en-US"/>
              </a:p>
            </c:rich>
          </c:tx>
          <c:layout/>
        </c:title>
        <c:numFmt formatCode="&quot;$&quot;#,##0.00" sourceLinked="1"/>
        <c:majorTickMark val="none"/>
        <c:tickLblPos val="nextTo"/>
        <c:crossAx val="121103872"/>
        <c:crosses val="autoZero"/>
        <c:crossBetween val="midCat"/>
      </c:valAx>
      <c:valAx>
        <c:axId val="12110387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Internal</a:t>
                </a:r>
                <a:r>
                  <a:rPr lang="en-US" baseline="0"/>
                  <a:t> Rate of return</a:t>
                </a:r>
                <a:endParaRPr lang="en-US"/>
              </a:p>
            </c:rich>
          </c:tx>
          <c:layout/>
        </c:title>
        <c:numFmt formatCode="0.00%" sourceLinked="1"/>
        <c:majorTickMark val="none"/>
        <c:tickLblPos val="nextTo"/>
        <c:crossAx val="121081216"/>
        <c:crosses val="autoZero"/>
        <c:crossBetween val="midCat"/>
      </c:valAx>
    </c:plotArea>
    <c:legend>
      <c:legendPos val="r"/>
      <c:layout/>
    </c:legend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5"/>
  <c:chart>
    <c:title>
      <c:tx>
        <c:rich>
          <a:bodyPr/>
          <a:lstStyle/>
          <a:p>
            <a:pPr>
              <a:defRPr/>
            </a:pPr>
            <a:r>
              <a:rPr lang="en-US"/>
              <a:t>NPV Vs. Petcoke Prices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NPV</c:v>
          </c:tx>
          <c:xVal>
            <c:numRef>
              <c:f>Graphs!$K$2:$K$6</c:f>
              <c:numCache>
                <c:formatCode>General</c:formatCode>
                <c:ptCount val="5"/>
                <c:pt idx="0">
                  <c:v>70</c:v>
                </c:pt>
                <c:pt idx="1">
                  <c:v>75</c:v>
                </c:pt>
                <c:pt idx="2">
                  <c:v>80</c:v>
                </c:pt>
                <c:pt idx="3">
                  <c:v>100</c:v>
                </c:pt>
                <c:pt idx="4">
                  <c:v>150</c:v>
                </c:pt>
              </c:numCache>
            </c:numRef>
          </c:xVal>
          <c:yVal>
            <c:numRef>
              <c:f>Graphs!$L$2:$L$6</c:f>
              <c:numCache>
                <c:formatCode>General</c:formatCode>
                <c:ptCount val="5"/>
                <c:pt idx="0">
                  <c:v>528.72084554382536</c:v>
                </c:pt>
                <c:pt idx="1">
                  <c:v>510.89116735519576</c:v>
                </c:pt>
                <c:pt idx="2">
                  <c:v>493.06148916656798</c:v>
                </c:pt>
                <c:pt idx="3">
                  <c:v>421.74277641205396</c:v>
                </c:pt>
                <c:pt idx="4">
                  <c:v>243.44599452576892</c:v>
                </c:pt>
              </c:numCache>
            </c:numRef>
          </c:yVal>
          <c:smooth val="1"/>
        </c:ser>
        <c:axId val="121264000"/>
        <c:axId val="121278464"/>
      </c:scatterChart>
      <c:valAx>
        <c:axId val="12126400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Petcoke($/ton)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121278464"/>
        <c:crosses val="autoZero"/>
        <c:crossBetween val="midCat"/>
      </c:valAx>
      <c:valAx>
        <c:axId val="12127846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Net Present value ($million)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121264000"/>
        <c:crosses val="autoZero"/>
        <c:crossBetween val="midCat"/>
      </c:valAx>
    </c:plotArea>
    <c:legend>
      <c:legendPos val="r"/>
      <c:layout/>
    </c:legend>
    <c:plotVisOnly val="1"/>
    <c:dispBlanksAs val="gap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IRR vs. Petcoke</a:t>
            </a:r>
            <a:r>
              <a:rPr lang="en-US" baseline="0"/>
              <a:t> </a:t>
            </a:r>
            <a:r>
              <a:rPr lang="en-US"/>
              <a:t>Price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IRR</c:v>
          </c:tx>
          <c:xVal>
            <c:numRef>
              <c:f>Graphs!$K$2:$K$6</c:f>
              <c:numCache>
                <c:formatCode>General</c:formatCode>
                <c:ptCount val="5"/>
                <c:pt idx="0">
                  <c:v>70</c:v>
                </c:pt>
                <c:pt idx="1">
                  <c:v>75</c:v>
                </c:pt>
                <c:pt idx="2">
                  <c:v>80</c:v>
                </c:pt>
                <c:pt idx="3">
                  <c:v>100</c:v>
                </c:pt>
                <c:pt idx="4">
                  <c:v>150</c:v>
                </c:pt>
              </c:numCache>
            </c:numRef>
          </c:xVal>
          <c:yVal>
            <c:numRef>
              <c:f>Graphs!$M$2:$M$6</c:f>
              <c:numCache>
                <c:formatCode>0%</c:formatCode>
                <c:ptCount val="5"/>
                <c:pt idx="0" formatCode="0.00%">
                  <c:v>0.29842719364670106</c:v>
                </c:pt>
                <c:pt idx="1">
                  <c:v>0.29172471505558417</c:v>
                </c:pt>
                <c:pt idx="2" formatCode="0.00%">
                  <c:v>0.28491134391957423</c:v>
                </c:pt>
                <c:pt idx="3" formatCode="0.00%">
                  <c:v>0.2564109494651321</c:v>
                </c:pt>
                <c:pt idx="4" formatCode="0.00%">
                  <c:v>0.17263587656471419</c:v>
                </c:pt>
              </c:numCache>
            </c:numRef>
          </c:yVal>
          <c:smooth val="1"/>
        </c:ser>
        <c:axId val="121323904"/>
        <c:axId val="121325824"/>
      </c:scatterChart>
      <c:valAx>
        <c:axId val="121323904"/>
        <c:scaling>
          <c:orientation val="minMax"/>
          <c:min val="5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baseline="0"/>
                  <a:t>Petcoke  ($/ton)</a:t>
                </a:r>
                <a:endParaRPr lang="en-US"/>
              </a:p>
            </c:rich>
          </c:tx>
          <c:layout/>
        </c:title>
        <c:numFmt formatCode="General" sourceLinked="1"/>
        <c:majorTickMark val="none"/>
        <c:tickLblPos val="nextTo"/>
        <c:crossAx val="121325824"/>
        <c:crosses val="autoZero"/>
        <c:crossBetween val="midCat"/>
      </c:valAx>
      <c:valAx>
        <c:axId val="12132582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Internal</a:t>
                </a:r>
                <a:r>
                  <a:rPr lang="en-US" baseline="0"/>
                  <a:t> Rate of return</a:t>
                </a:r>
                <a:endParaRPr lang="en-US"/>
              </a:p>
            </c:rich>
          </c:tx>
          <c:layout/>
        </c:title>
        <c:numFmt formatCode="0.00%" sourceLinked="1"/>
        <c:majorTickMark val="none"/>
        <c:tickLblPos val="nextTo"/>
        <c:crossAx val="121323904"/>
        <c:crosses val="autoZero"/>
        <c:crossBetween val="midCat"/>
      </c:valAx>
    </c:plotArea>
    <c:legend>
      <c:legendPos val="r"/>
      <c:layout/>
    </c:legend>
    <c:plotVisOnly val="1"/>
    <c:dispBlanksAs val="gap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0BAF2-E35C-4F68-BA36-708E89154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760264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8644"/>
            <a:ext cx="5486400" cy="41576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ACC6C-182F-40C7-A6E9-D206858547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5463417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we are</a:t>
            </a:r>
            <a:r>
              <a:rPr lang="en-US" baseline="0" dirty="0" smtClean="0"/>
              <a:t> doing, and why we are doing it</a:t>
            </a:r>
          </a:p>
          <a:p>
            <a:pPr lvl="1"/>
            <a:r>
              <a:rPr lang="en-US" dirty="0" smtClean="0"/>
              <a:t>2730 tons/day of syngas</a:t>
            </a:r>
          </a:p>
          <a:p>
            <a:pPr lvl="1"/>
            <a:r>
              <a:rPr lang="en-US" dirty="0" smtClean="0"/>
              <a:t>Desired CO to H2 ratio – 1:2.4 molar ratio</a:t>
            </a:r>
          </a:p>
          <a:p>
            <a:pPr lvl="1"/>
            <a:r>
              <a:rPr lang="en-US" dirty="0" smtClean="0"/>
              <a:t>Desired C to H ratio – 1:4.4 molar ratio</a:t>
            </a:r>
          </a:p>
          <a:p>
            <a:pPr lvl="1"/>
            <a:r>
              <a:rPr lang="pt-BR" dirty="0" smtClean="0"/>
              <a:t>Desired Temperature and Pressure</a:t>
            </a:r>
          </a:p>
          <a:p>
            <a:pPr lvl="2"/>
            <a:r>
              <a:rPr lang="pt-BR" dirty="0" smtClean="0"/>
              <a:t>400</a:t>
            </a:r>
            <a:r>
              <a:rPr lang="pt-BR" dirty="0" smtClean="0">
                <a:latin typeface="+mn-lt"/>
              </a:rPr>
              <a:t>°F</a:t>
            </a:r>
          </a:p>
          <a:p>
            <a:pPr lvl="2"/>
            <a:r>
              <a:rPr lang="pt-BR" dirty="0" smtClean="0">
                <a:latin typeface="+mn-lt"/>
              </a:rPr>
              <a:t>290 psia</a:t>
            </a:r>
            <a:endParaRPr lang="pt-BR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VISIO,</a:t>
            </a:r>
            <a:r>
              <a:rPr lang="en-US" baseline="0" dirty="0" smtClean="0"/>
              <a:t>  Update numbers, split streams to </a:t>
            </a:r>
            <a:r>
              <a:rPr lang="en-US" baseline="0" dirty="0" err="1" smtClean="0"/>
              <a:t>chem</a:t>
            </a:r>
            <a:r>
              <a:rPr lang="en-US" baseline="0" dirty="0" smtClean="0"/>
              <a:t> prod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7E9B2-4952-46B6-ADA7-E671EE8A9E78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57024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slide; Have what we are doing with CO2,</a:t>
            </a:r>
            <a:r>
              <a:rPr lang="en-US" baseline="0" dirty="0" smtClean="0"/>
              <a:t> What we are not doing (Shooting it into to the </a:t>
            </a:r>
            <a:r>
              <a:rPr lang="en-US" baseline="0" dirty="0" err="1" smtClean="0"/>
              <a:t>atm</a:t>
            </a:r>
            <a:r>
              <a:rPr lang="en-US" baseline="0" dirty="0" smtClean="0"/>
              <a:t>), </a:t>
            </a:r>
          </a:p>
          <a:p>
            <a:r>
              <a:rPr lang="en-US" b="1" baseline="0" dirty="0" smtClean="0"/>
              <a:t>We are planning to transport the CO2 to the crude oil company, but we are still working on finding a better company. (Lipi)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d"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algasificationnews.com/tag/petcoke-gasification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fossil.energy.gov/images/programs/sequestration/what_sequestration_lg.jpg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0"/>
            <a:ext cx="8229600" cy="24384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Syngas Production from Petroleum Coke Gasification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191000"/>
            <a:ext cx="8382000" cy="2514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Team Hotel:</a:t>
            </a:r>
          </a:p>
          <a:p>
            <a:pPr algn="l"/>
            <a:r>
              <a:rPr lang="en-US" dirty="0" smtClean="0"/>
              <a:t>Russell Cabral, Tomi Damo, Ryan Kosak, Vijeta Patel, Lipi Vahanwala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Advisors:</a:t>
            </a:r>
          </a:p>
          <a:p>
            <a:pPr algn="l"/>
            <a:r>
              <a:rPr lang="en-US" dirty="0" smtClean="0"/>
              <a:t>Bill Keesom – Jacobs Consultancy </a:t>
            </a:r>
          </a:p>
          <a:p>
            <a:pPr algn="l"/>
            <a:r>
              <a:rPr lang="en-US" dirty="0" smtClean="0"/>
              <a:t>Jeffery Perl, PhD – UIC Dept. Of Chemical Engineering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April 5, 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CO2 Absorption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10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pic>
        <p:nvPicPr>
          <p:cNvPr id="8" name="Picture 7" descr="PFD CO2 Ab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09800"/>
            <a:ext cx="9144000" cy="3701955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CO2 Sequestration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11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pic>
        <p:nvPicPr>
          <p:cNvPr id="6" name="Picture 5" descr="PFD CO2 Se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20544"/>
            <a:ext cx="9144000" cy="3670656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Claus Process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12</a:t>
            </a:fld>
            <a:endParaRPr lang="en-US" sz="2400" dirty="0"/>
          </a:p>
        </p:txBody>
      </p:sp>
      <p:pic>
        <p:nvPicPr>
          <p:cNvPr id="6" name="Picture 5" descr="PFD Cla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95852"/>
            <a:ext cx="9144000" cy="2485748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2S Removal Control Fu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39530"/>
            <a:ext cx="9144000" cy="57184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H2S Removal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14</a:t>
            </a:fld>
            <a:endParaRPr lang="en-US" dirty="0"/>
          </a:p>
        </p:txBody>
      </p:sp>
      <p:pic>
        <p:nvPicPr>
          <p:cNvPr id="6" name="Picture 5" descr="H2S Removal Control pt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4385" y="0"/>
            <a:ext cx="7575229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15</a:t>
            </a:fld>
            <a:endParaRPr lang="en-US" dirty="0"/>
          </a:p>
        </p:txBody>
      </p:sp>
      <p:pic>
        <p:nvPicPr>
          <p:cNvPr id="6" name="Picture 5" descr="H2S Removal Control pt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0297" y="0"/>
            <a:ext cx="5003405" cy="6858000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Water Gas Shift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16</a:t>
            </a:fld>
            <a:endParaRPr lang="en-US" dirty="0"/>
          </a:p>
        </p:txBody>
      </p:sp>
      <p:pic>
        <p:nvPicPr>
          <p:cNvPr id="6" name="Picture 5" descr="WGS Control (04.03.11) (RK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757362"/>
            <a:ext cx="7772400" cy="510063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Layout: Overall 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17</a:t>
            </a:fld>
            <a:endParaRPr lang="en-US" dirty="0"/>
          </a:p>
        </p:txBody>
      </p:sp>
      <p:pic>
        <p:nvPicPr>
          <p:cNvPr id="8" name="Picture 7" descr="Overall Layout (04.03.11) (RK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1133475"/>
            <a:ext cx="6200775" cy="5724525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Layout: Gasification Island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18</a:t>
            </a:fld>
            <a:endParaRPr lang="en-US" dirty="0"/>
          </a:p>
        </p:txBody>
      </p:sp>
      <p:pic>
        <p:nvPicPr>
          <p:cNvPr id="7" name="Picture 6" descr="Gasifier Layout (04.03.11) (RK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1638523"/>
            <a:ext cx="4876800" cy="5219477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Layout: H2S Removal</a:t>
            </a:r>
            <a:endParaRPr lang="en-US" dirty="0"/>
          </a:p>
        </p:txBody>
      </p:sp>
      <p:pic>
        <p:nvPicPr>
          <p:cNvPr id="6" name="Content Placeholder 5" descr="H2S Removal Layout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1600200"/>
            <a:ext cx="4800600" cy="519101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Purpose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33182"/>
            <a:ext cx="5838825" cy="462560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we are doing?	</a:t>
            </a:r>
          </a:p>
          <a:p>
            <a:pPr lvl="1"/>
            <a:r>
              <a:rPr lang="en-US" dirty="0" smtClean="0"/>
              <a:t>Producing syngas from petcoke </a:t>
            </a:r>
          </a:p>
          <a:p>
            <a:pPr lvl="1"/>
            <a:r>
              <a:rPr lang="en-US" dirty="0" smtClean="0"/>
              <a:t>Using entrained flow gasifier</a:t>
            </a:r>
          </a:p>
          <a:p>
            <a:pPr lvl="1"/>
            <a:r>
              <a:rPr lang="en-US" dirty="0" smtClean="0"/>
              <a:t>Implementing a rigorous syngas cleaning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Why we are doing this?</a:t>
            </a:r>
          </a:p>
          <a:p>
            <a:pPr lvl="1"/>
            <a:r>
              <a:rPr lang="en-US" dirty="0" smtClean="0"/>
              <a:t>Making syngas for acetic acid production</a:t>
            </a:r>
          </a:p>
          <a:p>
            <a:pPr lvl="1"/>
            <a:r>
              <a:rPr lang="en-US" dirty="0" smtClean="0"/>
              <a:t>Chemical production team specs</a:t>
            </a:r>
          </a:p>
          <a:p>
            <a:pPr lvl="2"/>
            <a:r>
              <a:rPr lang="en-US" sz="2600" dirty="0" smtClean="0"/>
              <a:t>CO to H2 molar ratio of 0.409</a:t>
            </a:r>
          </a:p>
          <a:p>
            <a:pPr lvl="2"/>
            <a:r>
              <a:rPr lang="en-US" sz="2600" dirty="0" smtClean="0"/>
              <a:t>CO2 and N2 mixed in 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2</a:t>
            </a:fld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7650" name="Picture 2" descr="http://coalgasificationnews.com/wp-content/uploads/2008/07/plan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8825" y="1600200"/>
            <a:ext cx="3305175" cy="32956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48400" y="4953000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4"/>
              </a:rPr>
              <a:t>http://coalgasificationnews.com/tag/petcoke-gasification/</a:t>
            </a:r>
            <a:endParaRPr lang="en-US" sz="10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Refined Economics:</a:t>
            </a:r>
            <a:br>
              <a:rPr lang="en-US" dirty="0" smtClean="0"/>
            </a:br>
            <a:r>
              <a:rPr lang="en-US" dirty="0" smtClean="0"/>
              <a:t>Raw </a:t>
            </a:r>
            <a:r>
              <a:rPr lang="en-US" dirty="0" smtClean="0"/>
              <a:t>Material Cost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44295205"/>
              </p:ext>
            </p:extLst>
          </p:nvPr>
        </p:nvGraphicFramePr>
        <p:xfrm>
          <a:off x="228600" y="1676400"/>
          <a:ext cx="8686800" cy="5055871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37360"/>
                <a:gridCol w="1737360"/>
                <a:gridCol w="1737360"/>
                <a:gridCol w="1737360"/>
                <a:gridCol w="1737360"/>
              </a:tblGrid>
              <a:tr h="72121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Raw Materials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</a:rPr>
                        <a:t>Quantity (</a:t>
                      </a:r>
                      <a:r>
                        <a:rPr lang="en-GB" sz="1800" u="none" strike="noStrike" dirty="0" err="1" smtClean="0">
                          <a:effectLst/>
                        </a:rPr>
                        <a:t>lbm</a:t>
                      </a:r>
                      <a:r>
                        <a:rPr lang="en-GB" sz="1800" u="none" strike="noStrike" dirty="0" smtClean="0">
                          <a:effectLst/>
                        </a:rPr>
                        <a:t>/day)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Price </a:t>
                      </a:r>
                      <a:r>
                        <a:rPr lang="en-GB" sz="1800" u="none" strike="noStrike" dirty="0" smtClean="0">
                          <a:effectLst/>
                        </a:rPr>
                        <a:t>($/</a:t>
                      </a:r>
                      <a:r>
                        <a:rPr lang="en-GB" sz="1800" u="none" strike="noStrike" dirty="0" err="1" smtClean="0">
                          <a:effectLst/>
                        </a:rPr>
                        <a:t>lbm</a:t>
                      </a:r>
                      <a:r>
                        <a:rPr lang="en-GB" sz="1800" u="none" strike="noStrike" dirty="0" smtClean="0">
                          <a:effectLst/>
                        </a:rPr>
                        <a:t>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Total Cost (day)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Cost ($)/(year)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57844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err="1">
                          <a:effectLst/>
                        </a:rPr>
                        <a:t>Petcoke</a:t>
                      </a:r>
                      <a:r>
                        <a:rPr lang="en-GB" sz="1800" u="none" strike="noStrike" dirty="0">
                          <a:effectLst/>
                        </a:rPr>
                        <a:t> (T/D)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 smtClean="0">
                          <a:effectLst/>
                        </a:rPr>
                        <a:t>4,409,200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 smtClean="0">
                          <a:effectLst/>
                        </a:rPr>
                        <a:t>0.034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</a:t>
                      </a:r>
                      <a:r>
                        <a:rPr lang="en-GB" sz="1800" u="none" strike="noStrike" dirty="0" smtClean="0">
                          <a:effectLst/>
                        </a:rPr>
                        <a:t>$ </a:t>
                      </a:r>
                      <a:r>
                        <a:rPr lang="en-GB" sz="1800" u="none" strike="noStrike" dirty="0">
                          <a:effectLst/>
                        </a:rPr>
                        <a:t>150,000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$  </a:t>
                      </a:r>
                      <a:r>
                        <a:rPr lang="en-GB" sz="1800" u="none" strike="noStrike" dirty="0" smtClean="0">
                          <a:effectLst/>
                        </a:rPr>
                        <a:t>52,500,000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72121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Zinc </a:t>
                      </a:r>
                      <a:r>
                        <a:rPr lang="en-GB" sz="1800" u="none" strike="noStrike" dirty="0" smtClean="0">
                          <a:effectLst/>
                        </a:rPr>
                        <a:t>Oxide </a:t>
                      </a:r>
                      <a:r>
                        <a:rPr lang="en-GB" sz="1800" u="none" strike="noStrike" dirty="0">
                          <a:effectLst/>
                        </a:rPr>
                        <a:t>(</a:t>
                      </a:r>
                      <a:r>
                        <a:rPr lang="en-GB" sz="1800" u="none" strike="noStrike" dirty="0" err="1">
                          <a:effectLst/>
                        </a:rPr>
                        <a:t>lbm</a:t>
                      </a:r>
                      <a:r>
                        <a:rPr lang="en-GB" sz="1800" u="none" strike="noStrike" dirty="0">
                          <a:effectLst/>
                        </a:rPr>
                        <a:t>/day)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392.73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55.00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</a:t>
                      </a:r>
                      <a:r>
                        <a:rPr lang="en-GB" sz="1800" u="none" strike="noStrike" dirty="0" smtClean="0">
                          <a:effectLst/>
                        </a:rPr>
                        <a:t>$21,600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$ </a:t>
                      </a:r>
                      <a:r>
                        <a:rPr lang="en-GB" sz="1800" u="none" strike="noStrike" dirty="0" smtClean="0">
                          <a:effectLst/>
                        </a:rPr>
                        <a:t>  </a:t>
                      </a:r>
                      <a:r>
                        <a:rPr lang="en-GB" sz="1800" u="none" strike="noStrike" dirty="0">
                          <a:effectLst/>
                        </a:rPr>
                        <a:t>7,560,053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57844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effectLst/>
                        </a:rPr>
                        <a:t>Selexol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effectLst/>
                        </a:rPr>
                        <a:t>6,200,000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effectLst/>
                        </a:rPr>
                        <a:t>  3.20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</a:t>
                      </a:r>
                      <a:r>
                        <a:rPr lang="en-GB" sz="1800" u="none" strike="noStrike" dirty="0" smtClean="0">
                          <a:effectLst/>
                        </a:rPr>
                        <a:t>$19,840,000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$ </a:t>
                      </a:r>
                      <a:r>
                        <a:rPr lang="en-GB" sz="1800" u="none" strike="noStrike" dirty="0" smtClean="0">
                          <a:effectLst/>
                        </a:rPr>
                        <a:t>19,840,000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57844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Ferro-chrome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effectLst/>
                        </a:rPr>
                        <a:t>53,001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effectLst/>
                        </a:rPr>
                        <a:t>  1.33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$ </a:t>
                      </a:r>
                      <a:r>
                        <a:rPr lang="en-GB" sz="1800" u="none" strike="noStrike" dirty="0" smtClean="0">
                          <a:effectLst/>
                        </a:rPr>
                        <a:t> </a:t>
                      </a:r>
                      <a:r>
                        <a:rPr lang="en-GB" sz="1800" u="none" strike="noStrike" dirty="0">
                          <a:effectLst/>
                        </a:rPr>
                        <a:t>70,492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$ </a:t>
                      </a:r>
                      <a:r>
                        <a:rPr lang="en-GB" sz="1800" u="none" strike="noStrike" dirty="0" smtClean="0">
                          <a:effectLst/>
                        </a:rPr>
                        <a:t>24,672,215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72121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effectLst/>
                        </a:rPr>
                        <a:t>Aluminium Oxide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effectLst/>
                        </a:rPr>
                        <a:t>450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effectLst/>
                        </a:rPr>
                        <a:t>23.17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$ </a:t>
                      </a:r>
                      <a:r>
                        <a:rPr lang="en-GB" sz="1800" u="none" strike="noStrike" dirty="0" smtClean="0">
                          <a:effectLst/>
                        </a:rPr>
                        <a:t> </a:t>
                      </a:r>
                      <a:r>
                        <a:rPr lang="en-GB" sz="1800" u="none" strike="noStrike" dirty="0">
                          <a:effectLst/>
                        </a:rPr>
                        <a:t>10,416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$ </a:t>
                      </a:r>
                      <a:r>
                        <a:rPr lang="en-GB" sz="1800" u="none" strike="noStrike" dirty="0" smtClean="0">
                          <a:effectLst/>
                        </a:rPr>
                        <a:t> </a:t>
                      </a:r>
                      <a:r>
                        <a:rPr lang="en-GB" sz="1800" u="none" strike="noStrike" dirty="0">
                          <a:effectLst/>
                        </a:rPr>
                        <a:t>3,645,468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57844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effectLst/>
                        </a:rPr>
                        <a:t>Oxygen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effectLst/>
                        </a:rPr>
                        <a:t> 4,232,832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 smtClean="0">
                          <a:effectLst/>
                        </a:rPr>
                        <a:t>0.028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$  </a:t>
                      </a:r>
                      <a:r>
                        <a:rPr lang="en-GB" sz="1800" u="none" strike="noStrike" dirty="0" smtClean="0">
                          <a:effectLst/>
                        </a:rPr>
                        <a:t> </a:t>
                      </a:r>
                      <a:r>
                        <a:rPr lang="en-GB" sz="1800" u="none" strike="noStrike" dirty="0">
                          <a:effectLst/>
                        </a:rPr>
                        <a:t>117,120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$ </a:t>
                      </a:r>
                      <a:r>
                        <a:rPr lang="en-GB" sz="1800" u="none" strike="noStrike" dirty="0" smtClean="0">
                          <a:effectLst/>
                        </a:rPr>
                        <a:t>40,992,000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57844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Total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 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 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 </a:t>
                      </a:r>
                      <a:r>
                        <a:rPr lang="en-GB" sz="1800" u="none" strike="noStrike" dirty="0" smtClean="0">
                          <a:effectLst/>
                        </a:rPr>
                        <a:t>$ </a:t>
                      </a:r>
                      <a:r>
                        <a:rPr lang="en-GB" sz="1800" u="none" strike="noStrike" dirty="0">
                          <a:effectLst/>
                        </a:rPr>
                        <a:t>149,209,735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410136" y="152400"/>
            <a:ext cx="733864" cy="274320"/>
          </a:xfrm>
        </p:spPr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bg1"/>
                </a:solidFill>
              </a:rPr>
              <a:pPr/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206764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22</a:t>
            </a:fld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1851892260"/>
              </p:ext>
            </p:extLst>
          </p:nvPr>
        </p:nvGraphicFramePr>
        <p:xfrm>
          <a:off x="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xmlns="" val="3626520449"/>
              </p:ext>
            </p:extLst>
          </p:nvPr>
        </p:nvGraphicFramePr>
        <p:xfrm>
          <a:off x="-13855" y="41564"/>
          <a:ext cx="9144000" cy="662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290217429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Capital Cost Analysis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75154315"/>
              </p:ext>
            </p:extLst>
          </p:nvPr>
        </p:nvGraphicFramePr>
        <p:xfrm>
          <a:off x="0" y="1295400"/>
          <a:ext cx="91440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23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3471118854"/>
      </p:ext>
    </p:extLst>
  </p:cSld>
  <p:clrMapOvr>
    <a:masterClrMapping/>
  </p:clrMapOvr>
  <p:transition>
    <p:pull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Economics Summary</a:t>
            </a:r>
            <a:endParaRPr lang="en-US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65904731"/>
              </p:ext>
            </p:extLst>
          </p:nvPr>
        </p:nvGraphicFramePr>
        <p:xfrm>
          <a:off x="457200" y="1659160"/>
          <a:ext cx="8305800" cy="48315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8850"/>
                <a:gridCol w="1325510"/>
                <a:gridCol w="1374729"/>
                <a:gridCol w="1415062"/>
                <a:gridCol w="1459497"/>
                <a:gridCol w="1432152"/>
              </a:tblGrid>
              <a:tr h="37005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en-US" sz="14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year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4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nd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Year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4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Rd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year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en-US" sz="14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year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r>
                        <a:rPr lang="en-US" sz="14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Year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193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Revenue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   -  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   -  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   -  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$    129,570,000 </a:t>
                      </a:r>
                      <a:endParaRPr lang="en-US" sz="11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$  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240,352,994</a:t>
                      </a:r>
                      <a:endParaRPr lang="en-US" sz="11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05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Cap. Cost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$ 25,546,569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$ 104,011,033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72,990,199 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20,072,305 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      -   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05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Op. 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Cost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     -   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    -  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     -   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111,070,226 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$ 242,943,820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05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 Expense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$ 25,546,569 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$ 104,011,033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72,990,199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151,307,886 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$ 281,203,980 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674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ncome 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tax 40%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  -   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   -  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       -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13,144,845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83,909,549 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674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Income </a:t>
                      </a:r>
                      <a:r>
                        <a:rPr lang="en-U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After 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ax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   -   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   -  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       -  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 19,717,268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$125,864,323 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143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Cumulative Cash 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Flow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</a:t>
                      </a:r>
                      <a:r>
                        <a:rPr lang="en-U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25,546,569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$129,557,602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$202,547,801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</a:t>
                      </a:r>
                      <a:r>
                        <a:rPr lang="en-U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168,810,442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$1,540,424,893 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0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NPV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$89,282,710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0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IRR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N/A</a:t>
                      </a:r>
                      <a:endParaRPr lang="en-US" sz="11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0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nterest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8%</a:t>
                      </a:r>
                      <a:endParaRPr lang="en-US" sz="11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10136" y="304800"/>
            <a:ext cx="733864" cy="274320"/>
          </a:xfrm>
        </p:spPr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bg1"/>
                </a:solidFill>
              </a:rPr>
              <a:pPr/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3330252"/>
      </p:ext>
    </p:extLst>
  </p:cSld>
  <p:clrMapOvr>
    <a:masterClrMapping/>
  </p:clrMapOvr>
  <p:transition>
    <p:pull dir="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46023833"/>
              </p:ext>
            </p:extLst>
          </p:nvPr>
        </p:nvGraphicFramePr>
        <p:xfrm>
          <a:off x="228600" y="228600"/>
          <a:ext cx="8686800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31157411"/>
      </p:ext>
    </p:extLst>
  </p:cSld>
  <p:clrMapOvr>
    <a:masterClrMapping/>
  </p:clrMapOvr>
  <p:transition>
    <p:pull dir="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Analysis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599099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Analysis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27</a:t>
            </a:fld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87180395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Analysis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84920776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Analysis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9696300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Block Flow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</a:t>
            </a:fld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0" y="1447800"/>
            <a:ext cx="2133600" cy="274320"/>
          </a:xfrm>
        </p:spPr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pic>
        <p:nvPicPr>
          <p:cNvPr id="10" name="Picture 9" descr="BFD 040311 Flo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1371600"/>
            <a:ext cx="7162800" cy="2851360"/>
          </a:xfrm>
          <a:prstGeom prst="rect">
            <a:avLst/>
          </a:prstGeom>
        </p:spPr>
      </p:pic>
      <p:pic>
        <p:nvPicPr>
          <p:cNvPr id="11" name="Picture 10" descr="BFD 040311 Dat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200" y="4191000"/>
            <a:ext cx="757459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6925680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73936"/>
            <a:ext cx="8229600" cy="4623816"/>
          </a:xfrm>
        </p:spPr>
        <p:txBody>
          <a:bodyPr/>
          <a:lstStyle/>
          <a:p>
            <a:r>
              <a:rPr lang="en-US" dirty="0" smtClean="0"/>
              <a:t>PFD</a:t>
            </a:r>
          </a:p>
          <a:p>
            <a:endParaRPr lang="en-US" dirty="0" smtClean="0"/>
          </a:p>
          <a:p>
            <a:r>
              <a:rPr lang="en-US" dirty="0" smtClean="0"/>
              <a:t>Control Schemes</a:t>
            </a:r>
          </a:p>
          <a:p>
            <a:endParaRPr lang="en-US" dirty="0" smtClean="0"/>
          </a:p>
          <a:p>
            <a:r>
              <a:rPr lang="en-US" dirty="0" smtClean="0"/>
              <a:t>Plant Layout</a:t>
            </a:r>
          </a:p>
          <a:p>
            <a:endParaRPr lang="en-US" dirty="0" smtClean="0"/>
          </a:p>
          <a:p>
            <a:r>
              <a:rPr lang="en-US" dirty="0" smtClean="0"/>
              <a:t>Calculations 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Refined </a:t>
            </a:r>
            <a:r>
              <a:rPr lang="en-US" dirty="0" smtClean="0"/>
              <a:t>Economics</a:t>
            </a:r>
          </a:p>
          <a:p>
            <a:pPr lvl="1"/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30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773936"/>
            <a:ext cx="8305800" cy="4623816"/>
          </a:xfrm>
        </p:spPr>
        <p:txBody>
          <a:bodyPr/>
          <a:lstStyle/>
          <a:p>
            <a:r>
              <a:rPr lang="en-US" dirty="0" smtClean="0"/>
              <a:t>Revise </a:t>
            </a:r>
            <a:r>
              <a:rPr lang="en-US" dirty="0" smtClean="0"/>
              <a:t>report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31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32</a:t>
            </a:fld>
            <a:endParaRPr lang="en-US" dirty="0"/>
          </a:p>
        </p:txBody>
      </p:sp>
      <p:pic>
        <p:nvPicPr>
          <p:cNvPr id="6" name="Picture 4" descr="http://images.huffingtonpost.com/2010-02-04-Question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7259" y="1774825"/>
            <a:ext cx="3469481" cy="462597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Richard </a:t>
            </a:r>
            <a:r>
              <a:rPr lang="en-US" dirty="0" smtClean="0"/>
              <a:t>Parkinson.</a:t>
            </a:r>
            <a:r>
              <a:rPr lang="en-US" dirty="0" smtClean="0"/>
              <a:t>  “Where Does It Go? </a:t>
            </a:r>
            <a:r>
              <a:rPr lang="en-US" dirty="0" smtClean="0"/>
              <a:t>An </a:t>
            </a:r>
            <a:r>
              <a:rPr lang="en-US" dirty="0" smtClean="0"/>
              <a:t>Introduction to the Placement of Process </a:t>
            </a:r>
            <a:r>
              <a:rPr lang="en-US" dirty="0" smtClean="0"/>
              <a:t>Equipment</a:t>
            </a:r>
            <a:r>
              <a:rPr lang="en-US" dirty="0" smtClean="0"/>
              <a:t>.”  </a:t>
            </a:r>
            <a:r>
              <a:rPr lang="en-US" i="1" dirty="0" smtClean="0"/>
              <a:t>UOP</a:t>
            </a:r>
            <a:r>
              <a:rPr lang="en-US" i="1" dirty="0" smtClean="0"/>
              <a:t>  </a:t>
            </a:r>
            <a:r>
              <a:rPr lang="en-US" dirty="0" smtClean="0"/>
              <a:t>PowerPoint.  </a:t>
            </a:r>
            <a:r>
              <a:rPr lang="en-US" dirty="0" smtClean="0"/>
              <a:t>2009.</a:t>
            </a:r>
            <a:r>
              <a:rPr lang="en-US" dirty="0" smtClean="0"/>
              <a:t>  </a:t>
            </a:r>
            <a:r>
              <a:rPr lang="en-US" dirty="0" smtClean="0"/>
              <a:t>2 April 2011.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33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Final Report:</a:t>
            </a:r>
          </a:p>
          <a:p>
            <a:pPr lvl="1"/>
            <a:r>
              <a:rPr lang="en-US" dirty="0" smtClean="0"/>
              <a:t>Executive Summary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r>
              <a:rPr lang="en-US" dirty="0" smtClean="0"/>
              <a:t>Discussion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r>
              <a:rPr lang="en-US" dirty="0" smtClean="0"/>
              <a:t>Recommendations 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Appendices</a:t>
            </a:r>
          </a:p>
          <a:p>
            <a:pPr lvl="1"/>
            <a:r>
              <a:rPr lang="en-US" dirty="0" smtClean="0"/>
              <a:t>Design Basis: 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</a:p>
          <a:p>
            <a:pPr lvl="1"/>
            <a:r>
              <a:rPr lang="en-US" dirty="0" smtClean="0"/>
              <a:t>Block Flow Diagram: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Process Flow Showing Major Equip.:  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34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Appendices (Continued) </a:t>
            </a:r>
          </a:p>
          <a:p>
            <a:pPr lvl="1"/>
            <a:r>
              <a:rPr lang="en-US" dirty="0" smtClean="0"/>
              <a:t>Material and Energy Balances: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Calculations:	 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i="1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Annotated Equip. List: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Econ. Eval. Factored from Equip. Costs: 			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Utilities: 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Conceptual Control Scheme: 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Major Equipment Layout:	 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35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Appendices (Continued)</a:t>
            </a:r>
          </a:p>
          <a:p>
            <a:pPr lvl="1"/>
            <a:r>
              <a:rPr lang="en-US" dirty="0" smtClean="0"/>
              <a:t>Distribution and End-use Issues: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Constraints Review: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Applicable Standards: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Project Communications File: 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Information Sources and References: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36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CO2 Absorption</a:t>
            </a:r>
            <a:endParaRPr lang="en-US" dirty="0"/>
          </a:p>
        </p:txBody>
      </p:sp>
      <p:pic>
        <p:nvPicPr>
          <p:cNvPr id="6" name="Content Placeholder 5" descr="CO2 Abs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52600"/>
            <a:ext cx="9068896" cy="42672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37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Control Scheme: CO2 Sequestration</a:t>
            </a:r>
            <a:endParaRPr lang="en-US" dirty="0"/>
          </a:p>
        </p:txBody>
      </p:sp>
      <p:pic>
        <p:nvPicPr>
          <p:cNvPr id="6" name="Content Placeholder 5" descr="CO2 Seq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101298"/>
            <a:ext cx="9144000" cy="361184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38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Gasifier</a:t>
            </a:r>
            <a:endParaRPr lang="en-US" dirty="0"/>
          </a:p>
        </p:txBody>
      </p:sp>
      <p:pic>
        <p:nvPicPr>
          <p:cNvPr id="6" name="Content Placeholder 5" descr="Gasifier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3514" y="2057400"/>
            <a:ext cx="8878086" cy="35052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39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382000" cy="462560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Discussed </a:t>
            </a:r>
            <a:r>
              <a:rPr lang="en-US" dirty="0" smtClean="0"/>
              <a:t>Our </a:t>
            </a:r>
            <a:r>
              <a:rPr lang="en-US" dirty="0" smtClean="0"/>
              <a:t>Aspen Simulation</a:t>
            </a:r>
          </a:p>
          <a:p>
            <a:pPr lvl="1"/>
            <a:r>
              <a:rPr lang="en-US" dirty="0" smtClean="0"/>
              <a:t>Gasifier</a:t>
            </a:r>
          </a:p>
          <a:p>
            <a:pPr lvl="1"/>
            <a:r>
              <a:rPr lang="en-US" dirty="0" smtClean="0"/>
              <a:t>Sulfur Removal</a:t>
            </a:r>
          </a:p>
          <a:p>
            <a:pPr lvl="1"/>
            <a:r>
              <a:rPr lang="en-US" dirty="0" smtClean="0"/>
              <a:t>Water Gas Shift</a:t>
            </a:r>
          </a:p>
          <a:p>
            <a:pPr lvl="1"/>
            <a:r>
              <a:rPr lang="en-US" dirty="0" smtClean="0"/>
              <a:t>CO2 Removal</a:t>
            </a:r>
          </a:p>
          <a:p>
            <a:pPr lvl="1"/>
            <a:r>
              <a:rPr lang="en-US" dirty="0" smtClean="0"/>
              <a:t>Claus Process</a:t>
            </a:r>
          </a:p>
          <a:p>
            <a:r>
              <a:rPr lang="en-US" dirty="0" smtClean="0"/>
              <a:t>Heat Loads</a:t>
            </a:r>
          </a:p>
          <a:p>
            <a:pPr lvl="1"/>
            <a:r>
              <a:rPr lang="en-US" dirty="0" smtClean="0"/>
              <a:t>Optimization</a:t>
            </a:r>
          </a:p>
          <a:p>
            <a:r>
              <a:rPr lang="en-US" dirty="0" smtClean="0"/>
              <a:t>Equipment Costs and Sizes</a:t>
            </a:r>
          </a:p>
          <a:p>
            <a:r>
              <a:rPr lang="en-US" dirty="0" smtClean="0"/>
              <a:t>Individual Economics</a:t>
            </a:r>
          </a:p>
          <a:p>
            <a:pPr lvl="1"/>
            <a:r>
              <a:rPr lang="en-US" dirty="0" smtClean="0"/>
              <a:t>Sensitivity Analysis</a:t>
            </a:r>
          </a:p>
          <a:p>
            <a:r>
              <a:rPr lang="en-US" dirty="0" smtClean="0"/>
              <a:t>Location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4</a:t>
            </a:fld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Claus Process</a:t>
            </a:r>
            <a:endParaRPr lang="en-US" dirty="0"/>
          </a:p>
        </p:txBody>
      </p:sp>
      <p:pic>
        <p:nvPicPr>
          <p:cNvPr id="6" name="Content Placeholder 5" descr="Claus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7015" y="1600201"/>
            <a:ext cx="7378785" cy="48006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40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Balance </a:t>
            </a:r>
            <a:br>
              <a:rPr lang="en-US" dirty="0" smtClean="0"/>
            </a:br>
            <a:r>
              <a:rPr lang="en-US" dirty="0" smtClean="0"/>
              <a:t>Around WGS Reactor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23998"/>
            <a:ext cx="9136384" cy="5334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4744386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Balance</a:t>
            </a:r>
            <a:br>
              <a:rPr lang="en-US" dirty="0" smtClean="0"/>
            </a:br>
            <a:r>
              <a:rPr lang="en-US" dirty="0" smtClean="0"/>
              <a:t>Around WGS Reactor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6866035"/>
              </p:ext>
            </p:extLst>
          </p:nvPr>
        </p:nvGraphicFramePr>
        <p:xfrm>
          <a:off x="457200" y="1774825"/>
          <a:ext cx="8229600" cy="420497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Inlet Fraction  Clean Syngas Component Flow for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WGS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Reactor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lbmoles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hr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WGS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Cp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btu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 F)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Outlet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yngas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Comp  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/hr)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from (WGS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4946.233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7.118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123.395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6424.688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15.367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1601.850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199.954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7.158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199.954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2960.168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6.948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7783.006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469.211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10.559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5292.049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CH4*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12.432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15000.509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15000.509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42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6234429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2225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 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 Load (MMBtu/hr)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-34.7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HP</a:t>
                      </a:r>
                      <a:r>
                        <a:rPr lang="en-US" baseline="0" dirty="0" smtClean="0"/>
                        <a:t> Steam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139.0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MP Steam</a:t>
                      </a:r>
                      <a:r>
                        <a:rPr lang="en-US" baseline="0" dirty="0" smtClean="0"/>
                        <a:t>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281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-106.8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Flash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2.99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/>
          </p:cNvGraphicFramePr>
          <p:nvPr/>
        </p:nvGraphicFramePr>
        <p:xfrm>
          <a:off x="457200" y="4648200"/>
          <a:ext cx="8229600" cy="1854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Clean Up </a:t>
                      </a:r>
                      <a:r>
                        <a:rPr lang="en-US" dirty="0" smtClean="0"/>
                        <a:t>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</a:t>
                      </a:r>
                      <a:r>
                        <a:rPr lang="en-US" baseline="0" dirty="0" smtClean="0"/>
                        <a:t> Load (MMBtu/hr)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 Stripper Reboiler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Stripper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-200.0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Selexol</a:t>
                      </a:r>
                      <a:r>
                        <a:rPr lang="en-US" baseline="0" dirty="0" smtClean="0"/>
                        <a:t>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-40.7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Rich</a:t>
                      </a:r>
                      <a:r>
                        <a:rPr lang="en-US" baseline="0" dirty="0" smtClean="0"/>
                        <a:t> / Lean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274.9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43</a:t>
            </a:fld>
            <a:endParaRPr lang="en-US" sz="28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CO2 Sequestration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32766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CO2 in our syngas is absorbed on Selexol to be selectively removed</a:t>
            </a:r>
          </a:p>
          <a:p>
            <a:r>
              <a:rPr lang="en-US" dirty="0" smtClean="0"/>
              <a:t>Delete only one CO2 slide.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33" name="Picture 32" descr="CO2 Absorb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1752600"/>
            <a:ext cx="5248275" cy="3686175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1026" name="Picture 2" descr="http://fossil.energy.gov/images/programs/sequestration/what_sequestration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7143750" cy="59150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38200" y="6211669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http://fossil.energy.gov/images/programs/sequestration/what_sequestration_lg.jpg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PFD</a:t>
            </a:r>
          </a:p>
          <a:p>
            <a:endParaRPr lang="en-US" dirty="0" smtClean="0"/>
          </a:p>
          <a:p>
            <a:r>
              <a:rPr lang="en-US" dirty="0" smtClean="0"/>
              <a:t>Initial Control </a:t>
            </a:r>
            <a:r>
              <a:rPr lang="en-US" dirty="0" smtClean="0"/>
              <a:t>Scheme</a:t>
            </a:r>
          </a:p>
          <a:p>
            <a:endParaRPr lang="en-US" dirty="0" smtClean="0"/>
          </a:p>
          <a:p>
            <a:r>
              <a:rPr lang="en-US" dirty="0" smtClean="0"/>
              <a:t>Plant Layout (General Arrangement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Calculations</a:t>
            </a:r>
          </a:p>
          <a:p>
            <a:endParaRPr lang="en-US" dirty="0" smtClean="0"/>
          </a:p>
          <a:p>
            <a:r>
              <a:rPr lang="en-US" dirty="0" smtClean="0"/>
              <a:t>Refined Economics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5</a:t>
            </a:fld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 smtClean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PFD: </a:t>
            </a:r>
            <a:r>
              <a:rPr lang="en-US" sz="4800" dirty="0" smtClean="0"/>
              <a:t>Overall </a:t>
            </a:r>
            <a:r>
              <a:rPr lang="en-US" sz="4800" dirty="0" smtClean="0"/>
              <a:t>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6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19400" y="190500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pic>
        <p:nvPicPr>
          <p:cNvPr id="6" name="Picture 5" descr="Overall Flow Sheet (04.03.1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246643"/>
            <a:ext cx="9144000" cy="3087357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</a:t>
            </a:r>
            <a:r>
              <a:rPr lang="en-US" dirty="0" smtClean="0"/>
              <a:t>Gasification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7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Picture 8" descr="PFD Gasific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53469"/>
            <a:ext cx="9144000" cy="3913931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Hydrogen Sulfide </a:t>
            </a:r>
            <a:r>
              <a:rPr lang="en-US" dirty="0" smtClean="0"/>
              <a:t>Removal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8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pic>
        <p:nvPicPr>
          <p:cNvPr id="10" name="Picture 9" descr="PFD H2S Remov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86000"/>
            <a:ext cx="9144000" cy="3718156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 Water Gas Shift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9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4/5/2011</a:t>
            </a:r>
            <a:endParaRPr lang="en-US" dirty="0"/>
          </a:p>
        </p:txBody>
      </p:sp>
      <p:pic>
        <p:nvPicPr>
          <p:cNvPr id="10" name="Picture 9" descr="PFD WG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00817"/>
            <a:ext cx="9144000" cy="3842783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11330</TotalTime>
  <Words>920</Words>
  <Application>Microsoft Office PowerPoint</Application>
  <PresentationFormat>On-screen Show (4:3)</PresentationFormat>
  <Paragraphs>408</Paragraphs>
  <Slides>45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  <vt:variant>
        <vt:lpstr>Custom Shows</vt:lpstr>
      </vt:variant>
      <vt:variant>
        <vt:i4>1</vt:i4>
      </vt:variant>
    </vt:vector>
  </HeadingPairs>
  <TitlesOfParts>
    <vt:vector size="47" baseType="lpstr">
      <vt:lpstr>Module</vt:lpstr>
      <vt:lpstr>Syngas Production from Petroleum Coke Gasification </vt:lpstr>
      <vt:lpstr>Project Purpose </vt:lpstr>
      <vt:lpstr>Overall Block Flow</vt:lpstr>
      <vt:lpstr>Recap</vt:lpstr>
      <vt:lpstr>Agenda</vt:lpstr>
      <vt:lpstr>PFD: Overall Process</vt:lpstr>
      <vt:lpstr>PFD: Gasification</vt:lpstr>
      <vt:lpstr>PFD: Hydrogen Sulfide Removal</vt:lpstr>
      <vt:lpstr>PFD:  Water Gas Shift </vt:lpstr>
      <vt:lpstr>PFD: CO2 Absorption</vt:lpstr>
      <vt:lpstr>PFD: CO2 Sequestration </vt:lpstr>
      <vt:lpstr>PFD: Claus Process</vt:lpstr>
      <vt:lpstr>Control Scheme: H2S Removal</vt:lpstr>
      <vt:lpstr>Slide 14</vt:lpstr>
      <vt:lpstr>Slide 15</vt:lpstr>
      <vt:lpstr>Control Scheme: Water Gas Shift</vt:lpstr>
      <vt:lpstr>Plant Layout: Overall </vt:lpstr>
      <vt:lpstr>Plant Layout: Gasification Island</vt:lpstr>
      <vt:lpstr>Plant Layout: H2S Removal</vt:lpstr>
      <vt:lpstr>Calculations </vt:lpstr>
      <vt:lpstr>Refined Economics: Raw Material Cost</vt:lpstr>
      <vt:lpstr>Slide 22</vt:lpstr>
      <vt:lpstr>Capital Cost Analysis</vt:lpstr>
      <vt:lpstr>Economics Summary</vt:lpstr>
      <vt:lpstr>Slide 25</vt:lpstr>
      <vt:lpstr>Sensitivity Analysis</vt:lpstr>
      <vt:lpstr>Sensitivity Analysis</vt:lpstr>
      <vt:lpstr>Sensitivity Analysis</vt:lpstr>
      <vt:lpstr>Sensitivity Analysis</vt:lpstr>
      <vt:lpstr>Conclusion</vt:lpstr>
      <vt:lpstr>Next Steps</vt:lpstr>
      <vt:lpstr>Questions?</vt:lpstr>
      <vt:lpstr>References </vt:lpstr>
      <vt:lpstr>Report Outline</vt:lpstr>
      <vt:lpstr>Report Outline</vt:lpstr>
      <vt:lpstr>Report Outline</vt:lpstr>
      <vt:lpstr>Control Scheme: CO2 Absorption</vt:lpstr>
      <vt:lpstr>Control Scheme: CO2 Sequestration</vt:lpstr>
      <vt:lpstr>Control Scheme: Gasifier</vt:lpstr>
      <vt:lpstr>Control Scheme: Claus Process</vt:lpstr>
      <vt:lpstr>Energy Balance  Around WGS Reactor</vt:lpstr>
      <vt:lpstr>Energy Balance Around WGS Reactor</vt:lpstr>
      <vt:lpstr>Heat Loads</vt:lpstr>
      <vt:lpstr>CO2 Sequestration</vt:lpstr>
      <vt:lpstr>Slide 45</vt:lpstr>
      <vt:lpstr>Custom Show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Petroleum coke gasificaiton</dc:title>
  <dc:creator>Ryan Kosak</dc:creator>
  <cp:lastModifiedBy>Ryan Kosak</cp:lastModifiedBy>
  <cp:revision>639</cp:revision>
  <dcterms:created xsi:type="dcterms:W3CDTF">2011-01-21T21:08:01Z</dcterms:created>
  <dcterms:modified xsi:type="dcterms:W3CDTF">2011-04-04T04:16:17Z</dcterms:modified>
</cp:coreProperties>
</file>