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46"/>
  </p:notesMasterIdLst>
  <p:handoutMasterIdLst>
    <p:handoutMasterId r:id="rId47"/>
  </p:handoutMasterIdLst>
  <p:sldIdLst>
    <p:sldId id="256" r:id="rId2"/>
    <p:sldId id="301" r:id="rId3"/>
    <p:sldId id="414" r:id="rId4"/>
    <p:sldId id="294" r:id="rId5"/>
    <p:sldId id="321" r:id="rId6"/>
    <p:sldId id="415" r:id="rId7"/>
    <p:sldId id="416" r:id="rId8"/>
    <p:sldId id="423" r:id="rId9"/>
    <p:sldId id="424" r:id="rId10"/>
    <p:sldId id="420" r:id="rId11"/>
    <p:sldId id="381" r:id="rId12"/>
    <p:sldId id="425" r:id="rId13"/>
    <p:sldId id="432" r:id="rId14"/>
    <p:sldId id="433" r:id="rId15"/>
    <p:sldId id="417" r:id="rId16"/>
    <p:sldId id="427" r:id="rId17"/>
    <p:sldId id="431" r:id="rId18"/>
    <p:sldId id="429" r:id="rId19"/>
    <p:sldId id="430" r:id="rId20"/>
    <p:sldId id="428" r:id="rId21"/>
    <p:sldId id="421" r:id="rId22"/>
    <p:sldId id="422" r:id="rId23"/>
    <p:sldId id="418" r:id="rId24"/>
    <p:sldId id="362" r:id="rId25"/>
    <p:sldId id="397" r:id="rId26"/>
    <p:sldId id="261" r:id="rId27"/>
    <p:sldId id="266" r:id="rId28"/>
    <p:sldId id="267" r:id="rId29"/>
    <p:sldId id="419" r:id="rId30"/>
    <p:sldId id="384" r:id="rId31"/>
    <p:sldId id="390" r:id="rId32"/>
    <p:sldId id="386" r:id="rId33"/>
    <p:sldId id="387" r:id="rId34"/>
    <p:sldId id="388" r:id="rId35"/>
    <p:sldId id="395" r:id="rId36"/>
    <p:sldId id="400" r:id="rId37"/>
    <p:sldId id="401" r:id="rId38"/>
    <p:sldId id="402" r:id="rId39"/>
    <p:sldId id="403" r:id="rId40"/>
    <p:sldId id="352" r:id="rId41"/>
    <p:sldId id="351" r:id="rId42"/>
    <p:sldId id="334" r:id="rId43"/>
    <p:sldId id="317" r:id="rId44"/>
    <p:sldId id="318" r:id="rId45"/>
  </p:sldIdLst>
  <p:sldSz cx="9144000" cy="6858000" type="screen4x3"/>
  <p:notesSz cx="6858000" cy="9239250"/>
  <p:custShowLst>
    <p:custShow name="Custom Show 1" id="0">
      <p:sldLst>
        <p:sld r:id="rId2"/>
        <p:sld r:id="rId3"/>
        <p:sld r:id="rId5"/>
        <p:sld r:id="rId6"/>
        <p:sld r:id="rId43"/>
        <p:sld r:id="rId27"/>
        <p:sld r:id="rId28"/>
        <p:sld r:id="rId29"/>
      </p:sldLst>
    </p:custShow>
  </p:custShow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browse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A488322-F2BA-4B5B-9748-0D474271808F}" styleName="Medium Style 3 - 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625" autoAdjust="0"/>
    <p:restoredTop sz="90500" autoAdjust="0"/>
  </p:normalViewPr>
  <p:slideViewPr>
    <p:cSldViewPr>
      <p:cViewPr>
        <p:scale>
          <a:sx n="70" d="100"/>
          <a:sy n="70" d="100"/>
        </p:scale>
        <p:origin x="-1086" y="-12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42" y="698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2454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handoutMaster" Target="handoutMasters/handoutMaster1.xml"/><Relationship Id="rId50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19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619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en-US" smtClean="0"/>
              <a:t>3/8/2011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775700"/>
            <a:ext cx="2971800" cy="4619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775700"/>
            <a:ext cx="2971800" cy="4619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C0BAF2-E35C-4F68-BA36-708E891546C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227602641"/>
      </p:ext>
    </p:extLst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19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619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en-US" smtClean="0"/>
              <a:t>3/8/2011</a:t>
            </a:r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20775" y="693738"/>
            <a:ext cx="4616450" cy="34639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88644"/>
            <a:ext cx="5486400" cy="415766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775684"/>
            <a:ext cx="2971800" cy="4619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775684"/>
            <a:ext cx="2971800" cy="4619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1CACC6C-182F-40C7-A6E9-D2068585475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854634170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CACC6C-182F-40C7-A6E9-D2068585475B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 smtClean="0"/>
              <a:t>3/8/2011</a:t>
            </a:r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baseline="0" dirty="0" smtClean="0"/>
          </a:p>
          <a:p>
            <a:pPr lvl="1"/>
            <a:r>
              <a:rPr lang="en-US" dirty="0" smtClean="0"/>
              <a:t>2730 tons/day of syngas</a:t>
            </a:r>
          </a:p>
          <a:p>
            <a:pPr lvl="1"/>
            <a:r>
              <a:rPr lang="en-US" dirty="0" smtClean="0"/>
              <a:t>Desired CO to H2 ratio – 1:2.4 molar ratio</a:t>
            </a:r>
          </a:p>
          <a:p>
            <a:pPr lvl="1"/>
            <a:r>
              <a:rPr lang="en-US" dirty="0" smtClean="0"/>
              <a:t>Desired C to H ratio – 1:4.4 molar ratio</a:t>
            </a:r>
          </a:p>
          <a:p>
            <a:pPr lvl="1"/>
            <a:r>
              <a:rPr lang="pt-BR" dirty="0" smtClean="0"/>
              <a:t>Desired Temperature and Pressure</a:t>
            </a:r>
          </a:p>
          <a:p>
            <a:pPr lvl="2"/>
            <a:r>
              <a:rPr lang="pt-BR" dirty="0" smtClean="0"/>
              <a:t>400</a:t>
            </a:r>
            <a:r>
              <a:rPr lang="pt-BR" dirty="0" smtClean="0">
                <a:latin typeface="+mn-lt"/>
              </a:rPr>
              <a:t>°F</a:t>
            </a:r>
          </a:p>
          <a:p>
            <a:pPr lvl="2"/>
            <a:r>
              <a:rPr lang="pt-BR" dirty="0" smtClean="0">
                <a:latin typeface="+mn-lt"/>
              </a:rPr>
              <a:t>290 psia</a:t>
            </a:r>
            <a:endParaRPr lang="pt-BR" dirty="0" smtClean="0"/>
          </a:p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CACC6C-182F-40C7-A6E9-D2068585475B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 smtClean="0"/>
              <a:t>3/8/2011</a:t>
            </a:r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Why we choose this project?</a:t>
            </a:r>
          </a:p>
          <a:p>
            <a:r>
              <a:rPr lang="en-US" dirty="0" smtClean="0"/>
              <a:t>From the beginning to the end</a:t>
            </a:r>
          </a:p>
          <a:p>
            <a:r>
              <a:rPr lang="en-US" dirty="0" smtClean="0"/>
              <a:t>What we learned doing this project</a:t>
            </a:r>
          </a:p>
          <a:p>
            <a:r>
              <a:rPr lang="en-US" dirty="0" smtClean="0"/>
              <a:t>Some problems we encountered </a:t>
            </a:r>
          </a:p>
          <a:p>
            <a:r>
              <a:rPr lang="en-US" dirty="0" smtClean="0"/>
              <a:t>Would we suggest going on with this project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smtClean="0"/>
              <a:t>3/8/2011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1CACC6C-182F-40C7-A6E9-D2068585475B}" type="slidenum">
              <a:rPr lang="en-US" smtClean="0"/>
              <a:pPr/>
              <a:t>5</a:t>
            </a:fld>
            <a:endParaRPr 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baseline="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smtClean="0"/>
              <a:t>3/8/2011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1CACC6C-182F-40C7-A6E9-D2068585475B}" type="slidenum">
              <a:rPr lang="en-US" smtClean="0"/>
              <a:pPr/>
              <a:t>11</a:t>
            </a:fld>
            <a:endParaRPr lang="en-US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smtClean="0"/>
              <a:t>3/8/2011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1CACC6C-182F-40C7-A6E9-D2068585475B}" type="slidenum">
              <a:rPr lang="en-US" smtClean="0"/>
              <a:pPr/>
              <a:t>15</a:t>
            </a:fld>
            <a:endParaRPr lang="en-US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3FDDD0-9367-4CA7-A2F7-B646D7DF75F6}" type="slidenum">
              <a:rPr lang="en-GB" smtClean="0"/>
              <a:pPr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370477988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One slide; Have what we are doing with CO2,</a:t>
            </a:r>
            <a:r>
              <a:rPr lang="en-US" baseline="0" dirty="0" smtClean="0"/>
              <a:t> What we are not doing (Shooting it into to the </a:t>
            </a:r>
            <a:r>
              <a:rPr lang="en-US" baseline="0" dirty="0" err="1" smtClean="0"/>
              <a:t>atm</a:t>
            </a:r>
            <a:r>
              <a:rPr lang="en-US" baseline="0" dirty="0" smtClean="0"/>
              <a:t>), </a:t>
            </a:r>
          </a:p>
          <a:p>
            <a:r>
              <a:rPr lang="en-US" b="1" baseline="0" dirty="0" smtClean="0"/>
              <a:t>We are planning to transport the CO2 to the crude oil company, but we are still working on finding a better company. (Lipi)</a:t>
            </a:r>
            <a:endParaRPr 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CACC6C-182F-40C7-A6E9-D2068585475B}" type="slidenum">
              <a:rPr lang="en-US" smtClean="0"/>
              <a:pPr/>
              <a:t>43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 smtClean="0"/>
              <a:t>3/8/2011</a:t>
            </a:r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4/26/2011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pull dir="d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4/26/2011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4/26/2011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4/26/2011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4/26/2011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pull dir="d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4/26/2011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4/26/2011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4/26/2011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4/26/2011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4/26/2011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Rectangle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r>
              <a:rPr lang="en-US" smtClean="0"/>
              <a:t>4/26/2011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0F0F3134-4C23-4E18-98D2-48A8FC72CB0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pull dir="d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r>
              <a:rPr lang="en-US" smtClean="0"/>
              <a:t>4/26/2011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0F0F3134-4C23-4E18-98D2-48A8FC72CB0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>
    <p:pull dir="d"/>
  </p:transition>
  <p:timing>
    <p:tnLst>
      <p:par>
        <p:cTn id="1" dur="indefinite" restart="never" nodeType="tmRoot"/>
      </p:par>
    </p:tnLst>
  </p:timing>
  <p:hf hdr="0" ftr="0"/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coalgasificationnews.com/tag/petcoke-gasification/" TargetMode="Externa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netl.doe.gov/technologies/coalpower/gasification/gasifipedia/4-gasifiers/4-1-2-3_shell.html" TargetMode="Externa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hyperlink" Target="http://fossil.energy.gov/images/programs/sequestration/what_sequestration_lg.jpg" TargetMode="External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1066800"/>
            <a:ext cx="8229600" cy="2438400"/>
          </a:xfrm>
        </p:spPr>
        <p:txBody>
          <a:bodyPr>
            <a:normAutofit/>
          </a:bodyPr>
          <a:lstStyle/>
          <a:p>
            <a:pPr algn="l"/>
            <a:r>
              <a:rPr lang="en-US" dirty="0" smtClean="0"/>
              <a:t>Syngas Production from Petroleum Coke Gasification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81000" y="4191000"/>
            <a:ext cx="8382000" cy="2514600"/>
          </a:xfrm>
        </p:spPr>
        <p:txBody>
          <a:bodyPr>
            <a:normAutofit/>
          </a:bodyPr>
          <a:lstStyle/>
          <a:p>
            <a:pPr algn="l"/>
            <a:r>
              <a:rPr lang="en-US" dirty="0" smtClean="0"/>
              <a:t>Team Hotel:</a:t>
            </a:r>
          </a:p>
          <a:p>
            <a:pPr algn="l"/>
            <a:r>
              <a:rPr lang="en-US" dirty="0" smtClean="0"/>
              <a:t>Russell Cabral, Tomi Damo, Ryan Kosak, Vijeta Patel, Lipi Vahanwala</a:t>
            </a:r>
          </a:p>
          <a:p>
            <a:pPr algn="l"/>
            <a:endParaRPr lang="en-US" dirty="0" smtClean="0"/>
          </a:p>
          <a:p>
            <a:pPr algn="l"/>
            <a:r>
              <a:rPr lang="en-US" dirty="0" smtClean="0"/>
              <a:t>Advisors:</a:t>
            </a:r>
          </a:p>
          <a:p>
            <a:pPr algn="l"/>
            <a:r>
              <a:rPr lang="en-US" dirty="0" smtClean="0"/>
              <a:t>Bill Keesom – Jacobs Consultancy </a:t>
            </a:r>
          </a:p>
          <a:p>
            <a:pPr algn="l"/>
            <a:r>
              <a:rPr lang="en-US" dirty="0" smtClean="0"/>
              <a:t>Jeffery Perl, PhD – UIC Dept. Of Chemical Engineering</a:t>
            </a:r>
          </a:p>
          <a:p>
            <a:pPr algn="l"/>
            <a:endParaRPr lang="en-US" dirty="0" smtClean="0"/>
          </a:p>
          <a:p>
            <a:pPr algn="l"/>
            <a:r>
              <a:rPr lang="en-US" dirty="0" smtClean="0"/>
              <a:t>April 26, 2011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z="2800" smtClean="0">
                <a:solidFill>
                  <a:schemeClr val="tx1"/>
                </a:solidFill>
              </a:rPr>
              <a:pPr/>
              <a:t>1</a:t>
            </a:fld>
            <a:endParaRPr lang="en-US" sz="28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Process Highlights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Pressure Driven Process</a:t>
            </a:r>
          </a:p>
          <a:p>
            <a:pPr lvl="1"/>
            <a:r>
              <a:rPr lang="en-US" dirty="0" smtClean="0"/>
              <a:t>Reduction of Pumps</a:t>
            </a:r>
          </a:p>
          <a:p>
            <a:r>
              <a:rPr lang="en-US" dirty="0" smtClean="0"/>
              <a:t>High Conversion of Feedstock</a:t>
            </a:r>
          </a:p>
          <a:p>
            <a:r>
              <a:rPr lang="en-US" dirty="0" smtClean="0"/>
              <a:t>Highly Efficient Sulfur Removal</a:t>
            </a:r>
          </a:p>
          <a:p>
            <a:pPr lvl="1"/>
            <a:r>
              <a:rPr lang="en-US" dirty="0" smtClean="0"/>
              <a:t>Sulfur removal to 2 ppm</a:t>
            </a:r>
          </a:p>
          <a:p>
            <a:pPr>
              <a:buNone/>
            </a:pPr>
            <a:r>
              <a:rPr lang="en-US" dirty="0" smtClean="0"/>
              <a:t> </a:t>
            </a:r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4/26/2011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mtClean="0"/>
              <a:pPr/>
              <a:t>10</a:t>
            </a:fld>
            <a:endParaRPr lang="en-US" dirty="0"/>
          </a:p>
        </p:txBody>
      </p:sp>
    </p:spTree>
  </p:cSld>
  <p:clrMapOvr>
    <a:masterClrMapping/>
  </p:clrMapOvr>
  <p:transition>
    <p:pull dir="d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Overall Block Flow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229600" y="6400800"/>
            <a:ext cx="733864" cy="274320"/>
          </a:xfrm>
        </p:spPr>
        <p:txBody>
          <a:bodyPr/>
          <a:lstStyle/>
          <a:p>
            <a:fld id="{0F0F3134-4C23-4E18-98D2-48A8FC72CB08}" type="slidenum">
              <a:rPr lang="en-US" sz="280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pPr/>
              <a:t>11</a:t>
            </a:fld>
            <a:endParaRPr lang="en-US" sz="2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0" y="6583680"/>
            <a:ext cx="2133600" cy="274320"/>
          </a:xfrm>
        </p:spPr>
        <p:txBody>
          <a:bodyPr/>
          <a:lstStyle/>
          <a:p>
            <a:r>
              <a:rPr lang="en-US" smtClean="0"/>
              <a:t>4/26/2011</a:t>
            </a:r>
            <a:endParaRPr lang="en-US" dirty="0"/>
          </a:p>
        </p:txBody>
      </p:sp>
      <p:pic>
        <p:nvPicPr>
          <p:cNvPr id="7" name="Picture 6" descr="BFD 041611 Flows Colored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2258207"/>
            <a:ext cx="9144000" cy="30757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669256804"/>
      </p:ext>
    </p:extLst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Overall Aspen Simulation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4/26/2011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mtClean="0"/>
              <a:pPr/>
              <a:t>12</a:t>
            </a:fld>
            <a:endParaRPr lang="en-US" dirty="0"/>
          </a:p>
        </p:txBody>
      </p:sp>
      <p:pic>
        <p:nvPicPr>
          <p:cNvPr id="6" name="Content Placeholder 5" descr="aspen overall.bmp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76200" y="2362200"/>
            <a:ext cx="8901450" cy="2971800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152400" y="2133600"/>
            <a:ext cx="2209800" cy="1371600"/>
          </a:xfrm>
          <a:prstGeom prst="rect">
            <a:avLst/>
          </a:prstGeom>
          <a:solidFill>
            <a:schemeClr val="accent1">
              <a:alpha val="9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solidFill>
                  <a:schemeClr val="tx1"/>
                </a:solidFill>
              </a:rPr>
              <a:t>Gasifier</a:t>
            </a:r>
          </a:p>
          <a:p>
            <a:pPr algn="ctr"/>
            <a:endParaRPr lang="en-US" sz="2000" b="1" dirty="0" smtClean="0">
              <a:solidFill>
                <a:schemeClr val="tx1"/>
              </a:solidFill>
            </a:endParaRPr>
          </a:p>
          <a:p>
            <a:pPr algn="ctr"/>
            <a:endParaRPr lang="en-US" sz="2000" b="1" dirty="0" smtClean="0">
              <a:solidFill>
                <a:schemeClr val="tx1"/>
              </a:solidFill>
            </a:endParaRPr>
          </a:p>
          <a:p>
            <a:pPr algn="ctr"/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endParaRPr lang="en-US" sz="2000" b="1" dirty="0">
              <a:solidFill>
                <a:schemeClr val="tx1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2362200" y="2133600"/>
            <a:ext cx="2895600" cy="1828800"/>
          </a:xfrm>
          <a:prstGeom prst="rect">
            <a:avLst/>
          </a:prstGeom>
          <a:solidFill>
            <a:schemeClr val="accent1">
              <a:alpha val="9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solidFill>
                  <a:schemeClr val="tx1"/>
                </a:solidFill>
              </a:rPr>
              <a:t>H2S Removal </a:t>
            </a:r>
          </a:p>
          <a:p>
            <a:pPr algn="ctr"/>
            <a:endParaRPr lang="en-US" sz="2000" b="1" dirty="0" smtClean="0">
              <a:solidFill>
                <a:schemeClr val="tx1"/>
              </a:solidFill>
            </a:endParaRPr>
          </a:p>
          <a:p>
            <a:pPr algn="ctr"/>
            <a:endParaRPr lang="en-US" sz="2000" b="1" dirty="0" smtClean="0">
              <a:solidFill>
                <a:schemeClr val="tx1"/>
              </a:solidFill>
            </a:endParaRPr>
          </a:p>
          <a:p>
            <a:pPr algn="ctr"/>
            <a:endParaRPr lang="en-US" sz="2000" b="1" dirty="0" smtClean="0">
              <a:solidFill>
                <a:schemeClr val="tx1"/>
              </a:solidFill>
            </a:endParaRPr>
          </a:p>
          <a:p>
            <a:pPr algn="ctr"/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endParaRPr lang="en-US" sz="2000" b="1" dirty="0">
              <a:solidFill>
                <a:schemeClr val="tx1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133600" y="3962400"/>
            <a:ext cx="2209800" cy="1676400"/>
          </a:xfrm>
          <a:prstGeom prst="rect">
            <a:avLst/>
          </a:prstGeom>
          <a:solidFill>
            <a:schemeClr val="accent1">
              <a:alpha val="9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 b="1" dirty="0" smtClean="0">
              <a:solidFill>
                <a:schemeClr val="tx1"/>
              </a:solidFill>
            </a:endParaRPr>
          </a:p>
          <a:p>
            <a:pPr algn="ctr"/>
            <a:endParaRPr lang="en-US" sz="2000" b="1" dirty="0" smtClean="0">
              <a:solidFill>
                <a:schemeClr val="tx1"/>
              </a:solidFill>
            </a:endParaRPr>
          </a:p>
          <a:p>
            <a:pPr algn="ctr"/>
            <a:endParaRPr lang="en-US" sz="2000" b="1" dirty="0" smtClean="0">
              <a:solidFill>
                <a:schemeClr val="tx1"/>
              </a:solidFill>
            </a:endParaRPr>
          </a:p>
          <a:p>
            <a:pPr algn="ctr"/>
            <a:endParaRPr lang="en-US" sz="2000" b="1" dirty="0" smtClean="0">
              <a:solidFill>
                <a:schemeClr val="tx1"/>
              </a:solidFill>
            </a:endParaRPr>
          </a:p>
          <a:p>
            <a:pPr algn="ctr"/>
            <a:endParaRPr lang="en-US" sz="2000" b="1" dirty="0" smtClean="0">
              <a:solidFill>
                <a:schemeClr val="tx1"/>
              </a:solidFill>
            </a:endParaRPr>
          </a:p>
          <a:p>
            <a:pPr algn="ctr"/>
            <a:endParaRPr lang="en-US" sz="2000" b="1" dirty="0" smtClean="0">
              <a:solidFill>
                <a:schemeClr val="tx1"/>
              </a:solidFill>
            </a:endParaRPr>
          </a:p>
          <a:p>
            <a:pPr algn="ctr"/>
            <a:endParaRPr lang="en-US" sz="2000" b="1" dirty="0" smtClean="0">
              <a:solidFill>
                <a:schemeClr val="tx1"/>
              </a:solidFill>
            </a:endParaRPr>
          </a:p>
          <a:p>
            <a:pPr algn="ctr"/>
            <a:r>
              <a:rPr lang="en-US" sz="2000" b="1" dirty="0" smtClean="0">
                <a:solidFill>
                  <a:schemeClr val="tx1"/>
                </a:solidFill>
              </a:rPr>
              <a:t>Water Gas Shift</a:t>
            </a:r>
          </a:p>
          <a:p>
            <a:pPr algn="ctr"/>
            <a:endParaRPr lang="en-US" sz="2000" b="1" dirty="0" smtClean="0">
              <a:solidFill>
                <a:schemeClr val="tx1"/>
              </a:solidFill>
            </a:endParaRPr>
          </a:p>
          <a:p>
            <a:pPr algn="ctr"/>
            <a:endParaRPr lang="en-US" sz="2000" b="1" dirty="0" smtClean="0">
              <a:solidFill>
                <a:schemeClr val="tx1"/>
              </a:solidFill>
            </a:endParaRPr>
          </a:p>
          <a:p>
            <a:pPr algn="ctr"/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endParaRPr lang="en-US" sz="2000" b="1" dirty="0">
              <a:solidFill>
                <a:schemeClr val="tx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5257800" y="2133600"/>
            <a:ext cx="3657600" cy="2057400"/>
          </a:xfrm>
          <a:prstGeom prst="rect">
            <a:avLst/>
          </a:prstGeom>
          <a:solidFill>
            <a:schemeClr val="accent1">
              <a:alpha val="9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solidFill>
                  <a:schemeClr val="tx1"/>
                </a:solidFill>
              </a:rPr>
              <a:t>Claus Process</a:t>
            </a:r>
          </a:p>
          <a:p>
            <a:pPr algn="ctr"/>
            <a:endParaRPr lang="en-US" sz="2000" b="1" dirty="0" smtClean="0">
              <a:solidFill>
                <a:schemeClr val="tx1"/>
              </a:solidFill>
            </a:endParaRPr>
          </a:p>
          <a:p>
            <a:pPr algn="ctr"/>
            <a:endParaRPr lang="en-US" sz="2000" b="1" dirty="0" smtClean="0">
              <a:solidFill>
                <a:schemeClr val="tx1"/>
              </a:solidFill>
            </a:endParaRPr>
          </a:p>
          <a:p>
            <a:pPr algn="ctr"/>
            <a:endParaRPr lang="en-US" sz="2000" b="1" dirty="0" smtClean="0">
              <a:solidFill>
                <a:schemeClr val="tx1"/>
              </a:solidFill>
            </a:endParaRPr>
          </a:p>
          <a:p>
            <a:pPr algn="ctr"/>
            <a:endParaRPr lang="en-US" sz="2000" b="1" dirty="0" smtClean="0">
              <a:solidFill>
                <a:schemeClr val="tx1"/>
              </a:solidFill>
            </a:endParaRPr>
          </a:p>
          <a:p>
            <a:pPr algn="ctr"/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endParaRPr lang="en-US" sz="2000" b="1" dirty="0">
              <a:solidFill>
                <a:schemeClr val="tx1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4343400" y="4191000"/>
            <a:ext cx="4572000" cy="1524000"/>
          </a:xfrm>
          <a:prstGeom prst="rect">
            <a:avLst/>
          </a:prstGeom>
          <a:solidFill>
            <a:schemeClr val="accent1">
              <a:alpha val="9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 b="1" dirty="0" smtClean="0">
              <a:solidFill>
                <a:schemeClr val="tx1"/>
              </a:solidFill>
            </a:endParaRPr>
          </a:p>
          <a:p>
            <a:pPr algn="ctr"/>
            <a:endParaRPr lang="en-US" sz="2000" b="1" dirty="0" smtClean="0">
              <a:solidFill>
                <a:schemeClr val="tx1"/>
              </a:solidFill>
            </a:endParaRPr>
          </a:p>
          <a:p>
            <a:pPr algn="ctr"/>
            <a:endParaRPr lang="en-US" sz="2000" b="1" dirty="0" smtClean="0">
              <a:solidFill>
                <a:schemeClr val="tx1"/>
              </a:solidFill>
            </a:endParaRPr>
          </a:p>
          <a:p>
            <a:pPr algn="ctr"/>
            <a:endParaRPr lang="en-US" sz="2000" b="1" dirty="0" smtClean="0">
              <a:solidFill>
                <a:schemeClr val="tx1"/>
              </a:solidFill>
            </a:endParaRPr>
          </a:p>
          <a:p>
            <a:pPr algn="ctr"/>
            <a:endParaRPr lang="en-US" sz="2000" b="1" dirty="0" smtClean="0">
              <a:solidFill>
                <a:schemeClr val="tx1"/>
              </a:solidFill>
            </a:endParaRPr>
          </a:p>
          <a:p>
            <a:pPr algn="ctr"/>
            <a:endParaRPr lang="en-US" sz="2000" b="1" dirty="0" smtClean="0">
              <a:solidFill>
                <a:schemeClr val="tx1"/>
              </a:solidFill>
            </a:endParaRPr>
          </a:p>
          <a:p>
            <a:pPr algn="ctr"/>
            <a:endParaRPr lang="en-US" sz="2000" b="1" dirty="0" smtClean="0">
              <a:solidFill>
                <a:schemeClr val="tx1"/>
              </a:solidFill>
            </a:endParaRPr>
          </a:p>
          <a:p>
            <a:pPr algn="ctr"/>
            <a:r>
              <a:rPr lang="en-US" sz="2000" b="1" dirty="0" smtClean="0">
                <a:solidFill>
                  <a:schemeClr val="tx1"/>
                </a:solidFill>
              </a:rPr>
              <a:t>CO2 Capture and Sequestration </a:t>
            </a:r>
          </a:p>
          <a:p>
            <a:pPr algn="ctr"/>
            <a:endParaRPr lang="en-US" sz="2000" b="1" dirty="0" smtClean="0">
              <a:solidFill>
                <a:schemeClr val="tx1"/>
              </a:solidFill>
            </a:endParaRPr>
          </a:p>
          <a:p>
            <a:pPr algn="ctr"/>
            <a:endParaRPr lang="en-US" sz="2000" b="1" dirty="0" smtClean="0">
              <a:solidFill>
                <a:schemeClr val="tx1"/>
              </a:solidFill>
            </a:endParaRPr>
          </a:p>
          <a:p>
            <a:pPr algn="ctr"/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endParaRPr lang="en-US" sz="20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11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PFD Example</a:t>
            </a:r>
            <a:endParaRPr lang="en-US" dirty="0"/>
          </a:p>
        </p:txBody>
      </p:sp>
      <p:pic>
        <p:nvPicPr>
          <p:cNvPr id="6" name="Content Placeholder 5" descr="Gasifier section (RK) (04.18.11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2301374"/>
            <a:ext cx="8229600" cy="3572877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4/26/2011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mtClean="0"/>
              <a:pPr/>
              <a:t>13</a:t>
            </a:fld>
            <a:endParaRPr lang="en-US" dirty="0"/>
          </a:p>
        </p:txBody>
      </p:sp>
    </p:spTree>
  </p:cSld>
  <p:clrMapOvr>
    <a:masterClrMapping/>
  </p:clrMapOvr>
  <p:transition>
    <p:pull dir="d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Control Scheme Example</a:t>
            </a:r>
            <a:endParaRPr lang="en-US" dirty="0"/>
          </a:p>
        </p:txBody>
      </p:sp>
      <p:pic>
        <p:nvPicPr>
          <p:cNvPr id="7" name="Content Placeholder 6" descr="H2S Removal Control pt 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017113" y="1774825"/>
            <a:ext cx="5109773" cy="4625975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4/26/2011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mtClean="0"/>
              <a:pPr/>
              <a:t>14</a:t>
            </a:fld>
            <a:endParaRPr lang="en-US" dirty="0"/>
          </a:p>
        </p:txBody>
      </p:sp>
    </p:spTree>
  </p:cSld>
  <p:clrMapOvr>
    <a:masterClrMapping/>
  </p:clrMapOvr>
  <p:transition>
    <p:pull dir="d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Economics Overview </a:t>
            </a:r>
            <a:endParaRPr lang="en-US" dirty="0"/>
          </a:p>
        </p:txBody>
      </p:sp>
      <p:graphicFrame>
        <p:nvGraphicFramePr>
          <p:cNvPr id="13" name="Content Placeholder 12"/>
          <p:cNvGraphicFramePr>
            <a:graphicFrameLocks noGrp="1"/>
          </p:cNvGraphicFramePr>
          <p:nvPr>
            <p:ph sz="half" idx="1"/>
          </p:nvPr>
        </p:nvGraphicFramePr>
        <p:xfrm>
          <a:off x="457200" y="1773238"/>
          <a:ext cx="4038600" cy="4099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19300"/>
                <a:gridCol w="2019300"/>
              </a:tblGrid>
              <a:tr h="370840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2400" b="1" u="none" strike="noStrike" dirty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Total </a:t>
                      </a:r>
                      <a:r>
                        <a:rPr lang="en-US" sz="2400" b="1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Equipment + Installation </a:t>
                      </a:r>
                      <a:r>
                        <a:rPr lang="en-US" sz="2400" b="1" u="none" strike="noStrike" dirty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Cost</a:t>
                      </a:r>
                      <a:endParaRPr lang="en-US" sz="2400" b="1" i="0" u="none" strike="noStrike" dirty="0"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1" u="none" strike="noStrike" dirty="0">
                          <a:effectLst/>
                          <a:latin typeface="Calibri" pitchFamily="34" charset="0"/>
                        </a:rPr>
                        <a:t>Process</a:t>
                      </a:r>
                      <a:endParaRPr lang="en-US" sz="2400" b="1" i="0" u="none" strike="noStrike" dirty="0">
                        <a:solidFill>
                          <a:srgbClr val="FFFFFF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 dirty="0">
                          <a:effectLst/>
                          <a:latin typeface="Calibri" pitchFamily="34" charset="0"/>
                        </a:rPr>
                        <a:t>Cost in </a:t>
                      </a:r>
                      <a:r>
                        <a:rPr lang="en-US" sz="2400" u="none" strike="noStrike" dirty="0" smtClean="0">
                          <a:effectLst/>
                          <a:latin typeface="Calibri" pitchFamily="34" charset="0"/>
                        </a:rPr>
                        <a:t>$MM</a:t>
                      </a:r>
                      <a:endParaRPr lang="en-US" sz="2400" b="1" i="0" u="none" strike="noStrike" dirty="0">
                        <a:solidFill>
                          <a:srgbClr val="FFFFFF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1" u="none" strike="noStrike" dirty="0">
                          <a:effectLst/>
                          <a:latin typeface="Calibri" pitchFamily="34" charset="0"/>
                        </a:rPr>
                        <a:t>Gasification Process</a:t>
                      </a:r>
                      <a:endParaRPr lang="en-US" sz="2400" b="1" i="0" u="none" strike="noStrike" dirty="0"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 dirty="0">
                          <a:effectLst/>
                          <a:latin typeface="Calibri" pitchFamily="34" charset="0"/>
                        </a:rPr>
                        <a:t>135</a:t>
                      </a:r>
                      <a:endParaRPr lang="en-US" sz="2400" b="1" i="0" u="none" strike="noStrike" dirty="0"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1" u="none" strike="noStrike" dirty="0" smtClean="0">
                          <a:effectLst/>
                          <a:latin typeface="Calibri" pitchFamily="34" charset="0"/>
                        </a:rPr>
                        <a:t>H</a:t>
                      </a:r>
                      <a:r>
                        <a:rPr lang="en-US" sz="2400" b="1" u="none" strike="noStrike" baseline="-25000" dirty="0" smtClean="0">
                          <a:effectLst/>
                          <a:latin typeface="Calibri" pitchFamily="34" charset="0"/>
                        </a:rPr>
                        <a:t>2</a:t>
                      </a:r>
                      <a:r>
                        <a:rPr lang="en-US" sz="2400" b="1" u="none" strike="noStrike" baseline="0" dirty="0" smtClean="0">
                          <a:effectLst/>
                          <a:latin typeface="Calibri" pitchFamily="34" charset="0"/>
                        </a:rPr>
                        <a:t>S</a:t>
                      </a:r>
                      <a:r>
                        <a:rPr lang="en-US" sz="2400" b="1" u="none" strike="noStrike" dirty="0" smtClean="0">
                          <a:effectLst/>
                          <a:latin typeface="Calibri" pitchFamily="34" charset="0"/>
                        </a:rPr>
                        <a:t> Removal</a:t>
                      </a:r>
                      <a:endParaRPr lang="en-US" sz="2400" b="1" i="0" u="none" strike="noStrike" dirty="0"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 dirty="0">
                          <a:effectLst/>
                          <a:latin typeface="Calibri" pitchFamily="34" charset="0"/>
                        </a:rPr>
                        <a:t>14</a:t>
                      </a:r>
                      <a:endParaRPr lang="en-US" sz="2400" b="1" i="0" u="none" strike="noStrike" dirty="0"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1" u="none" strike="noStrike" dirty="0">
                          <a:effectLst/>
                          <a:latin typeface="Calibri" pitchFamily="34" charset="0"/>
                        </a:rPr>
                        <a:t>Claus Process</a:t>
                      </a:r>
                      <a:endParaRPr lang="en-US" sz="2400" b="1" i="0" u="none" strike="noStrike" dirty="0"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 dirty="0">
                          <a:effectLst/>
                          <a:latin typeface="Calibri" pitchFamily="34" charset="0"/>
                        </a:rPr>
                        <a:t>3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1" u="none" strike="noStrike" dirty="0" smtClean="0">
                          <a:effectLst/>
                          <a:latin typeface="Calibri" pitchFamily="34" charset="0"/>
                        </a:rPr>
                        <a:t>CO</a:t>
                      </a:r>
                      <a:r>
                        <a:rPr lang="en-US" sz="2400" b="1" u="none" strike="noStrike" baseline="-25000" dirty="0" smtClean="0">
                          <a:effectLst/>
                          <a:latin typeface="Calibri" pitchFamily="34" charset="0"/>
                        </a:rPr>
                        <a:t>2</a:t>
                      </a:r>
                      <a:r>
                        <a:rPr lang="en-US" sz="2400" b="1" u="none" strike="noStrike" dirty="0" smtClean="0">
                          <a:effectLst/>
                          <a:latin typeface="Calibri" pitchFamily="34" charset="0"/>
                        </a:rPr>
                        <a:t> Capture</a:t>
                      </a:r>
                      <a:endParaRPr lang="en-US" sz="2400" b="1" i="0" u="none" strike="noStrike" dirty="0"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 dirty="0">
                          <a:effectLst/>
                          <a:latin typeface="Calibri" pitchFamily="34" charset="0"/>
                        </a:rPr>
                        <a:t>26</a:t>
                      </a:r>
                      <a:endParaRPr lang="en-US" sz="2400" b="1" i="0" u="none" strike="noStrike" dirty="0"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1" u="none" strike="noStrike" dirty="0">
                          <a:effectLst/>
                          <a:latin typeface="Calibri" pitchFamily="34" charset="0"/>
                        </a:rPr>
                        <a:t>WGS </a:t>
                      </a:r>
                      <a:r>
                        <a:rPr lang="en-US" sz="2400" b="1" u="none" strike="noStrike" dirty="0" smtClean="0">
                          <a:effectLst/>
                          <a:latin typeface="Calibri" pitchFamily="34" charset="0"/>
                        </a:rPr>
                        <a:t>Reaction</a:t>
                      </a:r>
                      <a:endParaRPr lang="en-US" sz="2400" b="1" i="0" u="none" strike="noStrike" dirty="0"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 dirty="0">
                          <a:effectLst/>
                          <a:latin typeface="Calibri" pitchFamily="34" charset="0"/>
                        </a:rPr>
                        <a:t>4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1" u="none" strike="noStrike" dirty="0">
                          <a:effectLst/>
                          <a:latin typeface="Calibri" pitchFamily="34" charset="0"/>
                        </a:rPr>
                        <a:t>Total Direct Cost</a:t>
                      </a:r>
                      <a:endParaRPr lang="en-US" sz="2400" b="1" i="0" u="none" strike="noStrike" dirty="0"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 dirty="0">
                          <a:effectLst/>
                          <a:latin typeface="Calibri" pitchFamily="34" charset="0"/>
                        </a:rPr>
                        <a:t>182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graphicFrame>
        <p:nvGraphicFramePr>
          <p:cNvPr id="14" name="Content Placeholder 13"/>
          <p:cNvGraphicFramePr>
            <a:graphicFrameLocks noGrp="1"/>
          </p:cNvGraphicFramePr>
          <p:nvPr>
            <p:ph sz="half" idx="2"/>
          </p:nvPr>
        </p:nvGraphicFramePr>
        <p:xfrm>
          <a:off x="4648200" y="1773238"/>
          <a:ext cx="4038600" cy="4475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19300"/>
                <a:gridCol w="2019300"/>
              </a:tblGrid>
              <a:tr h="370840"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456180" algn="l"/>
                        </a:tabLst>
                      </a:pPr>
                      <a:r>
                        <a:rPr lang="en-GB" sz="2800" dirty="0" smtClean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Economic</a:t>
                      </a:r>
                      <a:r>
                        <a:rPr lang="en-GB" sz="2800" baseline="0" dirty="0" smtClean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 Analysis</a:t>
                      </a:r>
                      <a:endParaRPr lang="en-GB" sz="2800" dirty="0"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/>
                        <a:cs typeface="Times New Roman"/>
                      </a:endParaRPr>
                    </a:p>
                  </a:txBody>
                  <a:tcPr marL="67456" marR="67456" marT="0" marB="0" anchor="ctr"/>
                </a:tc>
                <a:tc hMerge="1"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2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456" marR="67456" marT="0" marB="0"/>
                </a:tc>
              </a:tr>
              <a:tr h="370840"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456180" algn="l"/>
                        </a:tabLst>
                      </a:pPr>
                      <a:r>
                        <a:rPr lang="en-US" sz="2400" dirty="0">
                          <a:effectLst/>
                          <a:latin typeface="Calibri" pitchFamily="34" charset="0"/>
                        </a:rPr>
                        <a:t>Capital </a:t>
                      </a:r>
                      <a:r>
                        <a:rPr lang="en-US" sz="2400" dirty="0" smtClean="0">
                          <a:effectLst/>
                          <a:latin typeface="Calibri" pitchFamily="34" charset="0"/>
                        </a:rPr>
                        <a:t>Cost</a:t>
                      </a:r>
                      <a:endParaRPr lang="en-GB" sz="2400" b="0" dirty="0">
                        <a:effectLst/>
                        <a:latin typeface="Calibri" pitchFamily="34" charset="0"/>
                        <a:ea typeface="Calibri"/>
                        <a:cs typeface="Times New Roman"/>
                      </a:endParaRPr>
                    </a:p>
                  </a:txBody>
                  <a:tcPr marL="67456" marR="67456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Calibri" pitchFamily="34" charset="0"/>
                        </a:rPr>
                        <a:t>$  </a:t>
                      </a:r>
                      <a:r>
                        <a:rPr lang="en-US" sz="2400" dirty="0" smtClean="0">
                          <a:effectLst/>
                          <a:latin typeface="Calibri" pitchFamily="34" charset="0"/>
                        </a:rPr>
                        <a:t>321 MM</a:t>
                      </a:r>
                      <a:endParaRPr lang="en-GB" sz="2400" dirty="0">
                        <a:effectLst/>
                        <a:latin typeface="Calibri" pitchFamily="34" charset="0"/>
                      </a:endParaRPr>
                    </a:p>
                  </a:txBody>
                  <a:tcPr marL="67456" marR="67456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Calibri" pitchFamily="34" charset="0"/>
                        </a:rPr>
                        <a:t>Interest Rate on the Loan</a:t>
                      </a:r>
                      <a:endParaRPr lang="en-GB" sz="2400" b="0" dirty="0">
                        <a:effectLst/>
                        <a:latin typeface="Calibri" pitchFamily="34" charset="0"/>
                        <a:ea typeface="Calibri"/>
                        <a:cs typeface="Times New Roman"/>
                      </a:endParaRPr>
                    </a:p>
                  </a:txBody>
                  <a:tcPr marL="67456" marR="67456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Calibri" pitchFamily="34" charset="0"/>
                        </a:rPr>
                        <a:t>8.00 %</a:t>
                      </a:r>
                      <a:endParaRPr lang="en-GB" sz="2400" dirty="0">
                        <a:effectLst/>
                        <a:latin typeface="Calibri" pitchFamily="34" charset="0"/>
                        <a:ea typeface="Calibri"/>
                        <a:cs typeface="Times New Roman"/>
                      </a:endParaRPr>
                    </a:p>
                  </a:txBody>
                  <a:tcPr marL="67456" marR="67456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Calibri" pitchFamily="34" charset="0"/>
                        </a:rPr>
                        <a:t>Inflation</a:t>
                      </a:r>
                      <a:endParaRPr lang="en-GB" sz="2400" b="0" dirty="0">
                        <a:effectLst/>
                        <a:latin typeface="Calibri" pitchFamily="34" charset="0"/>
                        <a:ea typeface="Calibri"/>
                        <a:cs typeface="Times New Roman"/>
                      </a:endParaRPr>
                    </a:p>
                  </a:txBody>
                  <a:tcPr marL="67456" marR="67456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Calibri" pitchFamily="34" charset="0"/>
                        </a:rPr>
                        <a:t>3.00 %</a:t>
                      </a:r>
                      <a:endParaRPr lang="en-GB" sz="2400" dirty="0">
                        <a:effectLst/>
                        <a:latin typeface="Calibri" pitchFamily="34" charset="0"/>
                        <a:ea typeface="Calibri"/>
                        <a:cs typeface="Times New Roman"/>
                      </a:endParaRPr>
                    </a:p>
                  </a:txBody>
                  <a:tcPr marL="67456" marR="67456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effectLst/>
                          <a:latin typeface="Calibri" pitchFamily="34" charset="0"/>
                        </a:rPr>
                        <a:t>*Syngas Price ($/ton)</a:t>
                      </a:r>
                      <a:endParaRPr lang="en-GB" sz="2400" b="0" dirty="0">
                        <a:effectLst/>
                        <a:latin typeface="Calibri" pitchFamily="34" charset="0"/>
                        <a:ea typeface="Calibri"/>
                        <a:cs typeface="Times New Roman"/>
                      </a:endParaRPr>
                    </a:p>
                  </a:txBody>
                  <a:tcPr marL="67456" marR="67456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Calibri" pitchFamily="34" charset="0"/>
                        </a:rPr>
                        <a:t>$ 457.80 </a:t>
                      </a:r>
                      <a:endParaRPr lang="en-GB" sz="2400" dirty="0">
                        <a:effectLst/>
                        <a:latin typeface="Calibri" pitchFamily="34" charset="0"/>
                        <a:ea typeface="Calibri"/>
                        <a:cs typeface="Times New Roman"/>
                      </a:endParaRPr>
                    </a:p>
                  </a:txBody>
                  <a:tcPr marL="67456" marR="67456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effectLst/>
                          <a:latin typeface="Calibri" pitchFamily="34" charset="0"/>
                        </a:rPr>
                        <a:t>**Sulfur Price ($/ton)</a:t>
                      </a:r>
                      <a:endParaRPr lang="en-GB" sz="2400" b="0" dirty="0">
                        <a:effectLst/>
                        <a:latin typeface="Calibri" pitchFamily="34" charset="0"/>
                        <a:ea typeface="Calibri"/>
                        <a:cs typeface="Times New Roman"/>
                      </a:endParaRPr>
                    </a:p>
                  </a:txBody>
                  <a:tcPr marL="67456" marR="67456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Calibri" pitchFamily="34" charset="0"/>
                        </a:rPr>
                        <a:t>$ </a:t>
                      </a:r>
                      <a:r>
                        <a:rPr lang="en-US" sz="2400" dirty="0" smtClean="0">
                          <a:effectLst/>
                          <a:latin typeface="Calibri" pitchFamily="34" charset="0"/>
                        </a:rPr>
                        <a:t>70</a:t>
                      </a:r>
                      <a:endParaRPr lang="en-GB" sz="2400" dirty="0">
                        <a:effectLst/>
                        <a:latin typeface="Calibri" pitchFamily="34" charset="0"/>
                        <a:ea typeface="Calibri"/>
                        <a:cs typeface="Times New Roman"/>
                      </a:endParaRPr>
                    </a:p>
                  </a:txBody>
                  <a:tcPr marL="67456" marR="67456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Calibri" pitchFamily="34" charset="0"/>
                        </a:rPr>
                        <a:t>NPV </a:t>
                      </a:r>
                      <a:endParaRPr lang="en-GB" sz="2400" b="0" dirty="0">
                        <a:effectLst/>
                        <a:latin typeface="Calibri" pitchFamily="34" charset="0"/>
                        <a:ea typeface="Calibri"/>
                        <a:cs typeface="Times New Roman"/>
                      </a:endParaRPr>
                    </a:p>
                  </a:txBody>
                  <a:tcPr marL="67456" marR="67456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Calibri" pitchFamily="34" charset="0"/>
                        </a:rPr>
                        <a:t>$</a:t>
                      </a:r>
                      <a:r>
                        <a:rPr lang="en-US" sz="2400" dirty="0" smtClean="0">
                          <a:effectLst/>
                          <a:latin typeface="Calibri" pitchFamily="34" charset="0"/>
                        </a:rPr>
                        <a:t>1,534</a:t>
                      </a:r>
                      <a:r>
                        <a:rPr lang="en-US" sz="2400" baseline="0" dirty="0" smtClean="0">
                          <a:effectLst/>
                          <a:latin typeface="Calibri" pitchFamily="34" charset="0"/>
                        </a:rPr>
                        <a:t> MM</a:t>
                      </a:r>
                      <a:r>
                        <a:rPr lang="en-US" sz="2400" dirty="0">
                          <a:effectLst/>
                          <a:latin typeface="Calibri" pitchFamily="34" charset="0"/>
                        </a:rPr>
                        <a:t> </a:t>
                      </a:r>
                      <a:endParaRPr lang="en-GB" sz="2400" dirty="0">
                        <a:effectLst/>
                        <a:latin typeface="Calibri" pitchFamily="34" charset="0"/>
                        <a:ea typeface="Calibri"/>
                        <a:cs typeface="Times New Roman"/>
                      </a:endParaRPr>
                    </a:p>
                  </a:txBody>
                  <a:tcPr marL="67456" marR="67456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Calibri" pitchFamily="34" charset="0"/>
                        </a:rPr>
                        <a:t>IRR</a:t>
                      </a:r>
                      <a:endParaRPr lang="en-GB" sz="2400" b="0" dirty="0">
                        <a:effectLst/>
                        <a:latin typeface="Calibri" pitchFamily="34" charset="0"/>
                        <a:ea typeface="Calibri"/>
                        <a:cs typeface="Times New Roman"/>
                      </a:endParaRPr>
                    </a:p>
                  </a:txBody>
                  <a:tcPr marL="67456" marR="67456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Calibri" pitchFamily="34" charset="0"/>
                        </a:rPr>
                        <a:t>29.79 %</a:t>
                      </a:r>
                      <a:endParaRPr lang="en-GB" sz="2400" dirty="0">
                        <a:effectLst/>
                        <a:latin typeface="Calibri" pitchFamily="34" charset="0"/>
                        <a:ea typeface="Calibri"/>
                        <a:cs typeface="Times New Roman"/>
                      </a:endParaRPr>
                    </a:p>
                  </a:txBody>
                  <a:tcPr marL="67456" marR="67456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effectLst/>
                          <a:latin typeface="Calibri" pitchFamily="34" charset="0"/>
                        </a:rPr>
                        <a:t>Payback</a:t>
                      </a:r>
                      <a:r>
                        <a:rPr lang="en-US" sz="2400" baseline="0" dirty="0" smtClean="0">
                          <a:effectLst/>
                          <a:latin typeface="Calibri" pitchFamily="34" charset="0"/>
                        </a:rPr>
                        <a:t> Period</a:t>
                      </a:r>
                      <a:endParaRPr lang="en-GB" sz="2400" b="0" dirty="0">
                        <a:effectLst/>
                        <a:latin typeface="Calibri" pitchFamily="34" charset="0"/>
                        <a:ea typeface="Calibri"/>
                        <a:cs typeface="Times New Roman"/>
                      </a:endParaRPr>
                    </a:p>
                  </a:txBody>
                  <a:tcPr marL="67456" marR="67456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effectLst/>
                          <a:latin typeface="Calibri" pitchFamily="34" charset="0"/>
                        </a:rPr>
                        <a:t>~ 5.2 years</a:t>
                      </a:r>
                      <a:endParaRPr lang="en-GB" sz="2400" dirty="0">
                        <a:effectLst/>
                        <a:latin typeface="Calibri" pitchFamily="34" charset="0"/>
                        <a:ea typeface="Calibri"/>
                        <a:cs typeface="Times New Roman"/>
                      </a:endParaRPr>
                    </a:p>
                  </a:txBody>
                  <a:tcPr marL="67456" marR="67456" marT="0" marB="0" anchor="ctr"/>
                </a:tc>
              </a:tr>
            </a:tbl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4/26/2011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mtClean="0"/>
              <a:pPr/>
              <a:t>15</a:t>
            </a:fld>
            <a:endParaRPr lang="en-US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Economics Overview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4/26/2011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mtClean="0"/>
              <a:pPr/>
              <a:t>16</a:t>
            </a:fld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859304"/>
            <a:ext cx="8229600" cy="4457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Syngas Pricing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First prices were generated by comparing heating values with natural gas</a:t>
            </a:r>
          </a:p>
          <a:p>
            <a:pPr lvl="1"/>
            <a:r>
              <a:rPr lang="en-US" dirty="0" smtClean="0"/>
              <a:t>This proved to be too low of a price</a:t>
            </a:r>
          </a:p>
          <a:p>
            <a:r>
              <a:rPr lang="en-US" dirty="0" smtClean="0"/>
              <a:t>N</a:t>
            </a:r>
            <a:r>
              <a:rPr lang="en-US" dirty="0" smtClean="0"/>
              <a:t>egotiations with Team Golf</a:t>
            </a:r>
          </a:p>
          <a:p>
            <a:pPr lvl="1"/>
            <a:r>
              <a:rPr lang="en-US" dirty="0" smtClean="0"/>
              <a:t>Joint Presentation afterwards</a:t>
            </a:r>
          </a:p>
          <a:p>
            <a:pPr lvl="2"/>
            <a:r>
              <a:rPr lang="en-US" dirty="0" smtClean="0"/>
              <a:t>Price determined by creating an equal IRR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4/26/2011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mtClean="0"/>
              <a:pPr/>
              <a:t>17</a:t>
            </a:fld>
            <a:endParaRPr lang="en-US" dirty="0"/>
          </a:p>
        </p:txBody>
      </p:sp>
    </p:spTree>
  </p:cSld>
  <p:clrMapOvr>
    <a:masterClrMapping/>
  </p:clrMapOvr>
  <p:transition>
    <p:pull dir="d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Resources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Equipment </a:t>
            </a:r>
            <a:r>
              <a:rPr lang="en-US" dirty="0" smtClean="0"/>
              <a:t>Sizing </a:t>
            </a:r>
            <a:r>
              <a:rPr lang="en-US" dirty="0" smtClean="0"/>
              <a:t>and Cost </a:t>
            </a:r>
            <a:r>
              <a:rPr lang="en-US" dirty="0" smtClean="0"/>
              <a:t>– Aspen</a:t>
            </a:r>
          </a:p>
          <a:p>
            <a:endParaRPr lang="en-US" dirty="0" smtClean="0"/>
          </a:p>
          <a:p>
            <a:r>
              <a:rPr lang="en-US" dirty="0" smtClean="0"/>
              <a:t>Amount of Required Catalyst and Solvent -Aspen &amp; Hand </a:t>
            </a:r>
            <a:r>
              <a:rPr lang="en-US" dirty="0" smtClean="0"/>
              <a:t>Calculations</a:t>
            </a:r>
          </a:p>
          <a:p>
            <a:endParaRPr lang="en-US" dirty="0" smtClean="0"/>
          </a:p>
          <a:p>
            <a:r>
              <a:rPr lang="en-US" dirty="0" smtClean="0"/>
              <a:t>Economics - </a:t>
            </a:r>
            <a:r>
              <a:rPr lang="en-US" dirty="0" smtClean="0"/>
              <a:t>Used </a:t>
            </a:r>
            <a:r>
              <a:rPr lang="en-US" dirty="0" smtClean="0"/>
              <a:t>s</a:t>
            </a:r>
            <a:r>
              <a:rPr lang="en-US" dirty="0" smtClean="0"/>
              <a:t>heet </a:t>
            </a:r>
            <a:r>
              <a:rPr lang="en-US" dirty="0" smtClean="0"/>
              <a:t>p</a:t>
            </a:r>
            <a:r>
              <a:rPr lang="en-US" dirty="0" smtClean="0"/>
              <a:t>rovided </a:t>
            </a:r>
            <a:r>
              <a:rPr lang="en-US" dirty="0" smtClean="0"/>
              <a:t>by Mr. Jerry Palmer as a basic template &amp; Microsoft Excel to calculate NPV and </a:t>
            </a:r>
            <a:r>
              <a:rPr lang="en-US" dirty="0" smtClean="0"/>
              <a:t>IRR</a:t>
            </a:r>
          </a:p>
          <a:p>
            <a:endParaRPr lang="en-US" dirty="0" smtClean="0"/>
          </a:p>
          <a:p>
            <a:r>
              <a:rPr lang="en-US" dirty="0" smtClean="0"/>
              <a:t>PFD, </a:t>
            </a:r>
            <a:r>
              <a:rPr lang="en-US" dirty="0" smtClean="0"/>
              <a:t>BFD, and </a:t>
            </a:r>
            <a:r>
              <a:rPr lang="en-US" dirty="0" smtClean="0"/>
              <a:t>Control </a:t>
            </a:r>
            <a:r>
              <a:rPr lang="en-US" dirty="0" smtClean="0"/>
              <a:t>Scheme – Aspen, Visio, Microsoft Excel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3704870"/>
      </p:ext>
    </p:extLst>
  </p:cSld>
  <p:clrMapOvr>
    <a:masterClrMapping/>
  </p:clrMapOvr>
  <p:transition>
    <p:pull dir="d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Communication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Price for Selexol – UOP ($3.20/lb</a:t>
            </a:r>
            <a:r>
              <a:rPr lang="en-US" dirty="0" smtClean="0"/>
              <a:t>)</a:t>
            </a:r>
          </a:p>
          <a:p>
            <a:endParaRPr lang="en-US" dirty="0" smtClean="0"/>
          </a:p>
          <a:p>
            <a:r>
              <a:rPr lang="en-US" dirty="0" smtClean="0"/>
              <a:t>Price for Zinc-Oxide – UOP ($55/lb</a:t>
            </a:r>
            <a:r>
              <a:rPr lang="en-US" dirty="0" smtClean="0"/>
              <a:t>)</a:t>
            </a:r>
          </a:p>
          <a:p>
            <a:endParaRPr lang="en-US" dirty="0" smtClean="0"/>
          </a:p>
          <a:p>
            <a:r>
              <a:rPr lang="en-US" dirty="0" smtClean="0"/>
              <a:t>Price for Petcoke – Dover ($75/ton</a:t>
            </a:r>
            <a:r>
              <a:rPr lang="en-US" dirty="0" smtClean="0"/>
              <a:t>)</a:t>
            </a:r>
          </a:p>
          <a:p>
            <a:endParaRPr lang="en-US" dirty="0" smtClean="0"/>
          </a:p>
          <a:p>
            <a:r>
              <a:rPr lang="en-US" dirty="0" smtClean="0"/>
              <a:t>Amount of Selexol &amp; Equipment </a:t>
            </a:r>
            <a:r>
              <a:rPr lang="en-US" dirty="0" smtClean="0"/>
              <a:t>Required </a:t>
            </a:r>
            <a:r>
              <a:rPr lang="en-US" dirty="0" smtClean="0"/>
              <a:t>for CO</a:t>
            </a:r>
            <a:r>
              <a:rPr lang="en-US" baseline="-25000" dirty="0" smtClean="0"/>
              <a:t>2</a:t>
            </a:r>
            <a:r>
              <a:rPr lang="en-US" dirty="0" smtClean="0"/>
              <a:t> Capture – Dow Oil &amp; Gas (~4 </a:t>
            </a:r>
            <a:r>
              <a:rPr lang="en-US" dirty="0" err="1" smtClean="0"/>
              <a:t>MMlb</a:t>
            </a:r>
            <a:r>
              <a:rPr lang="en-US" dirty="0" smtClean="0"/>
              <a:t>/day </a:t>
            </a:r>
            <a:r>
              <a:rPr lang="en-US" dirty="0" smtClean="0"/>
              <a:t>S</a:t>
            </a:r>
            <a:r>
              <a:rPr lang="en-US" dirty="0" smtClean="0"/>
              <a:t>elexol</a:t>
            </a:r>
            <a:r>
              <a:rPr lang="en-US" dirty="0" smtClean="0"/>
              <a:t>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483722677"/>
      </p:ext>
    </p:extLst>
  </p:cSld>
  <p:clrMapOvr>
    <a:masterClrMapping/>
  </p:clrMapOvr>
  <p:transition>
    <p:pull dir="d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Project Purpose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633182"/>
            <a:ext cx="5838825" cy="4625609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What we are doing?	</a:t>
            </a:r>
          </a:p>
          <a:p>
            <a:pPr lvl="1"/>
            <a:r>
              <a:rPr lang="en-US" dirty="0" smtClean="0"/>
              <a:t>Producing syngas from petcoke </a:t>
            </a:r>
          </a:p>
          <a:p>
            <a:pPr lvl="1"/>
            <a:r>
              <a:rPr lang="en-US" dirty="0" smtClean="0"/>
              <a:t>Using entrained flow gasifier</a:t>
            </a:r>
          </a:p>
          <a:p>
            <a:pPr lvl="1"/>
            <a:r>
              <a:rPr lang="en-US" dirty="0" smtClean="0"/>
              <a:t>Implementing a rigorous syngas cleaning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Why we are doing this?</a:t>
            </a:r>
          </a:p>
          <a:p>
            <a:pPr lvl="1"/>
            <a:r>
              <a:rPr lang="en-US" dirty="0" smtClean="0"/>
              <a:t>Making syngas for acetic acid production</a:t>
            </a:r>
          </a:p>
          <a:p>
            <a:pPr lvl="1"/>
            <a:r>
              <a:rPr lang="en-US" dirty="0" smtClean="0"/>
              <a:t>Chemical production team specs</a:t>
            </a:r>
          </a:p>
          <a:p>
            <a:pPr lvl="2"/>
            <a:r>
              <a:rPr lang="en-US" sz="2600" dirty="0" smtClean="0"/>
              <a:t>H2 to CO molar ratio of 2.5</a:t>
            </a:r>
          </a:p>
          <a:p>
            <a:pPr lvl="2"/>
            <a:r>
              <a:rPr lang="en-US" sz="2600" dirty="0" smtClean="0"/>
              <a:t>CO2 and N2 mixed in </a:t>
            </a:r>
          </a:p>
          <a:p>
            <a:pPr lvl="2"/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z="280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pPr/>
              <a:t>2</a:t>
            </a:fld>
            <a:endParaRPr lang="en-US" sz="2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27650" name="Picture 2" descr="http://coalgasificationnews.com/wp-content/uploads/2008/07/plant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38825" y="1600200"/>
            <a:ext cx="3305175" cy="3295651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6248400" y="4953000"/>
            <a:ext cx="2895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hlinkClick r:id="rId4"/>
              </a:rPr>
              <a:t>http://coalgasificationnews.com/tag/petcoke-gasification/</a:t>
            </a:r>
            <a:endParaRPr lang="en-US" sz="1000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4/26/2011</a:t>
            </a:r>
            <a:endParaRPr lang="en-US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Location and Layout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pPr marL="571500" indent="-571500">
              <a:buFont typeface="Wingdings" pitchFamily="2" charset="2"/>
              <a:buChar char="§"/>
              <a:defRPr/>
            </a:pPr>
            <a:r>
              <a:rPr lang="en-US" kern="0" dirty="0" smtClean="0"/>
              <a:t>4923 Port Rd., Pasadena, TX</a:t>
            </a:r>
          </a:p>
          <a:p>
            <a:pPr marL="571500" indent="-571500">
              <a:buFont typeface="Wingdings" pitchFamily="2" charset="2"/>
              <a:buChar char="§"/>
              <a:defRPr/>
            </a:pPr>
            <a:endParaRPr lang="en-US" kern="0" dirty="0" smtClean="0"/>
          </a:p>
          <a:p>
            <a:pPr marL="571500" indent="-571500">
              <a:buFont typeface="Wingdings" pitchFamily="2" charset="2"/>
              <a:buChar char="§"/>
              <a:defRPr/>
            </a:pPr>
            <a:r>
              <a:rPr lang="en-US" kern="0" dirty="0" smtClean="0"/>
              <a:t>2.5 Miles West of Trinity Bay</a:t>
            </a:r>
          </a:p>
          <a:p>
            <a:pPr marL="571500" indent="-571500">
              <a:buFont typeface="Wingdings" pitchFamily="2" charset="2"/>
              <a:buChar char="§"/>
              <a:defRPr/>
            </a:pPr>
            <a:endParaRPr lang="en-US" kern="0" dirty="0" smtClean="0"/>
          </a:p>
          <a:p>
            <a:pPr marL="571500" indent="-571500">
              <a:buFont typeface="Wingdings" pitchFamily="2" charset="2"/>
              <a:buChar char="§"/>
              <a:defRPr/>
            </a:pPr>
            <a:r>
              <a:rPr lang="en-US" kern="0" dirty="0" smtClean="0"/>
              <a:t>Existing Roads and Railroads</a:t>
            </a:r>
          </a:p>
          <a:p>
            <a:pPr marL="571500" indent="-571500">
              <a:buFont typeface="Wingdings" pitchFamily="2" charset="2"/>
              <a:buChar char="§"/>
              <a:defRPr/>
            </a:pPr>
            <a:endParaRPr lang="en-US" kern="0" dirty="0" smtClean="0"/>
          </a:p>
          <a:p>
            <a:pPr marL="571500" indent="-571500">
              <a:buFont typeface="Wingdings" pitchFamily="2" charset="2"/>
              <a:buChar char="§"/>
              <a:defRPr/>
            </a:pPr>
            <a:r>
              <a:rPr lang="en-US" kern="0" dirty="0" smtClean="0"/>
              <a:t>140 Acres with Acetic Acid Production (Team Golf) </a:t>
            </a:r>
            <a:endParaRPr lang="en-GB" kern="0" dirty="0" smtClean="0"/>
          </a:p>
          <a:p>
            <a:pPr>
              <a:buFont typeface="Wingdings" pitchFamily="2" charset="2"/>
              <a:buChar char="§"/>
            </a:pP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4/26/2011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mtClean="0"/>
              <a:pPr/>
              <a:t>20</a:t>
            </a:fld>
            <a:endParaRPr lang="en-US" dirty="0"/>
          </a:p>
        </p:txBody>
      </p:sp>
      <p:pic>
        <p:nvPicPr>
          <p:cNvPr id="8" name="Content Placeholder 5" descr="Overall Layout with Land (04.04.11) (RK)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8200" y="2180163"/>
            <a:ext cx="4038600" cy="3810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ll dir="d"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Advantages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High yield of syngas</a:t>
            </a:r>
          </a:p>
          <a:p>
            <a:r>
              <a:rPr lang="en-US" dirty="0" smtClean="0"/>
              <a:t>CO</a:t>
            </a:r>
            <a:r>
              <a:rPr lang="en-US" baseline="-25000" dirty="0" smtClean="0"/>
              <a:t>2</a:t>
            </a:r>
            <a:r>
              <a:rPr lang="en-US" dirty="0" smtClean="0"/>
              <a:t> capture makes the process environmental friendly</a:t>
            </a:r>
          </a:p>
          <a:p>
            <a:r>
              <a:rPr lang="en-US" dirty="0" smtClean="0"/>
              <a:t>Advantage of location:</a:t>
            </a:r>
          </a:p>
          <a:p>
            <a:pPr lvl="1"/>
            <a:r>
              <a:rPr lang="en-US" dirty="0" smtClean="0"/>
              <a:t>Supply and ease of transportation of feedstock and product</a:t>
            </a:r>
          </a:p>
          <a:p>
            <a:r>
              <a:rPr lang="en-US" dirty="0" smtClean="0"/>
              <a:t>Feedstock Advantage:</a:t>
            </a:r>
          </a:p>
          <a:p>
            <a:pPr lvl="1"/>
            <a:r>
              <a:rPr lang="en-US" dirty="0" smtClean="0"/>
              <a:t>Byproduct of oil refining</a:t>
            </a:r>
          </a:p>
          <a:p>
            <a:pPr lvl="1"/>
            <a:r>
              <a:rPr lang="en-US" dirty="0" smtClean="0"/>
              <a:t>It has high calorific content  </a:t>
            </a:r>
          </a:p>
          <a:p>
            <a:pPr marL="678942" indent="-514350"/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 lvl="1"/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4/26/2011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mtClean="0"/>
              <a:pPr/>
              <a:t>21</a:t>
            </a:fld>
            <a:endParaRPr lang="en-US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sz="5000" dirty="0" smtClean="0"/>
              <a:t>Disadvantages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Calibri" pitchFamily="34" charset="0"/>
              </a:rPr>
              <a:t>Petroleum coke is high in Sulfur content</a:t>
            </a:r>
          </a:p>
          <a:p>
            <a:r>
              <a:rPr lang="en-US" dirty="0" smtClean="0">
                <a:latin typeface="Calibri" pitchFamily="34" charset="0"/>
              </a:rPr>
              <a:t>Expensive Gasifier</a:t>
            </a:r>
          </a:p>
          <a:p>
            <a:r>
              <a:rPr lang="en-US" dirty="0" smtClean="0">
                <a:latin typeface="Calibri" pitchFamily="34" charset="0"/>
              </a:rPr>
              <a:t>Cost of Petroleum coke fluctuates with crude oil prices</a:t>
            </a:r>
          </a:p>
          <a:p>
            <a:r>
              <a:rPr lang="en-US" dirty="0" smtClean="0">
                <a:latin typeface="Calibri" pitchFamily="34" charset="0"/>
              </a:rPr>
              <a:t>Water-Gas shift reaction yields higher amount of CO</a:t>
            </a:r>
            <a:r>
              <a:rPr lang="en-US" baseline="-25000" dirty="0" smtClean="0">
                <a:latin typeface="Calibri" pitchFamily="34" charset="0"/>
              </a:rPr>
              <a:t>2</a:t>
            </a:r>
          </a:p>
          <a:p>
            <a:pPr>
              <a:buNone/>
            </a:pPr>
            <a:endParaRPr lang="en-US" dirty="0">
              <a:latin typeface="Calibri" pitchFamily="34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4/26/2011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mtClean="0"/>
              <a:pPr/>
              <a:t>22</a:t>
            </a:fld>
            <a:endParaRPr lang="en-US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Recomendations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Combining the facilities early on</a:t>
            </a:r>
          </a:p>
          <a:p>
            <a:pPr lvl="1"/>
            <a:r>
              <a:rPr lang="en-US" dirty="0" smtClean="0"/>
              <a:t>There is no such thing as a stand alone gasifier plant</a:t>
            </a:r>
          </a:p>
          <a:p>
            <a:r>
              <a:rPr lang="en-US" dirty="0" smtClean="0"/>
              <a:t>Finishing up some of the loose ends of the project</a:t>
            </a:r>
          </a:p>
          <a:p>
            <a:pPr lvl="1"/>
            <a:r>
              <a:rPr lang="en-US" dirty="0" smtClean="0"/>
              <a:t>Chemical Disposal</a:t>
            </a:r>
          </a:p>
          <a:p>
            <a:pPr lvl="2"/>
            <a:r>
              <a:rPr lang="en-US" dirty="0" smtClean="0"/>
              <a:t>Sulfur</a:t>
            </a:r>
          </a:p>
          <a:p>
            <a:pPr lvl="2"/>
            <a:r>
              <a:rPr lang="en-US" dirty="0" smtClean="0"/>
              <a:t>Zinc Oxide</a:t>
            </a:r>
          </a:p>
          <a:p>
            <a:pPr lvl="1"/>
            <a:r>
              <a:rPr lang="en-US" dirty="0" smtClean="0"/>
              <a:t>Tail Gas</a:t>
            </a:r>
          </a:p>
          <a:p>
            <a:pPr lvl="1"/>
            <a:r>
              <a:rPr lang="en-US" dirty="0" smtClean="0"/>
              <a:t>Slag</a:t>
            </a:r>
          </a:p>
          <a:p>
            <a:pPr lvl="2"/>
            <a:r>
              <a:rPr lang="en-US" dirty="0" smtClean="0"/>
              <a:t>Heavy Metals</a:t>
            </a:r>
          </a:p>
          <a:p>
            <a:r>
              <a:rPr lang="en-US" dirty="0" smtClean="0"/>
              <a:t>Complete Heat Integration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4/26/2011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mtClean="0"/>
              <a:pPr/>
              <a:t>23</a:t>
            </a:fld>
            <a:endParaRPr lang="en-US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Questions?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4/26/2011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z="2800" smtClean="0"/>
              <a:pPr/>
              <a:t>24</a:t>
            </a:fld>
            <a:endParaRPr lang="en-US" dirty="0"/>
          </a:p>
        </p:txBody>
      </p:sp>
      <p:pic>
        <p:nvPicPr>
          <p:cNvPr id="6" name="Picture 4" descr="http://images.huffingtonpost.com/2010-02-04-Questions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37259" y="1774825"/>
            <a:ext cx="3469481" cy="4625975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References 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(</a:t>
            </a:r>
            <a:r>
              <a:rPr lang="en-US" dirty="0" smtClean="0">
                <a:solidFill>
                  <a:schemeClr val="bg1"/>
                </a:solidFill>
                <a:hlinkClick r:id="rId2"/>
              </a:rPr>
              <a:t>http://www.netl.doe.gov/technologies/coalpower/gasification/gasifipedia/4-gasifiers/4-1-2-3_shell.html</a:t>
            </a:r>
            <a:r>
              <a:rPr lang="en-US" dirty="0" smtClean="0">
                <a:solidFill>
                  <a:schemeClr val="bg1"/>
                </a:solidFill>
              </a:rPr>
              <a:t>)</a:t>
            </a:r>
          </a:p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4/26/2011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z="2800" smtClean="0"/>
              <a:pPr/>
              <a:t>25</a:t>
            </a:fld>
            <a:endParaRPr lang="en-US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Report 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Final Report:</a:t>
            </a:r>
          </a:p>
          <a:p>
            <a:pPr lvl="1"/>
            <a:r>
              <a:rPr lang="en-US" dirty="0" smtClean="0"/>
              <a:t>Executive Summary				</a:t>
            </a:r>
            <a:r>
              <a:rPr lang="en-US" dirty="0" smtClean="0">
                <a:solidFill>
                  <a:srgbClr val="00B050"/>
                </a:solidFill>
              </a:rPr>
              <a:t>Done</a:t>
            </a:r>
            <a:endParaRPr lang="en-US" dirty="0" smtClean="0"/>
          </a:p>
          <a:p>
            <a:pPr lvl="1"/>
            <a:r>
              <a:rPr lang="en-US" dirty="0" smtClean="0"/>
              <a:t>Discussion					</a:t>
            </a:r>
            <a:r>
              <a:rPr lang="en-US" dirty="0" smtClean="0">
                <a:solidFill>
                  <a:srgbClr val="00B050"/>
                </a:solidFill>
              </a:rPr>
              <a:t>Done</a:t>
            </a:r>
            <a:endParaRPr lang="en-US" dirty="0" smtClean="0"/>
          </a:p>
          <a:p>
            <a:pPr lvl="1"/>
            <a:r>
              <a:rPr lang="en-US" dirty="0" smtClean="0"/>
              <a:t>Recommendations 				</a:t>
            </a:r>
            <a:r>
              <a:rPr lang="en-US" dirty="0" smtClean="0">
                <a:solidFill>
                  <a:srgbClr val="00B050"/>
                </a:solidFill>
              </a:rPr>
              <a:t>Done</a:t>
            </a:r>
            <a:endParaRPr lang="en-US" dirty="0" smtClean="0"/>
          </a:p>
          <a:p>
            <a:pPr lvl="1"/>
            <a:endParaRPr lang="en-US" dirty="0" smtClean="0"/>
          </a:p>
          <a:p>
            <a:r>
              <a:rPr lang="en-US" dirty="0" smtClean="0"/>
              <a:t>Appendices</a:t>
            </a:r>
          </a:p>
          <a:p>
            <a:pPr lvl="1"/>
            <a:r>
              <a:rPr lang="en-US" dirty="0" smtClean="0"/>
              <a:t>Design Basis: 					</a:t>
            </a:r>
            <a:r>
              <a:rPr lang="en-US" dirty="0" smtClean="0">
                <a:solidFill>
                  <a:srgbClr val="00B050"/>
                </a:solidFill>
              </a:rPr>
              <a:t>Done</a:t>
            </a:r>
          </a:p>
          <a:p>
            <a:pPr lvl="1"/>
            <a:r>
              <a:rPr lang="en-US" dirty="0" smtClean="0"/>
              <a:t>Block Flow Diagram: 			</a:t>
            </a:r>
            <a:r>
              <a:rPr lang="en-US" dirty="0" smtClean="0">
                <a:solidFill>
                  <a:srgbClr val="00B050"/>
                </a:solidFill>
              </a:rPr>
              <a:t>Done</a:t>
            </a:r>
            <a:endParaRPr lang="en-US" dirty="0" smtClean="0">
              <a:solidFill>
                <a:srgbClr val="00B0F0"/>
              </a:solidFill>
            </a:endParaRPr>
          </a:p>
          <a:p>
            <a:pPr lvl="1"/>
            <a:r>
              <a:rPr lang="en-US" dirty="0" smtClean="0"/>
              <a:t>Process Flow Showing Major Equip.:  	</a:t>
            </a:r>
            <a:r>
              <a:rPr lang="en-US" dirty="0" smtClean="0">
                <a:solidFill>
                  <a:srgbClr val="00B050"/>
                </a:solidFill>
              </a:rPr>
              <a:t>Done</a:t>
            </a:r>
            <a:endParaRPr lang="en-US" dirty="0" smtClean="0">
              <a:solidFill>
                <a:srgbClr val="00B0F0"/>
              </a:solidFill>
            </a:endParaRPr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z="2800" smtClean="0">
                <a:solidFill>
                  <a:schemeClr val="tx1"/>
                </a:solidFill>
              </a:rPr>
              <a:pPr/>
              <a:t>26</a:t>
            </a:fld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4/26/2011</a:t>
            </a:r>
            <a:endParaRPr lang="en-US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Report 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Appendices (Continued) </a:t>
            </a:r>
          </a:p>
          <a:p>
            <a:pPr lvl="1"/>
            <a:r>
              <a:rPr lang="en-US" dirty="0" smtClean="0"/>
              <a:t>Material and Energy Balances:		</a:t>
            </a:r>
            <a:r>
              <a:rPr lang="en-US" dirty="0" smtClean="0">
                <a:solidFill>
                  <a:srgbClr val="00B050"/>
                </a:solidFill>
              </a:rPr>
              <a:t>Done</a:t>
            </a:r>
            <a:endParaRPr lang="en-US" dirty="0" smtClean="0">
              <a:solidFill>
                <a:srgbClr val="00B0F0"/>
              </a:solidFill>
            </a:endParaRPr>
          </a:p>
          <a:p>
            <a:pPr lvl="1"/>
            <a:r>
              <a:rPr lang="en-US" dirty="0" smtClean="0"/>
              <a:t>Calculations:	 				</a:t>
            </a:r>
            <a:r>
              <a:rPr lang="en-US" dirty="0" smtClean="0">
                <a:solidFill>
                  <a:srgbClr val="00B050"/>
                </a:solidFill>
              </a:rPr>
              <a:t>Done</a:t>
            </a:r>
            <a:endParaRPr lang="en-US" i="1" dirty="0" smtClean="0">
              <a:solidFill>
                <a:srgbClr val="00B0F0"/>
              </a:solidFill>
            </a:endParaRPr>
          </a:p>
          <a:p>
            <a:pPr lvl="1"/>
            <a:r>
              <a:rPr lang="en-US" dirty="0" smtClean="0"/>
              <a:t>Annotated Equip. List: 			</a:t>
            </a:r>
            <a:r>
              <a:rPr lang="en-US" dirty="0" smtClean="0">
                <a:solidFill>
                  <a:srgbClr val="00B050"/>
                </a:solidFill>
              </a:rPr>
              <a:t>Done</a:t>
            </a:r>
            <a:endParaRPr lang="en-US" dirty="0" smtClean="0">
              <a:solidFill>
                <a:srgbClr val="FF0000"/>
              </a:solidFill>
            </a:endParaRPr>
          </a:p>
          <a:p>
            <a:pPr lvl="1"/>
            <a:r>
              <a:rPr lang="en-US" dirty="0" smtClean="0"/>
              <a:t>Econ. Eval. Factored from Equip. Costs: 								</a:t>
            </a:r>
            <a:r>
              <a:rPr lang="en-US" dirty="0" smtClean="0">
                <a:solidFill>
                  <a:srgbClr val="00B050"/>
                </a:solidFill>
              </a:rPr>
              <a:t>Done</a:t>
            </a:r>
            <a:endParaRPr lang="en-US" dirty="0" smtClean="0">
              <a:solidFill>
                <a:srgbClr val="FF0000"/>
              </a:solidFill>
            </a:endParaRPr>
          </a:p>
          <a:p>
            <a:pPr lvl="1"/>
            <a:r>
              <a:rPr lang="en-US" dirty="0" smtClean="0"/>
              <a:t>Utilities: 					</a:t>
            </a:r>
            <a:r>
              <a:rPr lang="en-US" dirty="0" smtClean="0">
                <a:solidFill>
                  <a:srgbClr val="00B050"/>
                </a:solidFill>
              </a:rPr>
              <a:t>Done</a:t>
            </a:r>
            <a:endParaRPr lang="en-US" dirty="0" smtClean="0">
              <a:solidFill>
                <a:srgbClr val="00B0F0"/>
              </a:solidFill>
            </a:endParaRPr>
          </a:p>
          <a:p>
            <a:pPr lvl="1"/>
            <a:r>
              <a:rPr lang="en-US" dirty="0" smtClean="0"/>
              <a:t>Conceptual Control Scheme: 		</a:t>
            </a:r>
            <a:r>
              <a:rPr lang="en-US" dirty="0" smtClean="0">
                <a:solidFill>
                  <a:srgbClr val="00B050"/>
                </a:solidFill>
              </a:rPr>
              <a:t>Done</a:t>
            </a:r>
            <a:endParaRPr lang="en-US" dirty="0" smtClean="0">
              <a:solidFill>
                <a:srgbClr val="FF0000"/>
              </a:solidFill>
            </a:endParaRPr>
          </a:p>
          <a:p>
            <a:pPr lvl="1"/>
            <a:r>
              <a:rPr lang="en-US" dirty="0" smtClean="0"/>
              <a:t>Major Equipment Layout:	 		</a:t>
            </a:r>
            <a:r>
              <a:rPr lang="en-US" dirty="0" smtClean="0">
                <a:solidFill>
                  <a:srgbClr val="00B050"/>
                </a:solidFill>
              </a:rPr>
              <a:t>Done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z="2800" smtClean="0">
                <a:solidFill>
                  <a:schemeClr val="tx1"/>
                </a:solidFill>
              </a:rPr>
              <a:pPr/>
              <a:t>27</a:t>
            </a:fld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4/26/2011</a:t>
            </a:r>
            <a:endParaRPr lang="en-US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Report 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Appendices (Continued)</a:t>
            </a:r>
          </a:p>
          <a:p>
            <a:pPr lvl="1"/>
            <a:r>
              <a:rPr lang="en-US" dirty="0" smtClean="0"/>
              <a:t>Distribution and End-use Issues:		</a:t>
            </a:r>
            <a:r>
              <a:rPr lang="en-US" dirty="0" smtClean="0">
                <a:solidFill>
                  <a:srgbClr val="00B050"/>
                </a:solidFill>
              </a:rPr>
              <a:t>Done</a:t>
            </a:r>
            <a:endParaRPr lang="en-US" dirty="0" smtClean="0">
              <a:solidFill>
                <a:srgbClr val="FF0000"/>
              </a:solidFill>
            </a:endParaRPr>
          </a:p>
          <a:p>
            <a:pPr lvl="1"/>
            <a:r>
              <a:rPr lang="en-US" dirty="0" smtClean="0"/>
              <a:t>Constraints Review: 			</a:t>
            </a:r>
            <a:r>
              <a:rPr lang="en-US" dirty="0" smtClean="0">
                <a:solidFill>
                  <a:srgbClr val="00B050"/>
                </a:solidFill>
              </a:rPr>
              <a:t>Done</a:t>
            </a:r>
            <a:endParaRPr lang="en-US" dirty="0" smtClean="0">
              <a:solidFill>
                <a:srgbClr val="00B0F0"/>
              </a:solidFill>
            </a:endParaRPr>
          </a:p>
          <a:p>
            <a:pPr lvl="1"/>
            <a:r>
              <a:rPr lang="en-US" dirty="0" smtClean="0"/>
              <a:t>Applicable Standards: 			</a:t>
            </a:r>
            <a:r>
              <a:rPr lang="en-US" dirty="0" smtClean="0">
                <a:solidFill>
                  <a:srgbClr val="00B050"/>
                </a:solidFill>
              </a:rPr>
              <a:t>Done</a:t>
            </a:r>
            <a:endParaRPr lang="en-US" dirty="0" smtClean="0">
              <a:solidFill>
                <a:srgbClr val="FF0000"/>
              </a:solidFill>
            </a:endParaRPr>
          </a:p>
          <a:p>
            <a:pPr lvl="1"/>
            <a:r>
              <a:rPr lang="en-US" dirty="0" smtClean="0"/>
              <a:t>Project Communications File: 		</a:t>
            </a:r>
            <a:r>
              <a:rPr lang="en-US" dirty="0" smtClean="0">
                <a:solidFill>
                  <a:srgbClr val="00B050"/>
                </a:solidFill>
              </a:rPr>
              <a:t>Done</a:t>
            </a:r>
            <a:endParaRPr lang="en-US" dirty="0" smtClean="0">
              <a:solidFill>
                <a:srgbClr val="00B0F0"/>
              </a:solidFill>
            </a:endParaRPr>
          </a:p>
          <a:p>
            <a:pPr lvl="1"/>
            <a:r>
              <a:rPr lang="en-US" dirty="0" smtClean="0"/>
              <a:t>Information Sources and References:	</a:t>
            </a:r>
            <a:r>
              <a:rPr lang="en-US" dirty="0" smtClean="0">
                <a:solidFill>
                  <a:srgbClr val="00B050"/>
                </a:solidFill>
              </a:rPr>
              <a:t>Done</a:t>
            </a:r>
            <a:endParaRPr lang="en-US" dirty="0">
              <a:solidFill>
                <a:srgbClr val="00B0F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z="2800" smtClean="0">
                <a:solidFill>
                  <a:schemeClr val="tx1"/>
                </a:solidFill>
              </a:rPr>
              <a:pPr/>
              <a:t>28</a:t>
            </a:fld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4/26/2011</a:t>
            </a:r>
            <a:endParaRPr lang="en-US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Composition of Petcoke</a:t>
            </a:r>
            <a:r>
              <a:rPr lang="en-US" baseline="30000" dirty="0" smtClean="0"/>
              <a:t>(3)</a:t>
            </a:r>
            <a:endParaRPr lang="en-US" dirty="0"/>
          </a:p>
        </p:txBody>
      </p:sp>
      <p:sp>
        <p:nvSpPr>
          <p:cNvPr id="4" name="Text Placeholder 2"/>
          <p:cNvSpPr txBox="1">
            <a:spLocks/>
          </p:cNvSpPr>
          <p:nvPr/>
        </p:nvSpPr>
        <p:spPr>
          <a:xfrm>
            <a:off x="457200" y="1493838"/>
            <a:ext cx="4040188" cy="63976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420624" marR="0" lvl="0" indent="-384048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Ultimate Analysis 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aphicFrame>
        <p:nvGraphicFramePr>
          <p:cNvPr id="5" name="Content Placeholder 6"/>
          <p:cNvGraphicFramePr>
            <a:graphicFrameLocks/>
          </p:cNvGraphicFramePr>
          <p:nvPr/>
        </p:nvGraphicFramePr>
        <p:xfrm>
          <a:off x="381000" y="1905000"/>
          <a:ext cx="4116388" cy="239712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8194"/>
                <a:gridCol w="2058194"/>
              </a:tblGrid>
              <a:tr h="399521">
                <a:tc>
                  <a:txBody>
                    <a:bodyPr/>
                    <a:lstStyle/>
                    <a:p>
                      <a:r>
                        <a:rPr lang="en-US" dirty="0" smtClean="0"/>
                        <a:t>Component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Weight Percent</a:t>
                      </a:r>
                      <a:endParaRPr lang="en-US" dirty="0"/>
                    </a:p>
                  </a:txBody>
                  <a:tcPr/>
                </a:tc>
              </a:tr>
              <a:tr h="399521">
                <a:tc>
                  <a:txBody>
                    <a:bodyPr/>
                    <a:lstStyle/>
                    <a:p>
                      <a:r>
                        <a:rPr lang="en-US" dirty="0" smtClean="0"/>
                        <a:t>Carbon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83.3</a:t>
                      </a:r>
                      <a:endParaRPr lang="en-US" dirty="0"/>
                    </a:p>
                  </a:txBody>
                  <a:tcPr/>
                </a:tc>
              </a:tr>
              <a:tr h="399521">
                <a:tc>
                  <a:txBody>
                    <a:bodyPr/>
                    <a:lstStyle/>
                    <a:p>
                      <a:r>
                        <a:rPr lang="en-US" dirty="0" smtClean="0"/>
                        <a:t>Hydrogen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4.00</a:t>
                      </a:r>
                      <a:endParaRPr lang="en-US" dirty="0"/>
                    </a:p>
                  </a:txBody>
                  <a:tcPr/>
                </a:tc>
              </a:tr>
              <a:tr h="399521">
                <a:tc>
                  <a:txBody>
                    <a:bodyPr/>
                    <a:lstStyle/>
                    <a:p>
                      <a:r>
                        <a:rPr lang="en-US" dirty="0" smtClean="0"/>
                        <a:t>Nitrogen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1.49</a:t>
                      </a:r>
                      <a:endParaRPr lang="en-US" dirty="0"/>
                    </a:p>
                  </a:txBody>
                  <a:tcPr/>
                </a:tc>
              </a:tr>
              <a:tr h="399521">
                <a:tc>
                  <a:txBody>
                    <a:bodyPr/>
                    <a:lstStyle/>
                    <a:p>
                      <a:r>
                        <a:rPr lang="en-US" dirty="0" smtClean="0"/>
                        <a:t>Sulfur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6.14</a:t>
                      </a:r>
                      <a:endParaRPr lang="en-US" dirty="0"/>
                    </a:p>
                  </a:txBody>
                  <a:tcPr/>
                </a:tc>
              </a:tr>
              <a:tr h="399521">
                <a:tc>
                  <a:txBody>
                    <a:bodyPr/>
                    <a:lstStyle/>
                    <a:p>
                      <a:r>
                        <a:rPr lang="en-US" dirty="0" smtClean="0"/>
                        <a:t>Oxygen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4.44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Text Placeholder 4"/>
          <p:cNvSpPr txBox="1">
            <a:spLocks/>
          </p:cNvSpPr>
          <p:nvPr/>
        </p:nvSpPr>
        <p:spPr>
          <a:xfrm>
            <a:off x="4648200" y="1493838"/>
            <a:ext cx="4041775" cy="639762"/>
          </a:xfrm>
          <a:prstGeom prst="rect">
            <a:avLst/>
          </a:prstGeom>
        </p:spPr>
        <p:txBody>
          <a:bodyPr/>
          <a:lstStyle/>
          <a:p>
            <a:pPr marL="420624" marR="0" lvl="0" indent="-384048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Proximate Analysis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aphicFrame>
        <p:nvGraphicFramePr>
          <p:cNvPr id="7" name="Content Placeholder 8"/>
          <p:cNvGraphicFramePr>
            <a:graphicFrameLocks/>
          </p:cNvGraphicFramePr>
          <p:nvPr/>
        </p:nvGraphicFramePr>
        <p:xfrm>
          <a:off x="4724400" y="1905000"/>
          <a:ext cx="3962402" cy="239712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81201"/>
                <a:gridCol w="1981201"/>
              </a:tblGrid>
              <a:tr h="479425">
                <a:tc>
                  <a:txBody>
                    <a:bodyPr/>
                    <a:lstStyle/>
                    <a:p>
                      <a:r>
                        <a:rPr lang="en-US" dirty="0" smtClean="0"/>
                        <a:t>Component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Weight Percent</a:t>
                      </a:r>
                      <a:endParaRPr lang="en-US" dirty="0"/>
                    </a:p>
                  </a:txBody>
                  <a:tcPr/>
                </a:tc>
              </a:tr>
              <a:tr h="479425">
                <a:tc>
                  <a:txBody>
                    <a:bodyPr/>
                    <a:lstStyle/>
                    <a:p>
                      <a:r>
                        <a:rPr lang="en-US" dirty="0" smtClean="0"/>
                        <a:t>Fixed Carbon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84.8</a:t>
                      </a:r>
                      <a:endParaRPr lang="en-US" dirty="0"/>
                    </a:p>
                  </a:txBody>
                  <a:tcPr/>
                </a:tc>
              </a:tr>
              <a:tr h="479425">
                <a:tc>
                  <a:txBody>
                    <a:bodyPr/>
                    <a:lstStyle/>
                    <a:p>
                      <a:r>
                        <a:rPr lang="en-US" dirty="0" smtClean="0"/>
                        <a:t>Moisture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6.00</a:t>
                      </a:r>
                      <a:endParaRPr lang="en-US" dirty="0"/>
                    </a:p>
                  </a:txBody>
                  <a:tcPr/>
                </a:tc>
              </a:tr>
              <a:tr h="479425">
                <a:tc>
                  <a:txBody>
                    <a:bodyPr/>
                    <a:lstStyle/>
                    <a:p>
                      <a:r>
                        <a:rPr lang="en-US" dirty="0" smtClean="0"/>
                        <a:t>Volatile Matter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8.60</a:t>
                      </a:r>
                      <a:endParaRPr lang="en-US" dirty="0"/>
                    </a:p>
                  </a:txBody>
                  <a:tcPr/>
                </a:tc>
              </a:tr>
              <a:tr h="479425">
                <a:tc>
                  <a:txBody>
                    <a:bodyPr/>
                    <a:lstStyle/>
                    <a:p>
                      <a:r>
                        <a:rPr lang="en-US" dirty="0" smtClean="0"/>
                        <a:t>Ash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0.6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152400" y="5257800"/>
          <a:ext cx="8763000" cy="129540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762000"/>
                <a:gridCol w="698500"/>
                <a:gridCol w="730250"/>
                <a:gridCol w="730250"/>
                <a:gridCol w="730250"/>
                <a:gridCol w="730250"/>
                <a:gridCol w="730250"/>
                <a:gridCol w="730250"/>
                <a:gridCol w="730250"/>
                <a:gridCol w="730250"/>
                <a:gridCol w="730250"/>
                <a:gridCol w="730250"/>
              </a:tblGrid>
              <a:tr h="647700"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Element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V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Ni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Cu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Pb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Hg</a:t>
                      </a:r>
                      <a:endParaRPr lang="en-US" dirty="0"/>
                    </a:p>
                  </a:txBody>
                  <a:tcPr/>
                </a:tc>
              </a:tr>
              <a:tr h="647700">
                <a:tc>
                  <a:txBody>
                    <a:bodyPr/>
                    <a:lstStyle/>
                    <a:p>
                      <a:r>
                        <a:rPr lang="en-US" dirty="0" smtClean="0"/>
                        <a:t>PPM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325-2300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165-580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3.5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2.4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&lt;2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1.5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.6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.3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.1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&lt;.01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1905000" y="4648200"/>
            <a:ext cx="5257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/>
              <a:t>Average Petcoke Metal Makeup</a:t>
            </a:r>
            <a:r>
              <a:rPr lang="en-US" sz="2000" b="1" baseline="30000" dirty="0" smtClean="0"/>
              <a:t>(5)</a:t>
            </a:r>
            <a:endParaRPr lang="en-US" sz="2000" b="1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z="1200" smtClean="0">
                <a:solidFill>
                  <a:schemeClr val="tx1"/>
                </a:solidFill>
              </a:rPr>
              <a:pPr/>
              <a:t>29</a:t>
            </a:fld>
            <a:endParaRPr lang="en-US" sz="12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 from Last Time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How was the PFD generated?</a:t>
            </a:r>
          </a:p>
          <a:p>
            <a:r>
              <a:rPr lang="en-US" dirty="0" smtClean="0"/>
              <a:t>What is our feedstock prices?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4/26/2011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z="2800" smtClean="0"/>
              <a:pPr/>
              <a:t>3</a:t>
            </a:fld>
            <a:endParaRPr lang="en-US" sz="2800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PFD: Gasification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z="2800" smtClean="0"/>
              <a:pPr/>
              <a:t>30</a:t>
            </a:fld>
            <a:endParaRPr lang="en-US" sz="2800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4/26/2011</a:t>
            </a:r>
            <a:endParaRPr lang="en-US" dirty="0"/>
          </a:p>
        </p:txBody>
      </p:sp>
      <p:sp>
        <p:nvSpPr>
          <p:cNvPr id="3481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9" name="Picture 8" descr="PFD Gasificatio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953469"/>
            <a:ext cx="9144000" cy="3913931"/>
          </a:xfrm>
          <a:prstGeom prst="rect">
            <a:avLst/>
          </a:prstGeom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PFD: Claus Process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4/26/2011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z="2800" smtClean="0"/>
              <a:pPr/>
              <a:t>31</a:t>
            </a:fld>
            <a:endParaRPr lang="en-US" sz="2400" dirty="0"/>
          </a:p>
        </p:txBody>
      </p:sp>
      <p:pic>
        <p:nvPicPr>
          <p:cNvPr id="6" name="Picture 5" descr="PFD Clau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2695852"/>
            <a:ext cx="9144000" cy="2485748"/>
          </a:xfrm>
          <a:prstGeom prst="rect">
            <a:avLst/>
          </a:prstGeom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PFD:  Water Gas Shift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z="2800" smtClean="0"/>
              <a:pPr/>
              <a:t>32</a:t>
            </a:fld>
            <a:endParaRPr lang="en-US" sz="2800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4/26/2011</a:t>
            </a:r>
            <a:endParaRPr lang="en-US" dirty="0"/>
          </a:p>
        </p:txBody>
      </p:sp>
      <p:pic>
        <p:nvPicPr>
          <p:cNvPr id="10" name="Picture 9" descr="PFD WG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2100817"/>
            <a:ext cx="9144000" cy="3842783"/>
          </a:xfrm>
          <a:prstGeom prst="rect">
            <a:avLst/>
          </a:prstGeom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PFD: CO2 Absorption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z="2800" smtClean="0"/>
              <a:pPr/>
              <a:t>33</a:t>
            </a:fld>
            <a:endParaRPr lang="en-US" sz="2800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4/26/2011</a:t>
            </a:r>
            <a:endParaRPr lang="en-US" dirty="0"/>
          </a:p>
        </p:txBody>
      </p:sp>
      <p:pic>
        <p:nvPicPr>
          <p:cNvPr id="8" name="Picture 7" descr="PFD CO2 Ab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2209800"/>
            <a:ext cx="9144000" cy="3701955"/>
          </a:xfrm>
          <a:prstGeom prst="rect">
            <a:avLst/>
          </a:prstGeom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PFD: CO2 Sequestration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z="2800" smtClean="0"/>
              <a:pPr/>
              <a:t>34</a:t>
            </a:fld>
            <a:endParaRPr lang="en-US" sz="2800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4/26/2011</a:t>
            </a:r>
            <a:endParaRPr lang="en-US" dirty="0"/>
          </a:p>
        </p:txBody>
      </p:sp>
      <p:pic>
        <p:nvPicPr>
          <p:cNvPr id="6" name="Picture 5" descr="PFD CO2 Seq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2120544"/>
            <a:ext cx="9144000" cy="3670656"/>
          </a:xfrm>
          <a:prstGeom prst="rect">
            <a:avLst/>
          </a:prstGeom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Control Scheme: Water Gas Shift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z="2800" smtClean="0"/>
              <a:pPr/>
              <a:t>35</a:t>
            </a:fld>
            <a:endParaRPr lang="en-US" dirty="0"/>
          </a:p>
        </p:txBody>
      </p:sp>
      <p:pic>
        <p:nvPicPr>
          <p:cNvPr id="6" name="Picture 5" descr="WGS Control (04.03.11) (RK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5800" y="1757362"/>
            <a:ext cx="7772400" cy="5100638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4/26/2011</a:t>
            </a:r>
            <a:endParaRPr lang="en-US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Control Scheme: CO2 Absorption</a:t>
            </a:r>
            <a:endParaRPr lang="en-US" dirty="0"/>
          </a:p>
        </p:txBody>
      </p:sp>
      <p:pic>
        <p:nvPicPr>
          <p:cNvPr id="6" name="Content Placeholder 5" descr="CO2 Abs Control (04.03.11) (RK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1752600"/>
            <a:ext cx="9068896" cy="4267200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4/26/2011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mtClean="0"/>
              <a:pPr/>
              <a:t>36</a:t>
            </a:fld>
            <a:endParaRPr lang="en-US" dirty="0"/>
          </a:p>
        </p:txBody>
      </p:sp>
    </p:spTree>
  </p:cSld>
  <p:clrMapOvr>
    <a:masterClrMapping/>
  </p:clrMapOvr>
  <p:transition>
    <p:pull dir="d"/>
  </p:transition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Control Scheme: CO2 Sequestration</a:t>
            </a:r>
            <a:endParaRPr lang="en-US" dirty="0"/>
          </a:p>
        </p:txBody>
      </p:sp>
      <p:pic>
        <p:nvPicPr>
          <p:cNvPr id="6" name="Content Placeholder 5" descr="CO2 Seq Control (04.03.11) (RK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2101298"/>
            <a:ext cx="9144000" cy="3611846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4/26/2011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mtClean="0"/>
              <a:pPr/>
              <a:t>37</a:t>
            </a:fld>
            <a:endParaRPr lang="en-US" dirty="0"/>
          </a:p>
        </p:txBody>
      </p:sp>
    </p:spTree>
  </p:cSld>
  <p:clrMapOvr>
    <a:masterClrMapping/>
  </p:clrMapOvr>
  <p:transition>
    <p:pull dir="d"/>
  </p:transition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Control Scheme: Gasifier</a:t>
            </a:r>
            <a:endParaRPr lang="en-US" dirty="0"/>
          </a:p>
        </p:txBody>
      </p:sp>
      <p:pic>
        <p:nvPicPr>
          <p:cNvPr id="6" name="Content Placeholder 5" descr="Gasifier Control (04.03.11) (RK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13514" y="2057400"/>
            <a:ext cx="8878086" cy="3505200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4/26/2011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mtClean="0"/>
              <a:pPr/>
              <a:t>38</a:t>
            </a:fld>
            <a:endParaRPr lang="en-US" dirty="0"/>
          </a:p>
        </p:txBody>
      </p:sp>
    </p:spTree>
  </p:cSld>
  <p:clrMapOvr>
    <a:masterClrMapping/>
  </p:clrMapOvr>
  <p:transition>
    <p:pull dir="d"/>
  </p:transition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Control Scheme: Claus Process</a:t>
            </a:r>
            <a:endParaRPr lang="en-US" dirty="0"/>
          </a:p>
        </p:txBody>
      </p:sp>
      <p:pic>
        <p:nvPicPr>
          <p:cNvPr id="6" name="Content Placeholder 5" descr="Claus Control (04.03.11) (RK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927015" y="1600201"/>
            <a:ext cx="7378785" cy="4800600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4/26/2011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mtClean="0"/>
              <a:pPr/>
              <a:t>39</a:t>
            </a:fld>
            <a:endParaRPr lang="en-US" dirty="0"/>
          </a:p>
        </p:txBody>
      </p:sp>
    </p:spTree>
  </p:cSld>
  <p:clrMapOvr>
    <a:masterClrMapping/>
  </p:clrMapOvr>
  <p:transition>
    <p:pull dir="d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Recap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75191"/>
            <a:ext cx="8382000" cy="4625609"/>
          </a:xfrm>
        </p:spPr>
        <p:txBody>
          <a:bodyPr>
            <a:normAutofit/>
          </a:bodyPr>
          <a:lstStyle/>
          <a:p>
            <a:r>
              <a:rPr lang="en-US" dirty="0" smtClean="0"/>
              <a:t>PFD’s</a:t>
            </a:r>
          </a:p>
          <a:p>
            <a:r>
              <a:rPr lang="en-US" dirty="0" smtClean="0"/>
              <a:t>Control Schemes</a:t>
            </a:r>
          </a:p>
          <a:p>
            <a:r>
              <a:rPr lang="en-US" dirty="0" smtClean="0"/>
              <a:t>Plant Layout</a:t>
            </a:r>
          </a:p>
          <a:p>
            <a:r>
              <a:rPr lang="en-US" dirty="0" smtClean="0"/>
              <a:t>Calculations</a:t>
            </a:r>
          </a:p>
          <a:p>
            <a:r>
              <a:rPr lang="en-US" dirty="0" smtClean="0"/>
              <a:t>Refined Individual Economics</a:t>
            </a:r>
          </a:p>
          <a:p>
            <a:r>
              <a:rPr lang="en-US" dirty="0" smtClean="0"/>
              <a:t>Joint Econ Presentation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z="280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pPr/>
              <a:t>4</a:t>
            </a:fld>
            <a:endParaRPr lang="en-US" sz="2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4/26/2011</a:t>
            </a:r>
            <a:endParaRPr lang="en-US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Energy Balance </a:t>
            </a:r>
            <a:br>
              <a:rPr lang="en-US" dirty="0" smtClean="0"/>
            </a:br>
            <a:r>
              <a:rPr lang="en-US" dirty="0" smtClean="0"/>
              <a:t>Around WGS Reactor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1523998"/>
            <a:ext cx="9136384" cy="53340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4/26/2011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mtClean="0"/>
              <a:pPr/>
              <a:t>40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147443867"/>
      </p:ext>
    </p:extLst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Energy Balance</a:t>
            </a:r>
            <a:br>
              <a:rPr lang="en-US" dirty="0" smtClean="0"/>
            </a:br>
            <a:r>
              <a:rPr lang="en-US" dirty="0" smtClean="0"/>
              <a:t>Around WGS Reactor</a:t>
            </a:r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156866035"/>
              </p:ext>
            </p:extLst>
          </p:nvPr>
        </p:nvGraphicFramePr>
        <p:xfrm>
          <a:off x="457200" y="1774825"/>
          <a:ext cx="8229600" cy="420497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2057400"/>
                <a:gridCol w="2057400"/>
                <a:gridCol w="2057400"/>
                <a:gridCol w="2057400"/>
              </a:tblGrid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Inlet Fraction  Clean Syngas Component Flow for </a:t>
                      </a:r>
                      <a:r>
                        <a:rPr lang="en-US" sz="16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WGS</a:t>
                      </a:r>
                      <a:r>
                        <a:rPr lang="en-US" sz="1600" u="none" strike="noStrike" baseline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Reactor</a:t>
                      </a:r>
                      <a:endParaRPr lang="en-US" sz="1600" b="1" i="0" u="none" strike="noStrike" dirty="0">
                        <a:solidFill>
                          <a:srgbClr val="FFFFFF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</a:t>
                      </a:r>
                      <a:r>
                        <a:rPr lang="en-US" sz="1600" u="none" strike="noStrike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lbmoles</a:t>
                      </a:r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/</a:t>
                      </a:r>
                      <a:r>
                        <a:rPr lang="en-US" sz="1600" u="none" strike="noStrike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hr</a:t>
                      </a:r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) </a:t>
                      </a:r>
                      <a:r>
                        <a:rPr lang="en-US" sz="16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for</a:t>
                      </a:r>
                      <a:r>
                        <a:rPr lang="en-US" sz="1600" u="none" strike="noStrike" baseline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WGS</a:t>
                      </a:r>
                      <a:endParaRPr lang="en-US" sz="1600" b="1" i="0" u="none" strike="noStrike" dirty="0">
                        <a:solidFill>
                          <a:srgbClr val="FFFFFF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Cp </a:t>
                      </a:r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</a:t>
                      </a:r>
                      <a:r>
                        <a:rPr lang="en-US" sz="1600" u="none" strike="noStrike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btu</a:t>
                      </a:r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/</a:t>
                      </a:r>
                      <a:r>
                        <a:rPr lang="en-US" sz="1600" u="none" strike="noStrike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lbmole</a:t>
                      </a:r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* F)</a:t>
                      </a:r>
                      <a:endParaRPr lang="en-US" sz="1600" b="1" i="0" u="none" strike="noStrike" dirty="0">
                        <a:solidFill>
                          <a:srgbClr val="FFFFFF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Outlet </a:t>
                      </a:r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</a:t>
                      </a:r>
                      <a:r>
                        <a:rPr lang="en-US" sz="16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yngas </a:t>
                      </a:r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Comp  (</a:t>
                      </a:r>
                      <a:r>
                        <a:rPr lang="en-US" sz="1600" u="none" strike="noStrike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lbmole</a:t>
                      </a:r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/hr) </a:t>
                      </a:r>
                      <a:r>
                        <a:rPr lang="en-US" sz="16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from (WGS</a:t>
                      </a:r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endParaRPr lang="en-US" sz="1600" b="1" i="0" u="none" strike="noStrike" dirty="0">
                        <a:solidFill>
                          <a:srgbClr val="FFFFFF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CO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4946.233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7.118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123.395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H2O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6424.688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15.367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1601.850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N2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199.954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7.158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199.954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H2*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2960.168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6.948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7783.006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CO2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469.211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10.559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5292.049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CH4*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0.255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                                             </a:t>
                      </a:r>
                      <a:r>
                        <a:rPr lang="en-US" sz="1600" u="none" strike="noStrike" baseline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</a:t>
                      </a:r>
                      <a:r>
                        <a:rPr lang="en-US" sz="16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12.432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0.255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H2S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0.000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0.000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0.000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COS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0.000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0.000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0.000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Total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15000.509</a:t>
                      </a:r>
                      <a:endParaRPr lang="en-US" sz="1600" b="1" i="0" u="none" strike="noStrike" dirty="0">
                        <a:solidFill>
                          <a:srgbClr val="FFFFFF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endParaRPr lang="en-US" sz="16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15000.509</a:t>
                      </a:r>
                      <a:endParaRPr lang="en-US" sz="1600" b="1" i="0" u="none" strike="noStrike" dirty="0">
                        <a:solidFill>
                          <a:srgbClr val="FFFFFF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z="2800" smtClean="0"/>
              <a:pPr/>
              <a:t>41</a:t>
            </a:fld>
            <a:endParaRPr lang="en-US" sz="2800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4/26/2011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662344297"/>
      </p:ext>
    </p:extLst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Heat Loads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457200" y="1774825"/>
          <a:ext cx="8229600" cy="222504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Gasifier Equipment</a:t>
                      </a:r>
                      <a:r>
                        <a:rPr lang="en-US" baseline="0" dirty="0" smtClean="0"/>
                        <a:t>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Heat Load (MMBtu/hr)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Gasifier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-34.7 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HP</a:t>
                      </a:r>
                      <a:r>
                        <a:rPr lang="en-US" baseline="0" dirty="0" smtClean="0"/>
                        <a:t> Steam Heat Exchanger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139.0 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MP Steam</a:t>
                      </a:r>
                      <a:r>
                        <a:rPr lang="en-US" baseline="0" dirty="0" smtClean="0"/>
                        <a:t> Heat Exchanger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281 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Cooler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-106.8 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Flash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2.99 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6" name="Content Placeholder 5"/>
          <p:cNvGraphicFramePr>
            <a:graphicFrameLocks/>
          </p:cNvGraphicFramePr>
          <p:nvPr/>
        </p:nvGraphicFramePr>
        <p:xfrm>
          <a:off x="457200" y="4648200"/>
          <a:ext cx="8229600" cy="185420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Sulfur</a:t>
                      </a:r>
                      <a:r>
                        <a:rPr lang="en-US" baseline="0" dirty="0" smtClean="0"/>
                        <a:t> Clean Up </a:t>
                      </a:r>
                      <a:r>
                        <a:rPr lang="en-US" dirty="0" smtClean="0"/>
                        <a:t>Equipment</a:t>
                      </a:r>
                      <a:r>
                        <a:rPr lang="en-US" baseline="0" dirty="0" smtClean="0"/>
                        <a:t>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Heat</a:t>
                      </a:r>
                      <a:r>
                        <a:rPr lang="en-US" baseline="0" dirty="0" smtClean="0"/>
                        <a:t> Load (MMBtu/hr)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Sulfur Stripper Reboiler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57.0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Sulfur</a:t>
                      </a:r>
                      <a:r>
                        <a:rPr lang="en-US" baseline="0" dirty="0" smtClean="0"/>
                        <a:t> Stripper Cooler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-200.0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Selexol</a:t>
                      </a:r>
                      <a:r>
                        <a:rPr lang="en-US" baseline="0" dirty="0" smtClean="0"/>
                        <a:t> Cooler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-40.7</a:t>
                      </a:r>
                      <a:r>
                        <a:rPr lang="en-US" baseline="0" dirty="0" smtClean="0"/>
                        <a:t> 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Rich</a:t>
                      </a:r>
                      <a:r>
                        <a:rPr lang="en-US" baseline="0" dirty="0" smtClean="0"/>
                        <a:t> / Lean Heat Exchanger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274.9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4/26/2011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z="2800" smtClean="0"/>
              <a:pPr/>
              <a:t>42</a:t>
            </a:fld>
            <a:endParaRPr lang="en-US" sz="2800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CO2 Sequestration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75191"/>
            <a:ext cx="3276600" cy="4625609"/>
          </a:xfrm>
        </p:spPr>
        <p:txBody>
          <a:bodyPr>
            <a:normAutofit/>
          </a:bodyPr>
          <a:lstStyle/>
          <a:p>
            <a:r>
              <a:rPr lang="en-US" dirty="0" smtClean="0"/>
              <a:t>CO2 in our syngas is absorbed on Selexol to be selectively removed</a:t>
            </a:r>
          </a:p>
          <a:p>
            <a:r>
              <a:rPr lang="en-US" dirty="0" smtClean="0"/>
              <a:t>Delete only one CO2 slide.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mtClean="0"/>
              <a:pPr/>
              <a:t>43</a:t>
            </a:fld>
            <a:endParaRPr lang="en-US" dirty="0"/>
          </a:p>
        </p:txBody>
      </p:sp>
      <p:pic>
        <p:nvPicPr>
          <p:cNvPr id="33" name="Picture 32" descr="CO2 Absorber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581400" y="1752600"/>
            <a:ext cx="5248275" cy="3686175"/>
          </a:xfrm>
          <a:prstGeom prst="rect">
            <a:avLst/>
          </a:prstGeom>
        </p:spPr>
      </p:pic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4/26/2011</a:t>
            </a:r>
            <a:endParaRPr lang="en-US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mtClean="0"/>
              <a:pPr/>
              <a:t>44</a:t>
            </a:fld>
            <a:endParaRPr lang="en-US" dirty="0"/>
          </a:p>
        </p:txBody>
      </p:sp>
      <p:pic>
        <p:nvPicPr>
          <p:cNvPr id="1026" name="Picture 2" descr="http://fossil.energy.gov/images/programs/sequestration/what_sequestration_l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304800"/>
            <a:ext cx="7143750" cy="5915026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838200" y="6211669"/>
            <a:ext cx="7467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hlinkClick r:id="rId3"/>
              </a:rPr>
              <a:t>http://fossil.energy.gov/images/programs/sequestration/what_sequestration_lg.jpg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4/26/2011</a:t>
            </a:r>
            <a:endParaRPr lang="en-US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Today’s Agenda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4/26/2011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z="2800" smtClean="0"/>
              <a:pPr/>
              <a:t>5</a:t>
            </a:fld>
            <a:endParaRPr lang="en-US" sz="2800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Overview of the project from day 1 till the end</a:t>
            </a:r>
          </a:p>
          <a:p>
            <a:pPr lvl="1"/>
            <a:r>
              <a:rPr lang="en-US" dirty="0" smtClean="0"/>
              <a:t>Brief backgrounds </a:t>
            </a:r>
          </a:p>
          <a:p>
            <a:pPr lvl="1"/>
            <a:r>
              <a:rPr lang="en-US" dirty="0" smtClean="0"/>
              <a:t>Brief process description</a:t>
            </a:r>
          </a:p>
          <a:p>
            <a:pPr lvl="2"/>
            <a:r>
              <a:rPr lang="en-US" dirty="0" smtClean="0"/>
              <a:t>Aspen Simulation overview</a:t>
            </a:r>
          </a:p>
          <a:p>
            <a:pPr lvl="1"/>
            <a:r>
              <a:rPr lang="en-US" dirty="0" smtClean="0"/>
              <a:t>Economics Overview</a:t>
            </a:r>
          </a:p>
          <a:p>
            <a:pPr lvl="1"/>
            <a:r>
              <a:rPr lang="en-US" dirty="0" smtClean="0"/>
              <a:t>Recommendations </a:t>
            </a:r>
            <a:endParaRPr lang="en-US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 the Beginning…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Mission Statement:</a:t>
            </a:r>
          </a:p>
          <a:p>
            <a:pPr lvl="1"/>
            <a:r>
              <a:rPr lang="en-US" dirty="0" smtClean="0"/>
              <a:t>Design a process to produce syngas</a:t>
            </a:r>
          </a:p>
          <a:p>
            <a:pPr lvl="2"/>
            <a:r>
              <a:rPr lang="en-US" dirty="0" smtClean="0"/>
              <a:t>Determine if this is a practical process </a:t>
            </a:r>
          </a:p>
          <a:p>
            <a:pPr lvl="1"/>
            <a:r>
              <a:rPr lang="en-US" dirty="0" smtClean="0"/>
              <a:t>Meet the requirements of Team Golf</a:t>
            </a:r>
          </a:p>
          <a:p>
            <a:pPr lvl="1"/>
            <a:r>
              <a:rPr lang="en-US" dirty="0" smtClean="0"/>
              <a:t>Decide profitability </a:t>
            </a:r>
          </a:p>
          <a:p>
            <a:pPr lvl="1"/>
            <a:r>
              <a:rPr lang="en-US" dirty="0" smtClean="0"/>
              <a:t>Decide practicality 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>
              <a:buNone/>
            </a:pP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4/26/2011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mtClean="0"/>
              <a:pPr/>
              <a:t>6</a:t>
            </a:fld>
            <a:endParaRPr lang="en-US" dirty="0"/>
          </a:p>
        </p:txBody>
      </p:sp>
    </p:spTree>
  </p:cSld>
  <p:clrMapOvr>
    <a:masterClrMapping/>
  </p:clrMapOvr>
  <p:transition>
    <p:pull dir="d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Major Decisions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Feedstock Choice</a:t>
            </a:r>
          </a:p>
          <a:p>
            <a:pPr lvl="1"/>
            <a:r>
              <a:rPr lang="en-US" dirty="0" smtClean="0"/>
              <a:t>Petcoke </a:t>
            </a:r>
          </a:p>
          <a:p>
            <a:r>
              <a:rPr lang="en-US" dirty="0" smtClean="0"/>
              <a:t>Gasifier Choice</a:t>
            </a:r>
          </a:p>
          <a:p>
            <a:pPr lvl="1"/>
            <a:r>
              <a:rPr lang="en-US" dirty="0" smtClean="0"/>
              <a:t>Shell Entrained Flow (Membrane Wall) </a:t>
            </a:r>
          </a:p>
          <a:p>
            <a:r>
              <a:rPr lang="en-US" dirty="0" smtClean="0"/>
              <a:t>Extent of Simulation </a:t>
            </a:r>
          </a:p>
          <a:p>
            <a:r>
              <a:rPr lang="en-US" dirty="0" smtClean="0"/>
              <a:t>Solvent</a:t>
            </a:r>
          </a:p>
          <a:p>
            <a:pPr lvl="1"/>
            <a:r>
              <a:rPr lang="en-US" dirty="0" smtClean="0"/>
              <a:t>Selexol</a:t>
            </a:r>
          </a:p>
          <a:p>
            <a:r>
              <a:rPr lang="en-US" dirty="0" smtClean="0"/>
              <a:t>Syngas Price</a:t>
            </a:r>
          </a:p>
          <a:p>
            <a:r>
              <a:rPr lang="en-US" dirty="0" smtClean="0"/>
              <a:t>Location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4/26/2011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mtClean="0"/>
              <a:pPr/>
              <a:t>7</a:t>
            </a:fld>
            <a:endParaRPr lang="en-US" dirty="0"/>
          </a:p>
        </p:txBody>
      </p:sp>
    </p:spTree>
  </p:cSld>
  <p:clrMapOvr>
    <a:masterClrMapping/>
  </p:clrMapOvr>
  <p:transition>
    <p:pull dir="d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Petcoke Background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Petcoke is a byproduct of oil-refining </a:t>
            </a:r>
          </a:p>
          <a:p>
            <a:r>
              <a:rPr lang="en-US" dirty="0" smtClean="0"/>
              <a:t>Heating value of 28 MMBtu/ton</a:t>
            </a:r>
          </a:p>
          <a:p>
            <a:r>
              <a:rPr lang="en-US" dirty="0" smtClean="0"/>
              <a:t>More than 55 million tons in 2005 were produced in U.S. oil refineries</a:t>
            </a:r>
          </a:p>
          <a:p>
            <a:r>
              <a:rPr lang="en-US" dirty="0" smtClean="0"/>
              <a:t>The sulfur content is relatively high and must be removed during processing in order to create a usable synthesis gas for the chemical production team as well as to meet the requirements of the EPA.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4/26/2011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mtClean="0"/>
              <a:pPr/>
              <a:t>8</a:t>
            </a:fld>
            <a:endParaRPr lang="en-US" dirty="0"/>
          </a:p>
        </p:txBody>
      </p:sp>
    </p:spTree>
  </p:cSld>
  <p:clrMapOvr>
    <a:masterClrMapping/>
  </p:clrMapOvr>
  <p:transition>
    <p:pull dir="d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Gasification Background</a:t>
            </a:r>
            <a:endParaRPr lang="en-US" dirty="0"/>
          </a:p>
        </p:txBody>
      </p:sp>
      <p:pic>
        <p:nvPicPr>
          <p:cNvPr id="6" name="Picture 138" descr="http://www.netl.doe.gov/technologies/coalpower/gasification/gasifipedia/images/4-1-2-3_ShellGasifier_sm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671637" y="2523331"/>
            <a:ext cx="1609725" cy="31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Gasification covers the conversion of any carbonaceous fuel to a gaseous product.</a:t>
            </a:r>
          </a:p>
          <a:p>
            <a:r>
              <a:rPr lang="en-US" dirty="0" smtClean="0"/>
              <a:t>This is not a complete combustion process since there is no residual heating value.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4/26/2011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914400" y="5726668"/>
            <a:ext cx="289060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i="1" dirty="0" smtClean="0"/>
              <a:t>Shell Entrained Flow Gasifier </a:t>
            </a:r>
            <a:endParaRPr lang="en-US" i="1" dirty="0"/>
          </a:p>
        </p:txBody>
      </p:sp>
    </p:spTree>
  </p:cSld>
  <p:clrMapOvr>
    <a:masterClrMapping/>
  </p:clrMapOvr>
  <p:transition>
    <p:pull dir="d"/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>
    <a:lnDef>
      <a:spPr/>
      <a:bodyPr/>
      <a:lstStyle/>
      <a:style>
        <a:lnRef idx="2">
          <a:schemeClr val="dk1"/>
        </a:lnRef>
        <a:fillRef idx="0">
          <a:schemeClr val="dk1"/>
        </a:fillRef>
        <a:effectRef idx="1">
          <a:schemeClr val="dk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14723</TotalTime>
  <Words>1157</Words>
  <Application>Microsoft Office PowerPoint</Application>
  <PresentationFormat>On-screen Show (4:3)</PresentationFormat>
  <Paragraphs>471</Paragraphs>
  <Slides>44</Slides>
  <Notes>7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Slide Titles</vt:lpstr>
      </vt:variant>
      <vt:variant>
        <vt:i4>44</vt:i4>
      </vt:variant>
      <vt:variant>
        <vt:lpstr>Custom Shows</vt:lpstr>
      </vt:variant>
      <vt:variant>
        <vt:i4>1</vt:i4>
      </vt:variant>
    </vt:vector>
  </HeadingPairs>
  <TitlesOfParts>
    <vt:vector size="46" baseType="lpstr">
      <vt:lpstr>Module</vt:lpstr>
      <vt:lpstr>Syngas Production from Petroleum Coke Gasification </vt:lpstr>
      <vt:lpstr>Project Purpose </vt:lpstr>
      <vt:lpstr>Questions from Last Time</vt:lpstr>
      <vt:lpstr>Recap</vt:lpstr>
      <vt:lpstr>Today’s Agenda</vt:lpstr>
      <vt:lpstr>In the Beginning… </vt:lpstr>
      <vt:lpstr>Major Decisions </vt:lpstr>
      <vt:lpstr>Petcoke Background</vt:lpstr>
      <vt:lpstr>Gasification Background</vt:lpstr>
      <vt:lpstr>Process Highlights</vt:lpstr>
      <vt:lpstr>Overall Block Flow</vt:lpstr>
      <vt:lpstr>Overall Aspen Simulation</vt:lpstr>
      <vt:lpstr>PFD Example</vt:lpstr>
      <vt:lpstr>Control Scheme Example</vt:lpstr>
      <vt:lpstr>Economics Overview </vt:lpstr>
      <vt:lpstr>Economics Overview</vt:lpstr>
      <vt:lpstr>Syngas Pricing </vt:lpstr>
      <vt:lpstr>Resources</vt:lpstr>
      <vt:lpstr>Communication</vt:lpstr>
      <vt:lpstr>Location and Layout</vt:lpstr>
      <vt:lpstr>Advantages </vt:lpstr>
      <vt:lpstr> Disadvantages </vt:lpstr>
      <vt:lpstr>Recomendations</vt:lpstr>
      <vt:lpstr>Questions?</vt:lpstr>
      <vt:lpstr>References </vt:lpstr>
      <vt:lpstr>Report Outline</vt:lpstr>
      <vt:lpstr>Report Outline</vt:lpstr>
      <vt:lpstr>Report Outline</vt:lpstr>
      <vt:lpstr>Composition of Petcoke(3)</vt:lpstr>
      <vt:lpstr>PFD: Gasification</vt:lpstr>
      <vt:lpstr>PFD: Claus Process</vt:lpstr>
      <vt:lpstr>PFD:  Water Gas Shift </vt:lpstr>
      <vt:lpstr>PFD: CO2 Absorption</vt:lpstr>
      <vt:lpstr>PFD: CO2 Sequestration </vt:lpstr>
      <vt:lpstr>Control Scheme: Water Gas Shift</vt:lpstr>
      <vt:lpstr>Control Scheme: CO2 Absorption</vt:lpstr>
      <vt:lpstr>Control Scheme: CO2 Sequestration</vt:lpstr>
      <vt:lpstr>Control Scheme: Gasifier</vt:lpstr>
      <vt:lpstr>Control Scheme: Claus Process</vt:lpstr>
      <vt:lpstr>Energy Balance  Around WGS Reactor</vt:lpstr>
      <vt:lpstr>Energy Balance Around WGS Reactor</vt:lpstr>
      <vt:lpstr>Heat Loads</vt:lpstr>
      <vt:lpstr>CO2 Sequestration</vt:lpstr>
      <vt:lpstr>Slide 44</vt:lpstr>
      <vt:lpstr>Custom Show 1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Petroleum coke gasificaiton</dc:title>
  <dc:creator>Ryan Kosak</dc:creator>
  <cp:lastModifiedBy>Ryan Kosak</cp:lastModifiedBy>
  <cp:revision>769</cp:revision>
  <dcterms:created xsi:type="dcterms:W3CDTF">2011-01-21T21:08:01Z</dcterms:created>
  <dcterms:modified xsi:type="dcterms:W3CDTF">2011-04-25T02:10:43Z</dcterms:modified>
</cp:coreProperties>
</file>