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1" r:id="rId3"/>
    <p:sldId id="294" r:id="rId4"/>
    <p:sldId id="312" r:id="rId5"/>
    <p:sldId id="321" r:id="rId6"/>
    <p:sldId id="313" r:id="rId7"/>
    <p:sldId id="325" r:id="rId8"/>
    <p:sldId id="326" r:id="rId9"/>
    <p:sldId id="327" r:id="rId10"/>
    <p:sldId id="328" r:id="rId11"/>
    <p:sldId id="329" r:id="rId12"/>
    <p:sldId id="332" r:id="rId13"/>
    <p:sldId id="330" r:id="rId14"/>
    <p:sldId id="334" r:id="rId15"/>
    <p:sldId id="333" r:id="rId16"/>
    <p:sldId id="322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24" r:id="rId32"/>
    <p:sldId id="261" r:id="rId33"/>
    <p:sldId id="266" r:id="rId34"/>
    <p:sldId id="267" r:id="rId35"/>
    <p:sldId id="286" r:id="rId36"/>
    <p:sldId id="317" r:id="rId37"/>
    <p:sldId id="318" r:id="rId38"/>
  </p:sldIdLst>
  <p:sldSz cx="9144000" cy="6858000" type="screen4x3"/>
  <p:notesSz cx="6858000" cy="923925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  <p:sld r:id="rId21"/>
        <p:sld r:id="rId23"/>
        <p:sld r:id="rId25"/>
        <p:sld r:id="rId27"/>
        <p:sld r:id="rId29"/>
        <p:sld r:id="rId30"/>
        <p:sld r:id="rId31"/>
        <p:sld r:id="rId32"/>
        <p:sld r:id="rId33"/>
        <p:sld r:id="rId34"/>
        <p:sld r:id="rId35"/>
        <p:sld r:id="rId36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88500" autoAdjust="0"/>
  </p:normalViewPr>
  <p:slideViewPr>
    <p:cSldViewPr>
      <p:cViewPr>
        <p:scale>
          <a:sx n="70" d="100"/>
          <a:sy n="70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/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/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/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/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/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/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/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/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/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/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/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/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/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957987B1-055C-415A-8EA5-04F872C7BCA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$ 4.7 million</a:t>
          </a:r>
          <a:endParaRPr lang="en-US" b="1" dirty="0">
            <a:latin typeface="Arial Rounded MT Bold" pitchFamily="34" charset="0"/>
          </a:endParaRPr>
        </a:p>
      </dgm:t>
    </dgm:pt>
    <dgm:pt modelId="{A5BA98DC-F7E7-4607-85E0-3E31F3C86CAF}" type="parTrans" cxnId="{369B19AA-4BE8-4F40-9DCF-A8D3B66174EA}">
      <dgm:prSet/>
      <dgm:spPr/>
      <dgm:t>
        <a:bodyPr/>
        <a:lstStyle/>
        <a:p>
          <a:endParaRPr lang="en-US"/>
        </a:p>
      </dgm:t>
    </dgm:pt>
    <dgm:pt modelId="{C6535752-E968-46E8-A5FB-9751A54F0007}" type="sibTrans" cxnId="{369B19AA-4BE8-4F40-9DCF-A8D3B66174EA}">
      <dgm:prSet/>
      <dgm:spPr/>
      <dgm:t>
        <a:bodyPr/>
        <a:lstStyle/>
        <a:p>
          <a:endParaRPr lang="en-US"/>
        </a:p>
      </dgm:t>
    </dgm:pt>
    <dgm:pt modelId="{94A21F68-565B-493D-BC9B-6099BA6D1448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smtClean="0">
              <a:latin typeface="Arial Rounded MT Bold" pitchFamily="34" charset="0"/>
            </a:rPr>
            <a:t>$ 12 million</a:t>
          </a:r>
          <a:endParaRPr lang="en-US" b="1" dirty="0">
            <a:latin typeface="Arial Rounded MT Bold" pitchFamily="34" charset="0"/>
          </a:endParaRPr>
        </a:p>
      </dgm:t>
    </dgm:pt>
    <dgm:pt modelId="{54304C97-347E-4059-81DA-C2F648B6A6EA}" type="parTrans" cxnId="{256A9530-B311-4DAA-BA45-2416D8EFE8AF}">
      <dgm:prSet/>
      <dgm:spPr/>
      <dgm:t>
        <a:bodyPr/>
        <a:lstStyle/>
        <a:p>
          <a:endParaRPr lang="en-US"/>
        </a:p>
      </dgm:t>
    </dgm:pt>
    <dgm:pt modelId="{A4AA4D60-254F-4BA6-B26A-53EECAC955CA}" type="sibTrans" cxnId="{256A9530-B311-4DAA-BA45-2416D8EFE8AF}">
      <dgm:prSet/>
      <dgm:spPr/>
      <dgm:t>
        <a:bodyPr/>
        <a:lstStyle/>
        <a:p>
          <a:endParaRPr lang="en-US"/>
        </a:p>
      </dgm:t>
    </dgm:pt>
    <dgm:pt modelId="{1344B41C-3BF7-4475-83DF-6CE1B0C4BD9D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b="1" dirty="0">
            <a:latin typeface="Arial Rounded MT Bold" pitchFamily="34" charset="0"/>
            <a:cs typeface="Arial" pitchFamily="34" charset="0"/>
          </a:endParaRPr>
        </a:p>
      </dgm:t>
    </dgm:pt>
    <dgm:pt modelId="{648BF41B-4E1A-4529-A390-95B19176E4A6}" type="parTrans" cxnId="{999F792F-8C91-4A51-91B5-3F549FAA6B86}">
      <dgm:prSet/>
      <dgm:spPr/>
      <dgm:t>
        <a:bodyPr/>
        <a:lstStyle/>
        <a:p>
          <a:endParaRPr lang="en-US"/>
        </a:p>
      </dgm:t>
    </dgm:pt>
    <dgm:pt modelId="{90FA42C4-75F4-4DE4-941F-F8A0AF8AE19F}" type="sibTrans" cxnId="{999F792F-8C91-4A51-91B5-3F549FAA6B86}">
      <dgm:prSet/>
      <dgm:spPr/>
      <dgm:t>
        <a:bodyPr/>
        <a:lstStyle/>
        <a:p>
          <a:endParaRPr lang="en-US"/>
        </a:p>
      </dgm:t>
    </dgm:pt>
    <dgm:pt modelId="{8399E8EE-4362-4394-842A-BEF028E5F4FF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$ 2.4</a:t>
          </a:r>
          <a:r>
            <a:rPr lang="en-US" dirty="0" smtClean="0">
              <a:latin typeface="Arial Rounded MT Bold" pitchFamily="34" charset="0"/>
            </a:rPr>
            <a:t> </a:t>
          </a:r>
          <a:r>
            <a:rPr lang="en-US" b="1" dirty="0" smtClean="0">
              <a:latin typeface="Arial Rounded MT Bold" pitchFamily="34" charset="0"/>
            </a:rPr>
            <a:t>million</a:t>
          </a:r>
          <a:endParaRPr lang="en-US" b="1" dirty="0">
            <a:latin typeface="Arial Rounded MT Bold" pitchFamily="34" charset="0"/>
          </a:endParaRPr>
        </a:p>
      </dgm:t>
    </dgm:pt>
    <dgm:pt modelId="{804F43AE-E795-4129-B92D-B4B784AF1262}" type="parTrans" cxnId="{F03FFFFB-6393-4E09-9541-4E14E20BC70F}">
      <dgm:prSet/>
      <dgm:spPr/>
      <dgm:t>
        <a:bodyPr/>
        <a:lstStyle/>
        <a:p>
          <a:endParaRPr lang="en-US"/>
        </a:p>
      </dgm:t>
    </dgm:pt>
    <dgm:pt modelId="{182A3F91-40AE-4C83-8245-59ED52C67059}" type="sibTrans" cxnId="{F03FFFFB-6393-4E09-9541-4E14E20BC70F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Y="109533" custLinFactNeighborX="-10482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Y="109533" custLinFactNeighborX="-2785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05AEEA3D-BBD2-441E-83F8-C97C5171AB0E}" type="pres">
      <dgm:prSet presAssocID="{A5BA98DC-F7E7-4607-85E0-3E31F3C86CAF}" presName="conn2-1" presStyleLbl="parChTrans1D4" presStyleIdx="0" presStyleCnt="4"/>
      <dgm:spPr/>
      <dgm:t>
        <a:bodyPr/>
        <a:lstStyle/>
        <a:p>
          <a:endParaRPr lang="en-US"/>
        </a:p>
      </dgm:t>
    </dgm:pt>
    <dgm:pt modelId="{CEB17CC1-6A49-49CF-8F36-B6E445EA12A2}" type="pres">
      <dgm:prSet presAssocID="{A5BA98DC-F7E7-4607-85E0-3E31F3C86CAF}" presName="connTx" presStyleLbl="parChTrans1D4" presStyleIdx="0" presStyleCnt="4"/>
      <dgm:spPr/>
      <dgm:t>
        <a:bodyPr/>
        <a:lstStyle/>
        <a:p>
          <a:endParaRPr lang="en-US"/>
        </a:p>
      </dgm:t>
    </dgm:pt>
    <dgm:pt modelId="{CAE46E6B-3E9D-4E74-B0F2-350851A839F7}" type="pres">
      <dgm:prSet presAssocID="{957987B1-055C-415A-8EA5-04F872C7BCAB}" presName="root2" presStyleCnt="0"/>
      <dgm:spPr/>
    </dgm:pt>
    <dgm:pt modelId="{5DC67EC1-CB7D-4EE7-A4B8-325B0E070F04}" type="pres">
      <dgm:prSet presAssocID="{957987B1-055C-415A-8EA5-04F872C7BCAB}" presName="LevelTwoTextNode" presStyleLbl="node4" presStyleIdx="0" presStyleCnt="4" custScaleY="109533" custLinFactNeighborX="33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9A3001-B5EF-4E4B-B159-9A28E3004FEC}" type="pres">
      <dgm:prSet presAssocID="{957987B1-055C-415A-8EA5-04F872C7BCA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Y="109533" custLinFactNeighborX="-8060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Y="109533" custLinFactNeighborX="-2017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FB5299BA-551C-4B71-A1D5-C090A8520A46}" type="pres">
      <dgm:prSet presAssocID="{54304C97-347E-4059-81DA-C2F648B6A6EA}" presName="conn2-1" presStyleLbl="parChTrans1D4" presStyleIdx="1" presStyleCnt="4"/>
      <dgm:spPr/>
      <dgm:t>
        <a:bodyPr/>
        <a:lstStyle/>
        <a:p>
          <a:endParaRPr lang="en-US"/>
        </a:p>
      </dgm:t>
    </dgm:pt>
    <dgm:pt modelId="{5A80BB48-EF90-4667-9CB3-78A6EA5353E0}" type="pres">
      <dgm:prSet presAssocID="{54304C97-347E-4059-81DA-C2F648B6A6EA}" presName="connTx" presStyleLbl="parChTrans1D4" presStyleIdx="1" presStyleCnt="4"/>
      <dgm:spPr/>
      <dgm:t>
        <a:bodyPr/>
        <a:lstStyle/>
        <a:p>
          <a:endParaRPr lang="en-US"/>
        </a:p>
      </dgm:t>
    </dgm:pt>
    <dgm:pt modelId="{97FF222A-7426-4B9F-971D-A0E7C0E42AB7}" type="pres">
      <dgm:prSet presAssocID="{94A21F68-565B-493D-BC9B-6099BA6D1448}" presName="root2" presStyleCnt="0"/>
      <dgm:spPr/>
    </dgm:pt>
    <dgm:pt modelId="{46C80032-63BD-466E-9EAD-BB2D842AAEE0}" type="pres">
      <dgm:prSet presAssocID="{94A21F68-565B-493D-BC9B-6099BA6D1448}" presName="LevelTwoTextNode" presStyleLbl="node4" presStyleIdx="1" presStyleCnt="4" custScaleY="109533" custLinFactNeighborX="-538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FC260F-0B8A-4C8C-BAAD-533B2FB4B903}" type="pres">
      <dgm:prSet presAssocID="{94A21F68-565B-493D-BC9B-6099BA6D1448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Y="109533" custLinFactNeighborX="-7788" custLinFactNeighborY="394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Y="109533" custLinFactNeighborX="1572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50D8515A-D256-4510-B30F-C2A0BEFD27A7}" type="pres">
      <dgm:prSet presAssocID="{648BF41B-4E1A-4529-A390-95B19176E4A6}" presName="conn2-1" presStyleLbl="parChTrans1D4" presStyleIdx="2" presStyleCnt="4"/>
      <dgm:spPr/>
      <dgm:t>
        <a:bodyPr/>
        <a:lstStyle/>
        <a:p>
          <a:endParaRPr lang="en-US"/>
        </a:p>
      </dgm:t>
    </dgm:pt>
    <dgm:pt modelId="{CAF22AC9-13AF-4D45-A9B3-14D2F8C84458}" type="pres">
      <dgm:prSet presAssocID="{648BF41B-4E1A-4529-A390-95B19176E4A6}" presName="connTx" presStyleLbl="parChTrans1D4" presStyleIdx="2" presStyleCnt="4"/>
      <dgm:spPr/>
      <dgm:t>
        <a:bodyPr/>
        <a:lstStyle/>
        <a:p>
          <a:endParaRPr lang="en-US"/>
        </a:p>
      </dgm:t>
    </dgm:pt>
    <dgm:pt modelId="{CD3C76AD-37CF-49DC-95C2-6976E8B96776}" type="pres">
      <dgm:prSet presAssocID="{1344B41C-3BF7-4475-83DF-6CE1B0C4BD9D}" presName="root2" presStyleCnt="0"/>
      <dgm:spPr/>
    </dgm:pt>
    <dgm:pt modelId="{F49F7E41-9AC2-4FAC-8306-D73ECE2D4C2B}" type="pres">
      <dgm:prSet presAssocID="{1344B41C-3BF7-4475-83DF-6CE1B0C4BD9D}" presName="LevelTwoTextNode" presStyleLbl="node4" presStyleIdx="2" presStyleCnt="4" custScaleY="109533" custLinFactNeighborX="294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5C9814-9DEB-498E-9BB3-3F426A7E7378}" type="pres">
      <dgm:prSet presAssocID="{1344B41C-3BF7-4475-83DF-6CE1B0C4BD9D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Y="109533" custLinFactNeighborX="-8060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Y="109533" custLinFactNeighborX="-2017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  <dgm:pt modelId="{8AB8C8ED-DF74-4669-8FD3-C79A7BF73768}" type="pres">
      <dgm:prSet presAssocID="{804F43AE-E795-4129-B92D-B4B784AF1262}" presName="conn2-1" presStyleLbl="parChTrans1D4" presStyleIdx="3" presStyleCnt="4"/>
      <dgm:spPr/>
      <dgm:t>
        <a:bodyPr/>
        <a:lstStyle/>
        <a:p>
          <a:endParaRPr lang="en-US"/>
        </a:p>
      </dgm:t>
    </dgm:pt>
    <dgm:pt modelId="{4F0857A0-DF84-4C90-8F90-37FB63E53116}" type="pres">
      <dgm:prSet presAssocID="{804F43AE-E795-4129-B92D-B4B784AF1262}" presName="connTx" presStyleLbl="parChTrans1D4" presStyleIdx="3" presStyleCnt="4"/>
      <dgm:spPr/>
      <dgm:t>
        <a:bodyPr/>
        <a:lstStyle/>
        <a:p>
          <a:endParaRPr lang="en-US"/>
        </a:p>
      </dgm:t>
    </dgm:pt>
    <dgm:pt modelId="{95363624-C272-4B40-8964-30F785506E79}" type="pres">
      <dgm:prSet presAssocID="{8399E8EE-4362-4394-842A-BEF028E5F4FF}" presName="root2" presStyleCnt="0"/>
      <dgm:spPr/>
    </dgm:pt>
    <dgm:pt modelId="{1451EF96-79B8-4F27-9845-7DCE6048887E}" type="pres">
      <dgm:prSet presAssocID="{8399E8EE-4362-4394-842A-BEF028E5F4FF}" presName="LevelTwoTextNode" presStyleLbl="node4" presStyleIdx="3" presStyleCnt="4" custScaleY="109533" custLinFactNeighborX="-538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D5821F-0AFD-427A-B199-E88C5CCBECAD}" type="pres">
      <dgm:prSet presAssocID="{8399E8EE-4362-4394-842A-BEF028E5F4FF}" presName="level3hierChild" presStyleCnt="0"/>
      <dgm:spPr/>
    </dgm:pt>
  </dgm:ptLst>
  <dgm:cxnLst>
    <dgm:cxn modelId="{369B19AA-4BE8-4F40-9DCF-A8D3B66174EA}" srcId="{95C2F9C0-6BA3-4D1D-ADA1-753A2C10AE0B}" destId="{957987B1-055C-415A-8EA5-04F872C7BCAB}" srcOrd="0" destOrd="0" parTransId="{A5BA98DC-F7E7-4607-85E0-3E31F3C86CAF}" sibTransId="{C6535752-E968-46E8-A5FB-9751A54F0007}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F03FFFFB-6393-4E09-9541-4E14E20BC70F}" srcId="{23F19F11-74A5-44FE-A4D9-5346DE91D142}" destId="{8399E8EE-4362-4394-842A-BEF028E5F4FF}" srcOrd="0" destOrd="0" parTransId="{804F43AE-E795-4129-B92D-B4B784AF1262}" sibTransId="{182A3F91-40AE-4C83-8245-59ED52C67059}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BE76C13C-8B6E-4E6D-A4FC-CFCEAA8A419C}" type="presOf" srcId="{1344B41C-3BF7-4475-83DF-6CE1B0C4BD9D}" destId="{F49F7E41-9AC2-4FAC-8306-D73ECE2D4C2B}" srcOrd="0" destOrd="0" presId="urn:microsoft.com/office/officeart/2005/8/layout/hierarchy2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1FA8AC29-E85C-4F3A-BCBD-42343452B988}" type="presOf" srcId="{804F43AE-E795-4129-B92D-B4B784AF1262}" destId="{8AB8C8ED-DF74-4669-8FD3-C79A7BF73768}" srcOrd="0" destOrd="0" presId="urn:microsoft.com/office/officeart/2005/8/layout/hierarchy2"/>
    <dgm:cxn modelId="{836A2DFE-4F5E-462E-873D-3304AE713100}" type="presOf" srcId="{957987B1-055C-415A-8EA5-04F872C7BCAB}" destId="{5DC67EC1-CB7D-4EE7-A4B8-325B0E070F04}" srcOrd="0" destOrd="0" presId="urn:microsoft.com/office/officeart/2005/8/layout/hierarchy2"/>
    <dgm:cxn modelId="{16818ECF-5075-4FFB-B40E-3D42C94190D0}" type="presOf" srcId="{648BF41B-4E1A-4529-A390-95B19176E4A6}" destId="{50D8515A-D256-4510-B30F-C2A0BEFD27A7}" srcOrd="0" destOrd="0" presId="urn:microsoft.com/office/officeart/2005/8/layout/hierarchy2"/>
    <dgm:cxn modelId="{636BEA87-669C-4764-A49A-9E547821F014}" type="presOf" srcId="{54304C97-347E-4059-81DA-C2F648B6A6EA}" destId="{FB5299BA-551C-4B71-A1D5-C090A8520A46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AF565D95-55AD-424B-AF4E-0A3FEB3316B2}" type="presOf" srcId="{648BF41B-4E1A-4529-A390-95B19176E4A6}" destId="{CAF22AC9-13AF-4D45-A9B3-14D2F8C84458}" srcOrd="1" destOrd="0" presId="urn:microsoft.com/office/officeart/2005/8/layout/hierarchy2"/>
    <dgm:cxn modelId="{256A9530-B311-4DAA-BA45-2416D8EFE8AF}" srcId="{EE29B8A1-3B05-44F7-82FE-CA354516913C}" destId="{94A21F68-565B-493D-BC9B-6099BA6D1448}" srcOrd="0" destOrd="0" parTransId="{54304C97-347E-4059-81DA-C2F648B6A6EA}" sibTransId="{A4AA4D60-254F-4BA6-B26A-53EECAC955CA}"/>
    <dgm:cxn modelId="{9D32E42C-0DF3-4032-BF25-B8B7A6A354CC}" type="presOf" srcId="{8399E8EE-4362-4394-842A-BEF028E5F4FF}" destId="{1451EF96-79B8-4F27-9845-7DCE6048887E}" srcOrd="0" destOrd="0" presId="urn:microsoft.com/office/officeart/2005/8/layout/hierarchy2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1CB2399A-7794-4B0E-B225-EC1C88F6A05A}" type="presOf" srcId="{54304C97-347E-4059-81DA-C2F648B6A6EA}" destId="{5A80BB48-EF90-4667-9CB3-78A6EA5353E0}" srcOrd="1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283AFB3A-CFB8-4BE0-BD2E-649329F00004}" type="presOf" srcId="{804F43AE-E795-4129-B92D-B4B784AF1262}" destId="{4F0857A0-DF84-4C90-8F90-37FB63E53116}" srcOrd="1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FE950AFD-C497-433B-9A80-0B9E5665C07E}" type="presOf" srcId="{A5BA98DC-F7E7-4607-85E0-3E31F3C86CAF}" destId="{CEB17CC1-6A49-49CF-8F36-B6E445EA12A2}" srcOrd="1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590D0FCF-FC24-40D4-B148-1704A68F5672}" type="presOf" srcId="{94A21F68-565B-493D-BC9B-6099BA6D1448}" destId="{46C80032-63BD-466E-9EAD-BB2D842AAEE0}" srcOrd="0" destOrd="0" presId="urn:microsoft.com/office/officeart/2005/8/layout/hierarchy2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999F792F-8C91-4A51-91B5-3F549FAA6B86}" srcId="{32FB322E-0A71-4E68-98C1-E5F97D590B60}" destId="{1344B41C-3BF7-4475-83DF-6CE1B0C4BD9D}" srcOrd="0" destOrd="0" parTransId="{648BF41B-4E1A-4529-A390-95B19176E4A6}" sibTransId="{90FA42C4-75F4-4DE4-941F-F8A0AF8AE19F}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1B3BAC59-7B4F-472F-8D75-211ACFD03B37}" type="presOf" srcId="{A5BA98DC-F7E7-4607-85E0-3E31F3C86CAF}" destId="{05AEEA3D-BBD2-441E-83F8-C97C5171AB0E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3E09184B-B354-4C4F-A36C-B65C2DC4E7B4}" type="presParOf" srcId="{D566F655-B823-4030-A908-191F36F52E34}" destId="{05AEEA3D-BBD2-441E-83F8-C97C5171AB0E}" srcOrd="0" destOrd="0" presId="urn:microsoft.com/office/officeart/2005/8/layout/hierarchy2"/>
    <dgm:cxn modelId="{9D1316A0-B413-426D-AC9F-F6B0F9128FF1}" type="presParOf" srcId="{05AEEA3D-BBD2-441E-83F8-C97C5171AB0E}" destId="{CEB17CC1-6A49-49CF-8F36-B6E445EA12A2}" srcOrd="0" destOrd="0" presId="urn:microsoft.com/office/officeart/2005/8/layout/hierarchy2"/>
    <dgm:cxn modelId="{80F0D9C3-A46B-484B-B722-667BA8AEB5CA}" type="presParOf" srcId="{D566F655-B823-4030-A908-191F36F52E34}" destId="{CAE46E6B-3E9D-4E74-B0F2-350851A839F7}" srcOrd="1" destOrd="0" presId="urn:microsoft.com/office/officeart/2005/8/layout/hierarchy2"/>
    <dgm:cxn modelId="{C6439DD4-D646-41FC-BBFB-7B8013B7F572}" type="presParOf" srcId="{CAE46E6B-3E9D-4E74-B0F2-350851A839F7}" destId="{5DC67EC1-CB7D-4EE7-A4B8-325B0E070F04}" srcOrd="0" destOrd="0" presId="urn:microsoft.com/office/officeart/2005/8/layout/hierarchy2"/>
    <dgm:cxn modelId="{AF00557E-C3CB-40B9-80C8-9FA5B3F80F60}" type="presParOf" srcId="{CAE46E6B-3E9D-4E74-B0F2-350851A839F7}" destId="{A89A3001-B5EF-4E4B-B159-9A28E3004FEC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EA4688AB-1F4F-42C7-A71F-CC8F86F266DB}" type="presParOf" srcId="{0547F5C4-9C66-4873-BDB0-F838D308D8EF}" destId="{FB5299BA-551C-4B71-A1D5-C090A8520A46}" srcOrd="0" destOrd="0" presId="urn:microsoft.com/office/officeart/2005/8/layout/hierarchy2"/>
    <dgm:cxn modelId="{9FA1E95E-D729-46C3-986B-DA81A7CD5E85}" type="presParOf" srcId="{FB5299BA-551C-4B71-A1D5-C090A8520A46}" destId="{5A80BB48-EF90-4667-9CB3-78A6EA5353E0}" srcOrd="0" destOrd="0" presId="urn:microsoft.com/office/officeart/2005/8/layout/hierarchy2"/>
    <dgm:cxn modelId="{E3D282AC-7EC3-4F36-A494-9CD67D33F472}" type="presParOf" srcId="{0547F5C4-9C66-4873-BDB0-F838D308D8EF}" destId="{97FF222A-7426-4B9F-971D-A0E7C0E42AB7}" srcOrd="1" destOrd="0" presId="urn:microsoft.com/office/officeart/2005/8/layout/hierarchy2"/>
    <dgm:cxn modelId="{4A323116-6FC0-40DC-8D72-B77F55E60054}" type="presParOf" srcId="{97FF222A-7426-4B9F-971D-A0E7C0E42AB7}" destId="{46C80032-63BD-466E-9EAD-BB2D842AAEE0}" srcOrd="0" destOrd="0" presId="urn:microsoft.com/office/officeart/2005/8/layout/hierarchy2"/>
    <dgm:cxn modelId="{C4D87E03-4133-445E-B5C4-888B867E7BBF}" type="presParOf" srcId="{97FF222A-7426-4B9F-971D-A0E7C0E42AB7}" destId="{91FC260F-0B8A-4C8C-BAAD-533B2FB4B903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D4DD3C42-1483-4570-B308-070059B010DA}" type="presParOf" srcId="{BF066B71-34FC-492B-80B6-A1372ECA9BCA}" destId="{50D8515A-D256-4510-B30F-C2A0BEFD27A7}" srcOrd="0" destOrd="0" presId="urn:microsoft.com/office/officeart/2005/8/layout/hierarchy2"/>
    <dgm:cxn modelId="{AA2F19DC-56E4-4F47-A99D-66BB57B47092}" type="presParOf" srcId="{50D8515A-D256-4510-B30F-C2A0BEFD27A7}" destId="{CAF22AC9-13AF-4D45-A9B3-14D2F8C84458}" srcOrd="0" destOrd="0" presId="urn:microsoft.com/office/officeart/2005/8/layout/hierarchy2"/>
    <dgm:cxn modelId="{31CB3BAF-E60A-4819-80F7-94592DC27C2D}" type="presParOf" srcId="{BF066B71-34FC-492B-80B6-A1372ECA9BCA}" destId="{CD3C76AD-37CF-49DC-95C2-6976E8B96776}" srcOrd="1" destOrd="0" presId="urn:microsoft.com/office/officeart/2005/8/layout/hierarchy2"/>
    <dgm:cxn modelId="{DF158C0C-A152-44EA-AD13-E354EE79826E}" type="presParOf" srcId="{CD3C76AD-37CF-49DC-95C2-6976E8B96776}" destId="{F49F7E41-9AC2-4FAC-8306-D73ECE2D4C2B}" srcOrd="0" destOrd="0" presId="urn:microsoft.com/office/officeart/2005/8/layout/hierarchy2"/>
    <dgm:cxn modelId="{A75A6C82-D609-4004-8354-B58B5E0191E6}" type="presParOf" srcId="{CD3C76AD-37CF-49DC-95C2-6976E8B96776}" destId="{4A5C9814-9DEB-498E-9BB3-3F426A7E7378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  <dgm:cxn modelId="{572461D4-983E-4E3E-8919-238AD023B30F}" type="presParOf" srcId="{69620185-AEFE-4A1F-92D0-35E8D98C3D2E}" destId="{8AB8C8ED-DF74-4669-8FD3-C79A7BF73768}" srcOrd="0" destOrd="0" presId="urn:microsoft.com/office/officeart/2005/8/layout/hierarchy2"/>
    <dgm:cxn modelId="{95379A7A-C6DD-4F43-BEC7-D5A5E12233C2}" type="presParOf" srcId="{8AB8C8ED-DF74-4669-8FD3-C79A7BF73768}" destId="{4F0857A0-DF84-4C90-8F90-37FB63E53116}" srcOrd="0" destOrd="0" presId="urn:microsoft.com/office/officeart/2005/8/layout/hierarchy2"/>
    <dgm:cxn modelId="{1EBC6089-ECC1-4AD7-9ECB-CF1EAF468576}" type="presParOf" srcId="{69620185-AEFE-4A1F-92D0-35E8D98C3D2E}" destId="{95363624-C272-4B40-8964-30F785506E79}" srcOrd="1" destOrd="0" presId="urn:microsoft.com/office/officeart/2005/8/layout/hierarchy2"/>
    <dgm:cxn modelId="{59201F77-1E46-475A-912D-50705A5A76F6}" type="presParOf" srcId="{95363624-C272-4B40-8964-30F785506E79}" destId="{1451EF96-79B8-4F27-9845-7DCE6048887E}" srcOrd="0" destOrd="0" presId="urn:microsoft.com/office/officeart/2005/8/layout/hierarchy2"/>
    <dgm:cxn modelId="{90B79F27-B0A5-4BB3-814F-96C2FB9B22E7}" type="presParOf" srcId="{95363624-C272-4B40-8964-30F785506E79}" destId="{9FD5821F-0AFD-427A-B199-E88C5CCBEC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583" y="2303859"/>
          <a:ext cx="1757362" cy="878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Other Fixed Cost</a:t>
          </a:r>
          <a:endParaRPr lang="en-US" sz="2200" b="1" kern="1200" dirty="0"/>
        </a:p>
      </dsp:txBody>
      <dsp:txXfrm>
        <a:off x="583" y="2303859"/>
        <a:ext cx="1757362" cy="878681"/>
      </dsp:txXfrm>
    </dsp:sp>
    <dsp:sp modelId="{0AFDD04A-F26E-446E-A961-3DDD6610E8E7}">
      <dsp:nvSpPr>
        <dsp:cNvPr id="0" name=""/>
        <dsp:cNvSpPr/>
      </dsp:nvSpPr>
      <dsp:spPr>
        <a:xfrm rot="17245735">
          <a:off x="1151372" y="1902599"/>
          <a:ext cx="173188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73188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7245735">
        <a:off x="1974017" y="1873716"/>
        <a:ext cx="86594" cy="86594"/>
      </dsp:txXfrm>
    </dsp:sp>
    <dsp:sp modelId="{DDE554EA-4773-4D4C-AA3D-C166BC7717BF}">
      <dsp:nvSpPr>
        <dsp:cNvPr id="0" name=""/>
        <dsp:cNvSpPr/>
      </dsp:nvSpPr>
      <dsp:spPr>
        <a:xfrm>
          <a:off x="2276684" y="60960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License Fees and Royalties</a:t>
          </a:r>
          <a:endParaRPr lang="en-US" sz="2200" b="1" kern="1200" dirty="0"/>
        </a:p>
      </dsp:txBody>
      <dsp:txXfrm>
        <a:off x="2276684" y="609603"/>
        <a:ext cx="1757362" cy="962445"/>
      </dsp:txXfrm>
    </dsp:sp>
    <dsp:sp modelId="{2F84F29E-B318-4DCE-B1FB-FC8F051E96D9}">
      <dsp:nvSpPr>
        <dsp:cNvPr id="0" name=""/>
        <dsp:cNvSpPr/>
      </dsp:nvSpPr>
      <dsp:spPr>
        <a:xfrm>
          <a:off x="4034046" y="1076412"/>
          <a:ext cx="838209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38209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32196" y="1069871"/>
        <a:ext cx="41910" cy="41910"/>
      </dsp:txXfrm>
    </dsp:sp>
    <dsp:sp modelId="{224DCD1E-5CF8-4439-B1A1-0E8DEA3A0CA5}">
      <dsp:nvSpPr>
        <dsp:cNvPr id="0" name=""/>
        <dsp:cNvSpPr/>
      </dsp:nvSpPr>
      <dsp:spPr>
        <a:xfrm>
          <a:off x="4872255" y="609603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2% of Capital Cost </a:t>
          </a:r>
          <a:endParaRPr lang="en-US" sz="2200" b="1" kern="1200" dirty="0"/>
        </a:p>
      </dsp:txBody>
      <dsp:txXfrm>
        <a:off x="4872255" y="609603"/>
        <a:ext cx="1757362" cy="962445"/>
      </dsp:txXfrm>
    </dsp:sp>
    <dsp:sp modelId="{05AEEA3D-BBD2-441E-83F8-C97C5171AB0E}">
      <dsp:nvSpPr>
        <dsp:cNvPr id="0" name=""/>
        <dsp:cNvSpPr/>
      </dsp:nvSpPr>
      <dsp:spPr>
        <a:xfrm>
          <a:off x="6629618" y="1076412"/>
          <a:ext cx="752467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52467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7040" y="1072015"/>
        <a:ext cx="37623" cy="37623"/>
      </dsp:txXfrm>
    </dsp:sp>
    <dsp:sp modelId="{5DC67EC1-CB7D-4EE7-A4B8-325B0E070F04}">
      <dsp:nvSpPr>
        <dsp:cNvPr id="0" name=""/>
        <dsp:cNvSpPr/>
      </dsp:nvSpPr>
      <dsp:spPr>
        <a:xfrm>
          <a:off x="7382085" y="609603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$ 4.7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82085" y="609603"/>
        <a:ext cx="1757362" cy="962445"/>
      </dsp:txXfrm>
    </dsp:sp>
    <dsp:sp modelId="{F7535CC2-2A0E-4853-B29C-B79A203E1027}">
      <dsp:nvSpPr>
        <dsp:cNvPr id="0" name=""/>
        <dsp:cNvSpPr/>
      </dsp:nvSpPr>
      <dsp:spPr>
        <a:xfrm rot="19677839">
          <a:off x="1707529" y="2553170"/>
          <a:ext cx="662134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62134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77839">
        <a:off x="2022043" y="2551031"/>
        <a:ext cx="33106" cy="33106"/>
      </dsp:txXfrm>
    </dsp:sp>
    <dsp:sp modelId="{2AC176B5-6468-453C-82FC-546D6ED3CC12}">
      <dsp:nvSpPr>
        <dsp:cNvPr id="0" name=""/>
        <dsp:cNvSpPr/>
      </dsp:nvSpPr>
      <dsp:spPr>
        <a:xfrm>
          <a:off x="2319247" y="1910746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Maintenance</a:t>
          </a:r>
          <a:endParaRPr lang="en-US" sz="2200" b="1" kern="1200" dirty="0"/>
        </a:p>
      </dsp:txBody>
      <dsp:txXfrm>
        <a:off x="2319247" y="1910746"/>
        <a:ext cx="1757362" cy="962445"/>
      </dsp:txXfrm>
    </dsp:sp>
    <dsp:sp modelId="{FDA36911-E3E1-4F04-8AF4-42B964FB0844}">
      <dsp:nvSpPr>
        <dsp:cNvPr id="0" name=""/>
        <dsp:cNvSpPr/>
      </dsp:nvSpPr>
      <dsp:spPr>
        <a:xfrm>
          <a:off x="4076610" y="2377555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2371740"/>
        <a:ext cx="40457" cy="40457"/>
      </dsp:txXfrm>
    </dsp:sp>
    <dsp:sp modelId="{709716CA-C2D9-4EB1-AD44-13E78F53F6A4}">
      <dsp:nvSpPr>
        <dsp:cNvPr id="0" name=""/>
        <dsp:cNvSpPr/>
      </dsp:nvSpPr>
      <dsp:spPr>
        <a:xfrm>
          <a:off x="4885752" y="1910746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5% of Capital Cost</a:t>
          </a:r>
          <a:endParaRPr lang="en-US" sz="2200" b="1" kern="1200" dirty="0"/>
        </a:p>
      </dsp:txBody>
      <dsp:txXfrm>
        <a:off x="4885752" y="1910746"/>
        <a:ext cx="1757362" cy="962445"/>
      </dsp:txXfrm>
    </dsp:sp>
    <dsp:sp modelId="{FB5299BA-551C-4B71-A1D5-C090A8520A46}">
      <dsp:nvSpPr>
        <dsp:cNvPr id="0" name=""/>
        <dsp:cNvSpPr/>
      </dsp:nvSpPr>
      <dsp:spPr>
        <a:xfrm>
          <a:off x="6643114" y="2377555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2373745"/>
        <a:ext cx="36446" cy="36446"/>
      </dsp:txXfrm>
    </dsp:sp>
    <dsp:sp modelId="{46C80032-63BD-466E-9EAD-BB2D842AAEE0}">
      <dsp:nvSpPr>
        <dsp:cNvPr id="0" name=""/>
        <dsp:cNvSpPr/>
      </dsp:nvSpPr>
      <dsp:spPr>
        <a:xfrm>
          <a:off x="7372051" y="1910746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>
              <a:latin typeface="Arial Rounded MT Bold" pitchFamily="34" charset="0"/>
            </a:rPr>
            <a:t>$ 12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72051" y="1910746"/>
        <a:ext cx="1757362" cy="962445"/>
      </dsp:txXfrm>
    </dsp:sp>
    <dsp:sp modelId="{EC73AE0A-E9A1-41DF-B1A1-4E05C15D5D00}">
      <dsp:nvSpPr>
        <dsp:cNvPr id="0" name=""/>
        <dsp:cNvSpPr/>
      </dsp:nvSpPr>
      <dsp:spPr>
        <a:xfrm rot="3458533">
          <a:off x="1512140" y="3175514"/>
          <a:ext cx="105769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05769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458533">
        <a:off x="2014544" y="3163485"/>
        <a:ext cx="52884" cy="52884"/>
      </dsp:txXfrm>
    </dsp:sp>
    <dsp:sp modelId="{85B11458-CEE1-4968-AD59-84B98FD212AD}">
      <dsp:nvSpPr>
        <dsp:cNvPr id="0" name=""/>
        <dsp:cNvSpPr/>
      </dsp:nvSpPr>
      <dsp:spPr>
        <a:xfrm>
          <a:off x="2324027" y="315543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Laboratory</a:t>
          </a:r>
          <a:r>
            <a:rPr lang="en-US" sz="2200" kern="1200" dirty="0" smtClean="0"/>
            <a:t> </a:t>
          </a:r>
          <a:r>
            <a:rPr lang="en-US" sz="2200" b="1" kern="1200" dirty="0" smtClean="0"/>
            <a:t>Cost</a:t>
          </a:r>
          <a:endParaRPr lang="en-US" sz="2200" b="1" kern="1200" dirty="0"/>
        </a:p>
      </dsp:txBody>
      <dsp:txXfrm>
        <a:off x="2324027" y="3155433"/>
        <a:ext cx="1757362" cy="962445"/>
      </dsp:txXfrm>
    </dsp:sp>
    <dsp:sp modelId="{39DE2448-06C3-4E96-BDE8-063C57459609}">
      <dsp:nvSpPr>
        <dsp:cNvPr id="0" name=""/>
        <dsp:cNvSpPr/>
      </dsp:nvSpPr>
      <dsp:spPr>
        <a:xfrm rot="68245">
          <a:off x="4081304" y="3630853"/>
          <a:ext cx="86760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6760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68245">
        <a:off x="4493417" y="3623577"/>
        <a:ext cx="43380" cy="43380"/>
      </dsp:txXfrm>
    </dsp:sp>
    <dsp:sp modelId="{B6628300-98E1-458A-B65C-092D3B8D56AD}">
      <dsp:nvSpPr>
        <dsp:cNvPr id="0" name=""/>
        <dsp:cNvSpPr/>
      </dsp:nvSpPr>
      <dsp:spPr>
        <a:xfrm>
          <a:off x="4948824" y="3172655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30% Labor Cost</a:t>
          </a:r>
          <a:endParaRPr lang="en-US" sz="2200" b="1" kern="1200" dirty="0"/>
        </a:p>
      </dsp:txBody>
      <dsp:txXfrm>
        <a:off x="4948824" y="3172655"/>
        <a:ext cx="1757362" cy="962445"/>
      </dsp:txXfrm>
    </dsp:sp>
    <dsp:sp modelId="{50D8515A-D256-4510-B30F-C2A0BEFD27A7}">
      <dsp:nvSpPr>
        <dsp:cNvPr id="0" name=""/>
        <dsp:cNvSpPr/>
      </dsp:nvSpPr>
      <dsp:spPr>
        <a:xfrm>
          <a:off x="6706186" y="3639464"/>
          <a:ext cx="67590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7590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027240" y="3636980"/>
        <a:ext cx="33795" cy="33795"/>
      </dsp:txXfrm>
    </dsp:sp>
    <dsp:sp modelId="{F49F7E41-9AC2-4FAC-8306-D73ECE2D4C2B}">
      <dsp:nvSpPr>
        <dsp:cNvPr id="0" name=""/>
        <dsp:cNvSpPr/>
      </dsp:nvSpPr>
      <dsp:spPr>
        <a:xfrm>
          <a:off x="7382089" y="3172655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sz="2200" b="1" kern="1200" dirty="0">
            <a:latin typeface="Arial Rounded MT Bold" pitchFamily="34" charset="0"/>
            <a:cs typeface="Arial" pitchFamily="34" charset="0"/>
          </a:endParaRPr>
        </a:p>
      </dsp:txBody>
      <dsp:txXfrm>
        <a:off x="7382089" y="3172655"/>
        <a:ext cx="1757362" cy="962445"/>
      </dsp:txXfrm>
    </dsp:sp>
    <dsp:sp modelId="{011D529A-9651-4AC9-A503-33141BD56242}">
      <dsp:nvSpPr>
        <dsp:cNvPr id="0" name=""/>
        <dsp:cNvSpPr/>
      </dsp:nvSpPr>
      <dsp:spPr>
        <a:xfrm rot="4447927">
          <a:off x="1012151" y="3716118"/>
          <a:ext cx="205289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2052890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4447927">
        <a:off x="1987274" y="3679210"/>
        <a:ext cx="102644" cy="102644"/>
      </dsp:txXfrm>
    </dsp:sp>
    <dsp:sp modelId="{DE0C172E-4015-48AE-B267-0796BBAEF279}">
      <dsp:nvSpPr>
        <dsp:cNvPr id="0" name=""/>
        <dsp:cNvSpPr/>
      </dsp:nvSpPr>
      <dsp:spPr>
        <a:xfrm>
          <a:off x="2319247" y="4236641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Insurance</a:t>
          </a:r>
          <a:endParaRPr lang="en-US" sz="2200" b="1" kern="1200" dirty="0"/>
        </a:p>
      </dsp:txBody>
      <dsp:txXfrm>
        <a:off x="2319247" y="4236641"/>
        <a:ext cx="1757362" cy="962445"/>
      </dsp:txXfrm>
    </dsp:sp>
    <dsp:sp modelId="{AFE719CF-8348-4105-AD54-0AA405D36378}">
      <dsp:nvSpPr>
        <dsp:cNvPr id="0" name=""/>
        <dsp:cNvSpPr/>
      </dsp:nvSpPr>
      <dsp:spPr>
        <a:xfrm>
          <a:off x="4076610" y="4703450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4697636"/>
        <a:ext cx="40457" cy="40457"/>
      </dsp:txXfrm>
    </dsp:sp>
    <dsp:sp modelId="{0DF6F42C-067A-4B5A-B705-DC0CC428213E}">
      <dsp:nvSpPr>
        <dsp:cNvPr id="0" name=""/>
        <dsp:cNvSpPr/>
      </dsp:nvSpPr>
      <dsp:spPr>
        <a:xfrm>
          <a:off x="4885752" y="4236641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1% Capital Cost</a:t>
          </a:r>
          <a:endParaRPr lang="en-US" sz="2200" b="1" kern="1200" dirty="0"/>
        </a:p>
      </dsp:txBody>
      <dsp:txXfrm>
        <a:off x="4885752" y="4236641"/>
        <a:ext cx="1757362" cy="962445"/>
      </dsp:txXfrm>
    </dsp:sp>
    <dsp:sp modelId="{8AB8C8ED-DF74-4669-8FD3-C79A7BF73768}">
      <dsp:nvSpPr>
        <dsp:cNvPr id="0" name=""/>
        <dsp:cNvSpPr/>
      </dsp:nvSpPr>
      <dsp:spPr>
        <a:xfrm>
          <a:off x="6643114" y="4703450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4699641"/>
        <a:ext cx="36446" cy="36446"/>
      </dsp:txXfrm>
    </dsp:sp>
    <dsp:sp modelId="{1451EF96-79B8-4F27-9845-7DCE6048887E}">
      <dsp:nvSpPr>
        <dsp:cNvPr id="0" name=""/>
        <dsp:cNvSpPr/>
      </dsp:nvSpPr>
      <dsp:spPr>
        <a:xfrm>
          <a:off x="7372051" y="4236641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$ 2.4</a:t>
          </a:r>
          <a:r>
            <a:rPr lang="en-US" sz="2200" kern="1200" dirty="0" smtClean="0">
              <a:latin typeface="Arial Rounded MT Bold" pitchFamily="34" charset="0"/>
            </a:rPr>
            <a:t> </a:t>
          </a:r>
          <a:r>
            <a:rPr lang="en-US" sz="2200" b="1" kern="1200" dirty="0" smtClean="0">
              <a:latin typeface="Arial Rounded MT Bold" pitchFamily="34" charset="0"/>
            </a:rPr>
            <a:t>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72051" y="4236641"/>
        <a:ext cx="1757362" cy="962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</a:t>
            </a:r>
            <a:r>
              <a:rPr lang="en-US" b="1" baseline="0" dirty="0" err="1" smtClean="0"/>
              <a:t>Lipi</a:t>
            </a:r>
            <a:r>
              <a:rPr lang="en-US" b="1" baseline="0" dirty="0" smtClean="0"/>
              <a:t>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ownloads/energybalance5.xls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Cleanup</a:t>
            </a:r>
          </a:p>
          <a:p>
            <a:pPr lvl="1"/>
            <a:r>
              <a:rPr lang="en-US" dirty="0" smtClean="0"/>
              <a:t>Table showing stripper, flash , cooler &amp; heat load</a:t>
            </a:r>
          </a:p>
          <a:p>
            <a:r>
              <a:rPr lang="en-US" dirty="0" smtClean="0"/>
              <a:t>Claus Process </a:t>
            </a:r>
          </a:p>
          <a:p>
            <a:pPr lvl="1"/>
            <a:r>
              <a:rPr lang="en-US" dirty="0" smtClean="0"/>
              <a:t>Table showing furnace, flash, cat. reactor, cooler &amp; heat load</a:t>
            </a:r>
          </a:p>
          <a:p>
            <a:r>
              <a:rPr lang="en-US" dirty="0" smtClean="0"/>
              <a:t>Gasifier Section </a:t>
            </a:r>
          </a:p>
          <a:p>
            <a:pPr lvl="1"/>
            <a:r>
              <a:rPr lang="en-US" dirty="0" smtClean="0"/>
              <a:t>Table showing gasifier and syngas cooling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Higher Duty vs. 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</a:t>
                      </a:r>
                      <a:r>
                        <a:rPr lang="en-US" dirty="0" smtClean="0"/>
                        <a:t>(MMBtu/hr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</a:t>
                      </a:r>
                      <a:r>
                        <a:rPr lang="en-US" baseline="0" dirty="0" smtClean="0"/>
                        <a:t>(MMBtu/hr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57.o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(Heat Duties)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</a:t>
                      </a:r>
                      <a:r>
                        <a:rPr lang="en-US" baseline="0" dirty="0" smtClean="0"/>
                        <a:t>(MMBtu/hr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(Modeled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Cooler</a:t>
                      </a:r>
                      <a:r>
                        <a:rPr lang="en-US" baseline="0" dirty="0" smtClean="0"/>
                        <a:t> and Flash)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Energy 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technorati.com/10/03/05/10263/economy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4707"/>
            <a:ext cx="9135801" cy="655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1765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69208" y="3382367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44132" y="3325995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831272" y="609600"/>
            <a:ext cx="1828800" cy="1981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6098617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Autofit/>
          </a:bodyPr>
          <a:lstStyle/>
          <a:p>
            <a:r>
              <a:rPr lang="en-US" sz="4400" dirty="0" smtClean="0"/>
              <a:t>Gasification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977401706"/>
              </p:ext>
            </p:extLst>
          </p:nvPr>
        </p:nvGraphicFramePr>
        <p:xfrm>
          <a:off x="17060" y="1524000"/>
          <a:ext cx="9126940" cy="51529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281735"/>
                <a:gridCol w="2273205"/>
                <a:gridCol w="2490417"/>
                <a:gridCol w="2081583"/>
              </a:tblGrid>
              <a:tr h="839777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662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Air Separation</a:t>
                      </a:r>
                    </a:p>
                    <a:p>
                      <a:r>
                        <a:rPr lang="en-US" sz="2400" baseline="0" dirty="0" smtClean="0">
                          <a:latin typeface="+mn-lt"/>
                        </a:rPr>
                        <a:t>Unit</a:t>
                      </a:r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 smtClean="0">
                          <a:effectLst/>
                          <a:latin typeface="+mn-lt"/>
                        </a:rPr>
                        <a:t>N/A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latin typeface="+mn-lt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2400" b="0" dirty="0" smtClean="0">
                          <a:latin typeface="+mn-lt"/>
                          <a:cs typeface="Andalus" pitchFamily="18" charset="-78"/>
                        </a:rPr>
                        <a:t>$100,000,000</a:t>
                      </a:r>
                      <a:endParaRPr lang="en-US" sz="2400" b="0" dirty="0">
                        <a:latin typeface="+mn-lt"/>
                        <a:cs typeface="Andalus" pitchFamily="18" charset="-78"/>
                      </a:endParaRP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Petroleum Coke Crusher</a:t>
                      </a:r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 smtClean="0">
                          <a:effectLst/>
                          <a:latin typeface="+mn-lt"/>
                          <a:cs typeface="Andalus" pitchFamily="18" charset="-78"/>
                        </a:rPr>
                        <a:t>$ 5,401,890.00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 smtClean="0">
                          <a:effectLst/>
                          <a:latin typeface="+mn-lt"/>
                          <a:cs typeface="Andalus" pitchFamily="18" charset="-78"/>
                        </a:rPr>
                        <a:t>$ 7,022,455.00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Gasifier</a:t>
                      </a:r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N/A</a:t>
                      </a:r>
                      <a:endParaRPr lang="en-US" sz="2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+mn-lt"/>
                          <a:cs typeface="Andalus" pitchFamily="18" charset="-78"/>
                        </a:rPr>
                        <a:t>N/A</a:t>
                      </a:r>
                    </a:p>
                    <a:p>
                      <a:pPr algn="ctr"/>
                      <a:endParaRPr lang="en-US" sz="2400" b="0" dirty="0">
                        <a:latin typeface="+mn-lt"/>
                        <a:cs typeface="Andalus" pitchFamily="18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+mn-lt"/>
                          <a:cs typeface="Andalus" pitchFamily="18" charset="-78"/>
                        </a:rPr>
                        <a:t>$66,000,000</a:t>
                      </a:r>
                    </a:p>
                    <a:p>
                      <a:pPr algn="ctr"/>
                      <a:endParaRPr lang="en-US" sz="2400" b="0" dirty="0" smtClean="0">
                        <a:latin typeface="+mn-lt"/>
                        <a:cs typeface="Andalus" pitchFamily="18" charset="-78"/>
                      </a:endParaRPr>
                    </a:p>
                  </a:txBody>
                  <a:tcPr anchor="ctr"/>
                </a:tc>
              </a:tr>
              <a:tr h="90005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Heat Exchanger</a:t>
                      </a:r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>
                          <a:effectLst/>
                          <a:latin typeface="+mn-lt"/>
                          <a:cs typeface="Andalus" pitchFamily="18" charset="-78"/>
                        </a:rPr>
                        <a:t>$305,741.91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>
                          <a:effectLst/>
                          <a:latin typeface="+mn-lt"/>
                          <a:cs typeface="Andalus" pitchFamily="18" charset="-78"/>
                        </a:rPr>
                        <a:t> $ </a:t>
                      </a:r>
                      <a:r>
                        <a:rPr lang="en-US" sz="2400" b="0" u="none" strike="noStrike" dirty="0" smtClean="0">
                          <a:effectLst/>
                          <a:latin typeface="+mn-lt"/>
                          <a:cs typeface="Andalus" pitchFamily="18" charset="-78"/>
                        </a:rPr>
                        <a:t>642,058.00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</a:tr>
              <a:tr h="90005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  <a:cs typeface="Times New Roman" pitchFamily="18" charset="0"/>
                        </a:rPr>
                        <a:t>Total</a:t>
                      </a:r>
                      <a:r>
                        <a:rPr lang="en-US" sz="2400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52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1765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413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69208" y="3338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4" name="Oval 13">
            <a:hlinkHover r:id="" action="ppaction://customshow?id=0&amp;return=true"/>
          </p:cNvPr>
          <p:cNvSpPr/>
          <p:nvPr/>
        </p:nvSpPr>
        <p:spPr>
          <a:xfrm>
            <a:off x="3546918" y="745998"/>
            <a:ext cx="1780308" cy="1708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8674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b="1" dirty="0" smtClean="0"/>
              <a:t>CO to H2 molar ratio of 0.409</a:t>
            </a:r>
          </a:p>
          <a:p>
            <a:pPr lvl="2"/>
            <a:r>
              <a:rPr lang="en-US" sz="2600" b="1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Solids Removal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834211609"/>
              </p:ext>
            </p:extLst>
          </p:nvPr>
        </p:nvGraphicFramePr>
        <p:xfrm>
          <a:off x="457200" y="1600200"/>
          <a:ext cx="7391400" cy="746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7907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Candle</a:t>
                      </a:r>
                      <a:r>
                        <a:rPr lang="en-US" baseline="0" dirty="0" smtClean="0"/>
                        <a:t> Filter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364,770.77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510,679.07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413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69208" y="3338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7" name="Oval 16">
            <a:hlinkHover r:id="rId2" action="ppaction://hlinksldjump"/>
          </p:cNvPr>
          <p:cNvSpPr/>
          <p:nvPr/>
        </p:nvSpPr>
        <p:spPr>
          <a:xfrm>
            <a:off x="6254078" y="745998"/>
            <a:ext cx="1780308" cy="1708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798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 </a:t>
            </a:r>
            <a:r>
              <a:rPr lang="en-US" dirty="0" smtClean="0"/>
              <a:t>Process (Sulfur </a:t>
            </a:r>
            <a:r>
              <a:rPr lang="en-US" dirty="0" smtClean="0"/>
              <a:t>R</a:t>
            </a:r>
            <a:r>
              <a:rPr lang="en-US" dirty="0" smtClean="0"/>
              <a:t>emoval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638984827"/>
              </p:ext>
            </p:extLst>
          </p:nvPr>
        </p:nvGraphicFramePr>
        <p:xfrm>
          <a:off x="457200" y="1600200"/>
          <a:ext cx="77724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133600"/>
                <a:gridCol w="1828800"/>
                <a:gridCol w="2133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Reactor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103,115.04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 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164,984.06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Absorber </a:t>
                      </a:r>
                      <a:r>
                        <a:rPr lang="en-US" sz="1800" b="1" dirty="0" smtClean="0">
                          <a:latin typeface="+mn-lt"/>
                        </a:rPr>
                        <a:t>1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n-lt"/>
                        </a:rPr>
                        <a:t>10737 cub. </a:t>
                      </a:r>
                      <a:r>
                        <a:rPr lang="en-US" dirty="0" err="1" smtClean="0">
                          <a:latin typeface="+mn-lt"/>
                        </a:rPr>
                        <a:t>ft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  1,500,000.00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Absorber 2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n-lt"/>
                        </a:rPr>
                        <a:t>10737 cub. </a:t>
                      </a:r>
                      <a:r>
                        <a:rPr lang="en-US" dirty="0" err="1" smtClean="0">
                          <a:latin typeface="+mn-lt"/>
                        </a:rPr>
                        <a:t>ft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  1,500,000.00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Stripper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n-lt"/>
                        </a:rPr>
                        <a:t>6636 cub. </a:t>
                      </a:r>
                      <a:r>
                        <a:rPr lang="en-US" dirty="0" err="1" smtClean="0">
                          <a:latin typeface="+mn-lt"/>
                        </a:rPr>
                        <a:t>ft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102,585.15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178,400.00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Heat Exchanger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n-lt"/>
                        </a:rPr>
                        <a:t>1200 </a:t>
                      </a:r>
                      <a:r>
                        <a:rPr lang="en-US" dirty="0" err="1" smtClean="0">
                          <a:latin typeface="+mn-lt"/>
                        </a:rPr>
                        <a:t>sq</a:t>
                      </a:r>
                      <a:r>
                        <a:rPr lang="en-US" dirty="0" smtClean="0">
                          <a:latin typeface="+mn-lt"/>
                        </a:rPr>
                        <a:t> </a:t>
                      </a:r>
                      <a:r>
                        <a:rPr lang="en-US" dirty="0" err="1" smtClean="0">
                          <a:latin typeface="+mn-lt"/>
                        </a:rPr>
                        <a:t>ft</a:t>
                      </a:r>
                      <a:r>
                        <a:rPr lang="en-US" dirty="0" smtClean="0">
                          <a:latin typeface="+mn-lt"/>
                        </a:rPr>
                        <a:t> (</a:t>
                      </a:r>
                      <a:r>
                        <a:rPr lang="en-US" dirty="0" err="1" smtClean="0">
                          <a:latin typeface="+mn-lt"/>
                        </a:rPr>
                        <a:t>trs</a:t>
                      </a:r>
                      <a:r>
                        <a:rPr lang="en-US" baseline="0" dirty="0" smtClean="0">
                          <a:latin typeface="+mn-lt"/>
                        </a:rPr>
                        <a:t> area)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121,978.84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 256,155.55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Cooler 1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6739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sq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 168,800.00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320,600.00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smtClean="0">
                          <a:latin typeface="+mn-lt"/>
                        </a:rPr>
                        <a:t>Cooler 2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sq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   16,700.00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79,200.00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Cooler 3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258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sq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   13,600.00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  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73,600.00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Cooler 4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163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sq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    11,800.00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$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69,800.00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9058727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413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Water-Gas Shift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69208" y="3338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4" name="Oval 13">
            <a:hlinkHover r:id="rId2" action="ppaction://hlinksldjump"/>
          </p:cNvPr>
          <p:cNvSpPr/>
          <p:nvPr/>
        </p:nvSpPr>
        <p:spPr>
          <a:xfrm>
            <a:off x="6254078" y="3029485"/>
            <a:ext cx="1780308" cy="1708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7333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Water-Gas Shift (WGS)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638245686"/>
              </p:ext>
            </p:extLst>
          </p:nvPr>
        </p:nvGraphicFramePr>
        <p:xfrm>
          <a:off x="609600" y="1981200"/>
          <a:ext cx="7696200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736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Cost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 anchor="ctr"/>
                </a:tc>
              </a:tr>
              <a:tr h="736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WGS</a:t>
                      </a:r>
                      <a:r>
                        <a:rPr lang="en-US" baseline="0" dirty="0" smtClean="0"/>
                        <a:t> reactor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$224,140.08 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$358,624.13 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 ft</a:t>
                      </a:r>
                      <a:r>
                        <a:rPr lang="en-US" baseline="30000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0738726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413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69208" y="3338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4" name="Oval 13">
            <a:hlinkHover r:id="rId2" action="ppaction://hlinksldjump"/>
          </p:cNvPr>
          <p:cNvSpPr/>
          <p:nvPr/>
        </p:nvSpPr>
        <p:spPr>
          <a:xfrm>
            <a:off x="3524490" y="2983092"/>
            <a:ext cx="1780308" cy="1708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5267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</a:t>
            </a:r>
            <a:r>
              <a:rPr lang="en-US" dirty="0" smtClean="0"/>
              <a:t>A</a:t>
            </a:r>
            <a:r>
              <a:rPr lang="en-US" dirty="0" smtClean="0"/>
              <a:t>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366161868"/>
              </p:ext>
            </p:extLst>
          </p:nvPr>
        </p:nvGraphicFramePr>
        <p:xfrm>
          <a:off x="457200" y="1600200"/>
          <a:ext cx="73152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981200"/>
                <a:gridCol w="1676400"/>
              </a:tblGrid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CO2 absorber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CO2</a:t>
                      </a:r>
                      <a:r>
                        <a:rPr lang="en-US" baseline="0" dirty="0" smtClean="0"/>
                        <a:t> Stripper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  <a:r>
                        <a:rPr lang="en-US" baseline="0" dirty="0" smtClean="0"/>
                        <a:t> ft</a:t>
                      </a:r>
                      <a:r>
                        <a:rPr lang="en-US" baseline="30000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 capture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$ 55,477,294.50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Compressor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$272,889.23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$ 409,333.84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57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Gasification Process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5908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69208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44132" y="11430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6901916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413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69208" y="3338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5597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45572" y="3380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22" name="L-Shap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 flipV="1">
            <a:off x="644857" y="805217"/>
            <a:ext cx="7836243" cy="4251278"/>
          </a:xfrm>
          <a:custGeom>
            <a:avLst/>
            <a:gdLst>
              <a:gd name="connsiteX0" fmla="*/ 0 w 4560781"/>
              <a:gd name="connsiteY0" fmla="*/ 0 h 4114800"/>
              <a:gd name="connsiteX1" fmla="*/ 2057400 w 4560781"/>
              <a:gd name="connsiteY1" fmla="*/ 0 h 4114800"/>
              <a:gd name="connsiteX2" fmla="*/ 2057400 w 4560781"/>
              <a:gd name="connsiteY2" fmla="*/ 2057400 h 4114800"/>
              <a:gd name="connsiteX3" fmla="*/ 4560781 w 4560781"/>
              <a:gd name="connsiteY3" fmla="*/ 2057400 h 4114800"/>
              <a:gd name="connsiteX4" fmla="*/ 4560781 w 4560781"/>
              <a:gd name="connsiteY4" fmla="*/ 4114800 h 4114800"/>
              <a:gd name="connsiteX5" fmla="*/ 0 w 4560781"/>
              <a:gd name="connsiteY5" fmla="*/ 4114800 h 4114800"/>
              <a:gd name="connsiteX6" fmla="*/ 0 w 4560781"/>
              <a:gd name="connsiteY6" fmla="*/ 0 h 4114800"/>
              <a:gd name="connsiteX0" fmla="*/ 3220871 w 7781652"/>
              <a:gd name="connsiteY0" fmla="*/ 0 h 4169391"/>
              <a:gd name="connsiteX1" fmla="*/ 5278271 w 7781652"/>
              <a:gd name="connsiteY1" fmla="*/ 0 h 4169391"/>
              <a:gd name="connsiteX2" fmla="*/ 5278271 w 7781652"/>
              <a:gd name="connsiteY2" fmla="*/ 2057400 h 4169391"/>
              <a:gd name="connsiteX3" fmla="*/ 7781652 w 7781652"/>
              <a:gd name="connsiteY3" fmla="*/ 2057400 h 4169391"/>
              <a:gd name="connsiteX4" fmla="*/ 7781652 w 7781652"/>
              <a:gd name="connsiteY4" fmla="*/ 4114800 h 4169391"/>
              <a:gd name="connsiteX5" fmla="*/ 0 w 7781652"/>
              <a:gd name="connsiteY5" fmla="*/ 4169391 h 4169391"/>
              <a:gd name="connsiteX6" fmla="*/ 3220871 w 7781652"/>
              <a:gd name="connsiteY6" fmla="*/ 0 h 4169391"/>
              <a:gd name="connsiteX0" fmla="*/ 68238 w 7781652"/>
              <a:gd name="connsiteY0" fmla="*/ 0 h 4196687"/>
              <a:gd name="connsiteX1" fmla="*/ 5278271 w 7781652"/>
              <a:gd name="connsiteY1" fmla="*/ 27296 h 4196687"/>
              <a:gd name="connsiteX2" fmla="*/ 5278271 w 7781652"/>
              <a:gd name="connsiteY2" fmla="*/ 2084696 h 4196687"/>
              <a:gd name="connsiteX3" fmla="*/ 7781652 w 7781652"/>
              <a:gd name="connsiteY3" fmla="*/ 2084696 h 4196687"/>
              <a:gd name="connsiteX4" fmla="*/ 7781652 w 7781652"/>
              <a:gd name="connsiteY4" fmla="*/ 4142096 h 4196687"/>
              <a:gd name="connsiteX5" fmla="*/ 0 w 7781652"/>
              <a:gd name="connsiteY5" fmla="*/ 4196687 h 4196687"/>
              <a:gd name="connsiteX6" fmla="*/ 68238 w 7781652"/>
              <a:gd name="connsiteY6" fmla="*/ 0 h 4196687"/>
              <a:gd name="connsiteX0" fmla="*/ 68238 w 7781652"/>
              <a:gd name="connsiteY0" fmla="*/ 0 h 4196687"/>
              <a:gd name="connsiteX1" fmla="*/ 5278271 w 7781652"/>
              <a:gd name="connsiteY1" fmla="*/ 27296 h 4196687"/>
              <a:gd name="connsiteX2" fmla="*/ 5005316 w 7781652"/>
              <a:gd name="connsiteY2" fmla="*/ 2139287 h 4196687"/>
              <a:gd name="connsiteX3" fmla="*/ 7781652 w 7781652"/>
              <a:gd name="connsiteY3" fmla="*/ 2084696 h 4196687"/>
              <a:gd name="connsiteX4" fmla="*/ 7781652 w 7781652"/>
              <a:gd name="connsiteY4" fmla="*/ 4142096 h 4196687"/>
              <a:gd name="connsiteX5" fmla="*/ 0 w 7781652"/>
              <a:gd name="connsiteY5" fmla="*/ 4196687 h 4196687"/>
              <a:gd name="connsiteX6" fmla="*/ 68238 w 7781652"/>
              <a:gd name="connsiteY6" fmla="*/ 0 h 4196687"/>
              <a:gd name="connsiteX0" fmla="*/ 68238 w 7781652"/>
              <a:gd name="connsiteY0" fmla="*/ 0 h 4196687"/>
              <a:gd name="connsiteX1" fmla="*/ 5073554 w 7781652"/>
              <a:gd name="connsiteY1" fmla="*/ 27296 h 4196687"/>
              <a:gd name="connsiteX2" fmla="*/ 5005316 w 7781652"/>
              <a:gd name="connsiteY2" fmla="*/ 2139287 h 4196687"/>
              <a:gd name="connsiteX3" fmla="*/ 7781652 w 7781652"/>
              <a:gd name="connsiteY3" fmla="*/ 2084696 h 4196687"/>
              <a:gd name="connsiteX4" fmla="*/ 7781652 w 7781652"/>
              <a:gd name="connsiteY4" fmla="*/ 4142096 h 4196687"/>
              <a:gd name="connsiteX5" fmla="*/ 0 w 7781652"/>
              <a:gd name="connsiteY5" fmla="*/ 4196687 h 4196687"/>
              <a:gd name="connsiteX6" fmla="*/ 68238 w 7781652"/>
              <a:gd name="connsiteY6" fmla="*/ 0 h 4196687"/>
              <a:gd name="connsiteX0" fmla="*/ 68238 w 7822595"/>
              <a:gd name="connsiteY0" fmla="*/ 0 h 4196687"/>
              <a:gd name="connsiteX1" fmla="*/ 5073554 w 7822595"/>
              <a:gd name="connsiteY1" fmla="*/ 27296 h 4196687"/>
              <a:gd name="connsiteX2" fmla="*/ 5005316 w 7822595"/>
              <a:gd name="connsiteY2" fmla="*/ 2139287 h 4196687"/>
              <a:gd name="connsiteX3" fmla="*/ 7822595 w 7822595"/>
              <a:gd name="connsiteY3" fmla="*/ 2207526 h 4196687"/>
              <a:gd name="connsiteX4" fmla="*/ 7781652 w 7822595"/>
              <a:gd name="connsiteY4" fmla="*/ 4142096 h 4196687"/>
              <a:gd name="connsiteX5" fmla="*/ 0 w 7822595"/>
              <a:gd name="connsiteY5" fmla="*/ 4196687 h 4196687"/>
              <a:gd name="connsiteX6" fmla="*/ 68238 w 7822595"/>
              <a:gd name="connsiteY6" fmla="*/ 0 h 4196687"/>
              <a:gd name="connsiteX0" fmla="*/ 68238 w 7822595"/>
              <a:gd name="connsiteY0" fmla="*/ 0 h 4196687"/>
              <a:gd name="connsiteX1" fmla="*/ 5073554 w 7822595"/>
              <a:gd name="connsiteY1" fmla="*/ 27296 h 4196687"/>
              <a:gd name="connsiteX2" fmla="*/ 5005316 w 7822595"/>
              <a:gd name="connsiteY2" fmla="*/ 2139287 h 4196687"/>
              <a:gd name="connsiteX3" fmla="*/ 7822595 w 7822595"/>
              <a:gd name="connsiteY3" fmla="*/ 2057401 h 4196687"/>
              <a:gd name="connsiteX4" fmla="*/ 7781652 w 7822595"/>
              <a:gd name="connsiteY4" fmla="*/ 4142096 h 4196687"/>
              <a:gd name="connsiteX5" fmla="*/ 0 w 7822595"/>
              <a:gd name="connsiteY5" fmla="*/ 4196687 h 4196687"/>
              <a:gd name="connsiteX6" fmla="*/ 68238 w 7822595"/>
              <a:gd name="connsiteY6" fmla="*/ 0 h 4196687"/>
              <a:gd name="connsiteX0" fmla="*/ 68238 w 7822595"/>
              <a:gd name="connsiteY0" fmla="*/ 0 h 4196687"/>
              <a:gd name="connsiteX1" fmla="*/ 5073554 w 7822595"/>
              <a:gd name="connsiteY1" fmla="*/ 27296 h 4196687"/>
              <a:gd name="connsiteX2" fmla="*/ 5005316 w 7822595"/>
              <a:gd name="connsiteY2" fmla="*/ 2139287 h 4196687"/>
              <a:gd name="connsiteX3" fmla="*/ 7822595 w 7822595"/>
              <a:gd name="connsiteY3" fmla="*/ 2139288 h 4196687"/>
              <a:gd name="connsiteX4" fmla="*/ 7781652 w 7822595"/>
              <a:gd name="connsiteY4" fmla="*/ 4142096 h 4196687"/>
              <a:gd name="connsiteX5" fmla="*/ 0 w 7822595"/>
              <a:gd name="connsiteY5" fmla="*/ 4196687 h 4196687"/>
              <a:gd name="connsiteX6" fmla="*/ 68238 w 7822595"/>
              <a:gd name="connsiteY6" fmla="*/ 0 h 4196687"/>
              <a:gd name="connsiteX0" fmla="*/ 68238 w 7822595"/>
              <a:gd name="connsiteY0" fmla="*/ 0 h 4251278"/>
              <a:gd name="connsiteX1" fmla="*/ 5073554 w 7822595"/>
              <a:gd name="connsiteY1" fmla="*/ 27296 h 4251278"/>
              <a:gd name="connsiteX2" fmla="*/ 5005316 w 7822595"/>
              <a:gd name="connsiteY2" fmla="*/ 2139287 h 4251278"/>
              <a:gd name="connsiteX3" fmla="*/ 7822595 w 7822595"/>
              <a:gd name="connsiteY3" fmla="*/ 2139288 h 4251278"/>
              <a:gd name="connsiteX4" fmla="*/ 7822595 w 7822595"/>
              <a:gd name="connsiteY4" fmla="*/ 4251278 h 4251278"/>
              <a:gd name="connsiteX5" fmla="*/ 0 w 7822595"/>
              <a:gd name="connsiteY5" fmla="*/ 4196687 h 4251278"/>
              <a:gd name="connsiteX6" fmla="*/ 68238 w 7822595"/>
              <a:gd name="connsiteY6" fmla="*/ 0 h 4251278"/>
              <a:gd name="connsiteX0" fmla="*/ 68238 w 7822595"/>
              <a:gd name="connsiteY0" fmla="*/ 0 h 4251278"/>
              <a:gd name="connsiteX1" fmla="*/ 5005315 w 7822595"/>
              <a:gd name="connsiteY1" fmla="*/ 27296 h 4251278"/>
              <a:gd name="connsiteX2" fmla="*/ 5005316 w 7822595"/>
              <a:gd name="connsiteY2" fmla="*/ 2139287 h 4251278"/>
              <a:gd name="connsiteX3" fmla="*/ 7822595 w 7822595"/>
              <a:gd name="connsiteY3" fmla="*/ 2139288 h 4251278"/>
              <a:gd name="connsiteX4" fmla="*/ 7822595 w 7822595"/>
              <a:gd name="connsiteY4" fmla="*/ 4251278 h 4251278"/>
              <a:gd name="connsiteX5" fmla="*/ 0 w 7822595"/>
              <a:gd name="connsiteY5" fmla="*/ 4196687 h 4251278"/>
              <a:gd name="connsiteX6" fmla="*/ 68238 w 7822595"/>
              <a:gd name="connsiteY6" fmla="*/ 0 h 4251278"/>
              <a:gd name="connsiteX0" fmla="*/ 0 w 7836243"/>
              <a:gd name="connsiteY0" fmla="*/ 0 h 4251278"/>
              <a:gd name="connsiteX1" fmla="*/ 5018963 w 7836243"/>
              <a:gd name="connsiteY1" fmla="*/ 27296 h 4251278"/>
              <a:gd name="connsiteX2" fmla="*/ 5018964 w 7836243"/>
              <a:gd name="connsiteY2" fmla="*/ 2139287 h 4251278"/>
              <a:gd name="connsiteX3" fmla="*/ 7836243 w 7836243"/>
              <a:gd name="connsiteY3" fmla="*/ 2139288 h 4251278"/>
              <a:gd name="connsiteX4" fmla="*/ 7836243 w 7836243"/>
              <a:gd name="connsiteY4" fmla="*/ 4251278 h 4251278"/>
              <a:gd name="connsiteX5" fmla="*/ 13648 w 7836243"/>
              <a:gd name="connsiteY5" fmla="*/ 4196687 h 4251278"/>
              <a:gd name="connsiteX6" fmla="*/ 0 w 7836243"/>
              <a:gd name="connsiteY6" fmla="*/ 0 h 4251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36243" h="4251278">
                <a:moveTo>
                  <a:pt x="0" y="0"/>
                </a:moveTo>
                <a:lnTo>
                  <a:pt x="5018963" y="27296"/>
                </a:lnTo>
                <a:cubicBezTo>
                  <a:pt x="5018963" y="731293"/>
                  <a:pt x="5018964" y="1435290"/>
                  <a:pt x="5018964" y="2139287"/>
                </a:cubicBezTo>
                <a:lnTo>
                  <a:pt x="7836243" y="2139288"/>
                </a:lnTo>
                <a:lnTo>
                  <a:pt x="7836243" y="4251278"/>
                </a:lnTo>
                <a:lnTo>
                  <a:pt x="13648" y="4196687"/>
                </a:lnTo>
                <a:cubicBezTo>
                  <a:pt x="9099" y="2797791"/>
                  <a:pt x="4549" y="1398896"/>
                  <a:pt x="0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374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</a:t>
            </a:r>
            <a:r>
              <a:rPr lang="en-US" dirty="0" smtClean="0"/>
              <a:t>Equipment Cost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4055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Other Fixed Cost</a:t>
            </a:r>
            <a:endParaRPr lang="en-US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105799911"/>
              </p:ext>
            </p:extLst>
          </p:nvPr>
        </p:nvGraphicFramePr>
        <p:xfrm>
          <a:off x="4548" y="1371600"/>
          <a:ext cx="913945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Capital Cost as of now= $ 237,000,000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Labor Cost as of now =  $ 18,000,000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487172905"/>
              </p:ext>
            </p:extLst>
          </p:nvPr>
        </p:nvGraphicFramePr>
        <p:xfrm>
          <a:off x="228599" y="1600200"/>
          <a:ext cx="8763000" cy="4881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Product and Side Products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</a:t>
                      </a:r>
                      <a:r>
                        <a:rPr lang="en-US" sz="2800" baseline="0" dirty="0" smtClean="0"/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 (per ton)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 Price</a:t>
                      </a:r>
                    </a:p>
                    <a:p>
                      <a:pPr algn="ctr"/>
                      <a:r>
                        <a:rPr lang="en-US" sz="2800" dirty="0" smtClean="0"/>
                        <a:t> (</a:t>
                      </a:r>
                      <a:r>
                        <a:rPr lang="en-US" sz="2800" baseline="0" dirty="0" smtClean="0"/>
                        <a:t>per year)</a:t>
                      </a:r>
                      <a:endParaRPr lang="en-US" sz="2800" dirty="0"/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Syn</a:t>
                      </a:r>
                      <a:r>
                        <a:rPr lang="en-US" sz="2800" baseline="0" dirty="0" smtClean="0"/>
                        <a:t>gas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$150.00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$ 86.60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CO2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$40.00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7.00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Sulfur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0.30</a:t>
                      </a:r>
                      <a:r>
                        <a:rPr lang="en-US" sz="2800" baseline="0" dirty="0" smtClean="0"/>
                        <a:t>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Slag 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Total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Rounded MT Bold" pitchFamily="34" charset="0"/>
                        </a:rPr>
                        <a:t>$200.00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~</a:t>
                      </a:r>
                      <a:r>
                        <a:rPr lang="en-US" sz="2800" baseline="0" dirty="0" smtClean="0"/>
                        <a:t> $ 94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http://coalgasificationnews.com/tag/petcoke-gasification/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 (ICARUS)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Energy Balance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7120</TotalTime>
  <Words>988</Words>
  <Application>Microsoft Office PowerPoint</Application>
  <PresentationFormat>On-screen Show (4:3)</PresentationFormat>
  <Paragraphs>396</Paragraphs>
  <Slides>37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  <vt:variant>
        <vt:lpstr>Custom Shows</vt:lpstr>
      </vt:variant>
      <vt:variant>
        <vt:i4>1</vt:i4>
      </vt:variant>
    </vt:vector>
  </HeadingPairs>
  <TitlesOfParts>
    <vt:vector size="39" baseType="lpstr">
      <vt:lpstr>Module</vt:lpstr>
      <vt:lpstr>Syngas Production from Petroleum Coke Gasification </vt:lpstr>
      <vt:lpstr>Project Purpose </vt:lpstr>
      <vt:lpstr>Review from Presentation 2</vt:lpstr>
      <vt:lpstr>Questions Brought Up Last Time</vt:lpstr>
      <vt:lpstr>Agenda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Load Identification </vt:lpstr>
      <vt:lpstr>Heat Sink Optimization</vt:lpstr>
      <vt:lpstr>Heat Loads</vt:lpstr>
      <vt:lpstr>Heat Loads (Heat Duties)</vt:lpstr>
      <vt:lpstr>Energy Balance</vt:lpstr>
      <vt:lpstr>Slide 17</vt:lpstr>
      <vt:lpstr>Gasification</vt:lpstr>
      <vt:lpstr>Slide 19</vt:lpstr>
      <vt:lpstr>Solids Removal</vt:lpstr>
      <vt:lpstr>Slide 21</vt:lpstr>
      <vt:lpstr>Claus Process (Sulfur Removal)</vt:lpstr>
      <vt:lpstr>Slide 23</vt:lpstr>
      <vt:lpstr>Water-Gas Shift (WGS)</vt:lpstr>
      <vt:lpstr>Slide 25</vt:lpstr>
      <vt:lpstr>CO2 Absorption</vt:lpstr>
      <vt:lpstr>Slide 27</vt:lpstr>
      <vt:lpstr>Summary of Equipment Cost </vt:lpstr>
      <vt:lpstr>Other Fixed Cost</vt:lpstr>
      <vt:lpstr>Expected Revenue</vt:lpstr>
      <vt:lpstr>Location</vt:lpstr>
      <vt:lpstr>Report Outline</vt:lpstr>
      <vt:lpstr>Report Outline</vt:lpstr>
      <vt:lpstr>Report Outline</vt:lpstr>
      <vt:lpstr>References </vt:lpstr>
      <vt:lpstr>CO2 Sequestration</vt:lpstr>
      <vt:lpstr>Slide 37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379</cp:revision>
  <dcterms:created xsi:type="dcterms:W3CDTF">2011-01-21T21:08:01Z</dcterms:created>
  <dcterms:modified xsi:type="dcterms:W3CDTF">2011-03-07T00:51:45Z</dcterms:modified>
</cp:coreProperties>
</file>