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6"/>
  </p:notesMasterIdLst>
  <p:handoutMasterIdLst>
    <p:handoutMasterId r:id="rId47"/>
  </p:handoutMasterIdLst>
  <p:sldIdLst>
    <p:sldId id="256" r:id="rId2"/>
    <p:sldId id="301" r:id="rId3"/>
    <p:sldId id="414" r:id="rId4"/>
    <p:sldId id="294" r:id="rId5"/>
    <p:sldId id="321" r:id="rId6"/>
    <p:sldId id="415" r:id="rId7"/>
    <p:sldId id="416" r:id="rId8"/>
    <p:sldId id="423" r:id="rId9"/>
    <p:sldId id="424" r:id="rId10"/>
    <p:sldId id="420" r:id="rId11"/>
    <p:sldId id="381" r:id="rId12"/>
    <p:sldId id="425" r:id="rId13"/>
    <p:sldId id="432" r:id="rId14"/>
    <p:sldId id="433" r:id="rId15"/>
    <p:sldId id="417" r:id="rId16"/>
    <p:sldId id="427" r:id="rId17"/>
    <p:sldId id="431" r:id="rId18"/>
    <p:sldId id="429" r:id="rId19"/>
    <p:sldId id="430" r:id="rId20"/>
    <p:sldId id="428" r:id="rId21"/>
    <p:sldId id="421" r:id="rId22"/>
    <p:sldId id="422" r:id="rId23"/>
    <p:sldId id="418" r:id="rId24"/>
    <p:sldId id="362" r:id="rId25"/>
    <p:sldId id="397" r:id="rId26"/>
    <p:sldId id="261" r:id="rId27"/>
    <p:sldId id="266" r:id="rId28"/>
    <p:sldId id="267" r:id="rId29"/>
    <p:sldId id="419" r:id="rId30"/>
    <p:sldId id="384" r:id="rId31"/>
    <p:sldId id="390" r:id="rId32"/>
    <p:sldId id="386" r:id="rId33"/>
    <p:sldId id="387" r:id="rId34"/>
    <p:sldId id="388" r:id="rId35"/>
    <p:sldId id="395" r:id="rId36"/>
    <p:sldId id="400" r:id="rId37"/>
    <p:sldId id="401" r:id="rId38"/>
    <p:sldId id="402" r:id="rId39"/>
    <p:sldId id="403" r:id="rId40"/>
    <p:sldId id="352" r:id="rId41"/>
    <p:sldId id="351" r:id="rId42"/>
    <p:sldId id="334" r:id="rId43"/>
    <p:sldId id="317" r:id="rId44"/>
    <p:sldId id="318" r:id="rId45"/>
  </p:sldIdLst>
  <p:sldSz cx="9144000" cy="6858000" type="screen4x3"/>
  <p:notesSz cx="6858000" cy="9239250"/>
  <p:custShowLst>
    <p:custShow name="Custom Show 1" id="0">
      <p:sldLst>
        <p:sld r:id="rId2"/>
        <p:sld r:id="rId3"/>
        <p:sld r:id="rId5"/>
        <p:sld r:id="rId6"/>
        <p:sld r:id="rId43"/>
        <p:sld r:id="rId27"/>
        <p:sld r:id="rId28"/>
        <p:sld r:id="rId29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25" autoAdjust="0"/>
    <p:restoredTop sz="90500" autoAdjust="0"/>
  </p:normalViewPr>
  <p:slideViewPr>
    <p:cSldViewPr>
      <p:cViewPr>
        <p:scale>
          <a:sx n="70" d="100"/>
          <a:sy n="70" d="100"/>
        </p:scale>
        <p:origin x="-108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6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5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0BAF2-E35C-4F68-BA36-708E89154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760264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8644"/>
            <a:ext cx="5486400" cy="41576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ACC6C-182F-40C7-A6E9-D20685854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463417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pPr lvl="1"/>
            <a:r>
              <a:rPr lang="en-US" dirty="0" smtClean="0"/>
              <a:t>2730 tons/day of syngas</a:t>
            </a:r>
          </a:p>
          <a:p>
            <a:pPr lvl="1"/>
            <a:r>
              <a:rPr lang="en-US" dirty="0" smtClean="0"/>
              <a:t>Desired CO to H2 ratio – 1:2.4 molar ratio</a:t>
            </a:r>
          </a:p>
          <a:p>
            <a:pPr lvl="1"/>
            <a:r>
              <a:rPr lang="en-US" dirty="0" smtClean="0"/>
              <a:t>Desired C to H ratio – 1:4.4 molar ratio</a:t>
            </a:r>
          </a:p>
          <a:p>
            <a:pPr lvl="1"/>
            <a:r>
              <a:rPr lang="pt-BR" dirty="0" smtClean="0"/>
              <a:t>Desired Temperature and Pressure</a:t>
            </a:r>
          </a:p>
          <a:p>
            <a:pPr lvl="2"/>
            <a:r>
              <a:rPr lang="pt-BR" dirty="0" smtClean="0"/>
              <a:t>400</a:t>
            </a:r>
            <a:r>
              <a:rPr lang="pt-BR" dirty="0" smtClean="0">
                <a:latin typeface="+mn-lt"/>
              </a:rPr>
              <a:t>°F</a:t>
            </a:r>
          </a:p>
          <a:p>
            <a:pPr lvl="2"/>
            <a:r>
              <a:rPr lang="pt-BR" dirty="0" smtClean="0">
                <a:latin typeface="+mn-lt"/>
              </a:rPr>
              <a:t>290 psia</a:t>
            </a:r>
            <a:endParaRPr lang="pt-BR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we choose this project?</a:t>
            </a:r>
          </a:p>
          <a:p>
            <a:r>
              <a:rPr lang="en-US" dirty="0" smtClean="0"/>
              <a:t>From the beginning to the end</a:t>
            </a:r>
          </a:p>
          <a:p>
            <a:r>
              <a:rPr lang="en-US" dirty="0" smtClean="0"/>
              <a:t>What we learned doing this project</a:t>
            </a:r>
          </a:p>
          <a:p>
            <a:r>
              <a:rPr lang="en-US" dirty="0" smtClean="0"/>
              <a:t>Some problems we encountered </a:t>
            </a:r>
          </a:p>
          <a:p>
            <a:r>
              <a:rPr lang="en-US" dirty="0" smtClean="0"/>
              <a:t>Would we suggest going on with this project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FDDD0-9367-4CA7-A2F7-B646D7DF75F6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04779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slide; Have what we are doing with CO2,</a:t>
            </a:r>
            <a:r>
              <a:rPr lang="en-US" baseline="0" dirty="0" smtClean="0"/>
              <a:t> What we are not doing (Shooting it into to the </a:t>
            </a:r>
            <a:r>
              <a:rPr lang="en-US" baseline="0" dirty="0" err="1" smtClean="0"/>
              <a:t>atm</a:t>
            </a:r>
            <a:r>
              <a:rPr lang="en-US" baseline="0" dirty="0" smtClean="0"/>
              <a:t>), </a:t>
            </a:r>
          </a:p>
          <a:p>
            <a:r>
              <a:rPr lang="en-US" b="1" baseline="0" dirty="0" smtClean="0"/>
              <a:t>We are planning to transport the CO2 to the crude oil company, but we are still working on finding a better company. (Lipi)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d"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algasificationnews.com/tag/petcoke-gasification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tl.doe.gov/technologies/coalpower/gasification/gasifipedia/4-gasifiers/4-1-2-3_shell.html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fossil.energy.gov/images/programs/sequestration/what_sequestration_lg.jpg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229600" cy="2438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Syngas Production from Petroleum Coke Gasification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191000"/>
            <a:ext cx="8382000" cy="2514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Team Hotel:</a:t>
            </a:r>
          </a:p>
          <a:p>
            <a:pPr algn="l"/>
            <a:r>
              <a:rPr lang="en-US" dirty="0" smtClean="0"/>
              <a:t>Russell Cabral, Tomi Damo, Ryan Kosak, Vijeta Patel, Lipi Vahanwala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Advisors:</a:t>
            </a:r>
          </a:p>
          <a:p>
            <a:pPr algn="l"/>
            <a:r>
              <a:rPr lang="en-US" dirty="0" smtClean="0"/>
              <a:t>Bill Keesom – Jacobs Consultancy </a:t>
            </a:r>
          </a:p>
          <a:p>
            <a:pPr algn="l"/>
            <a:r>
              <a:rPr lang="en-US" dirty="0" smtClean="0"/>
              <a:t>Jeffery Perl, PhD – UIC Dept. Of Chemical Engineering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April 26, 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</a:t>
            </a:fld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Pressure Driven Process</a:t>
            </a:r>
          </a:p>
          <a:p>
            <a:pPr lvl="1"/>
            <a:r>
              <a:rPr lang="en-US" dirty="0" smtClean="0"/>
              <a:t>Reduced compression</a:t>
            </a:r>
            <a:r>
              <a:rPr lang="en-US" dirty="0" smtClean="0"/>
              <a:t> requirements</a:t>
            </a:r>
            <a:endParaRPr lang="en-US" dirty="0" smtClean="0"/>
          </a:p>
          <a:p>
            <a:r>
              <a:rPr lang="en-US" dirty="0" smtClean="0"/>
              <a:t>High Conversion of Feedstock</a:t>
            </a:r>
          </a:p>
          <a:p>
            <a:r>
              <a:rPr lang="en-US" dirty="0" smtClean="0"/>
              <a:t>Highly Efficient Sulfur Removal</a:t>
            </a:r>
          </a:p>
          <a:p>
            <a:pPr lvl="1"/>
            <a:r>
              <a:rPr lang="en-US" dirty="0" smtClean="0"/>
              <a:t>Sulfur removal to 2 ppm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Block Flow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29600" y="6400800"/>
            <a:ext cx="733864" cy="274320"/>
          </a:xfrm>
        </p:spPr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11</a:t>
            </a:fld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0" y="6583680"/>
            <a:ext cx="2133600" cy="274320"/>
          </a:xfrm>
        </p:spPr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pic>
        <p:nvPicPr>
          <p:cNvPr id="7" name="Picture 6" descr="BFD 041611 Flows Color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58207"/>
            <a:ext cx="9144000" cy="307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925680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Aspen Simulation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Content Placeholder 5" descr="aspen overall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" y="2362200"/>
            <a:ext cx="8901450" cy="2971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" y="2133600"/>
            <a:ext cx="2209800" cy="1371600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Gasifier</a:t>
            </a: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62200" y="2133600"/>
            <a:ext cx="2895600" cy="1828800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H2S Removal </a:t>
            </a: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33600" y="3962400"/>
            <a:ext cx="2209800" cy="1676400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Water Gas Shift</a:t>
            </a: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57800" y="2133600"/>
            <a:ext cx="3657600" cy="2057400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Claus Process</a:t>
            </a: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43400" y="4191000"/>
            <a:ext cx="4572000" cy="1524000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CO2 Capture and Sequestration </a:t>
            </a: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 Example</a:t>
            </a:r>
            <a:endParaRPr lang="en-US" dirty="0"/>
          </a:p>
        </p:txBody>
      </p:sp>
      <p:pic>
        <p:nvPicPr>
          <p:cNvPr id="6" name="Content Placeholder 5" descr="Gasifier section (RK) (04.18.1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01374"/>
            <a:ext cx="8229600" cy="357287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 Example</a:t>
            </a:r>
            <a:endParaRPr lang="en-US" dirty="0"/>
          </a:p>
        </p:txBody>
      </p:sp>
      <p:pic>
        <p:nvPicPr>
          <p:cNvPr id="7" name="Content Placeholder 6" descr="H2S Removal Control pt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17113" y="1774825"/>
            <a:ext cx="5109773" cy="462597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Economics Overview </a:t>
            </a:r>
            <a:endParaRPr lang="en-US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half" idx="1"/>
          </p:nvPr>
        </p:nvGraphicFramePr>
        <p:xfrm>
          <a:off x="457200" y="1773238"/>
          <a:ext cx="4038600" cy="409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37084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Total </a:t>
                      </a:r>
                      <a:r>
                        <a:rPr lang="en-US" sz="2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Equipment + Installation </a:t>
                      </a:r>
                      <a:r>
                        <a:rPr lang="en-US" sz="2400" b="1" u="none" strike="noStrike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Cost</a:t>
                      </a:r>
                      <a:endParaRPr lang="en-US" sz="2400" b="1" i="0" u="none" strike="noStrike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  <a:latin typeface="Calibri" pitchFamily="34" charset="0"/>
                        </a:rPr>
                        <a:t>Process</a:t>
                      </a:r>
                      <a:endParaRPr lang="en-US" sz="2400" b="1" i="0" u="none" strike="noStrike" dirty="0"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</a:rPr>
                        <a:t>Cost in </a:t>
                      </a:r>
                      <a:r>
                        <a:rPr lang="en-US" sz="2400" u="none" strike="noStrike" dirty="0" smtClean="0">
                          <a:effectLst/>
                          <a:latin typeface="Calibri" pitchFamily="34" charset="0"/>
                        </a:rPr>
                        <a:t>$MM</a:t>
                      </a:r>
                      <a:endParaRPr lang="en-US" sz="2400" b="1" i="0" u="none" strike="noStrike" dirty="0"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  <a:latin typeface="Calibri" pitchFamily="34" charset="0"/>
                        </a:rPr>
                        <a:t>Gasification Process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</a:rPr>
                        <a:t>135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 smtClean="0">
                          <a:effectLst/>
                          <a:latin typeface="Calibri" pitchFamily="34" charset="0"/>
                        </a:rPr>
                        <a:t>H</a:t>
                      </a:r>
                      <a:r>
                        <a:rPr lang="en-US" sz="2400" b="1" u="none" strike="noStrike" baseline="-25000" dirty="0" smtClean="0">
                          <a:effectLst/>
                          <a:latin typeface="Calibri" pitchFamily="34" charset="0"/>
                        </a:rPr>
                        <a:t>2</a:t>
                      </a:r>
                      <a:r>
                        <a:rPr lang="en-US" sz="2400" b="1" u="none" strike="noStrike" baseline="0" dirty="0" smtClean="0">
                          <a:effectLst/>
                          <a:latin typeface="Calibri" pitchFamily="34" charset="0"/>
                        </a:rPr>
                        <a:t>S</a:t>
                      </a:r>
                      <a:r>
                        <a:rPr lang="en-US" sz="2400" b="1" u="none" strike="noStrike" dirty="0" smtClean="0">
                          <a:effectLst/>
                          <a:latin typeface="Calibri" pitchFamily="34" charset="0"/>
                        </a:rPr>
                        <a:t> Removal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</a:rPr>
                        <a:t>14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  <a:latin typeface="Calibri" pitchFamily="34" charset="0"/>
                        </a:rPr>
                        <a:t>Claus Process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</a:rPr>
                        <a:t>3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 smtClean="0">
                          <a:effectLst/>
                          <a:latin typeface="Calibri" pitchFamily="34" charset="0"/>
                        </a:rPr>
                        <a:t>CO</a:t>
                      </a:r>
                      <a:r>
                        <a:rPr lang="en-US" sz="2400" b="1" u="none" strike="noStrike" baseline="-25000" dirty="0" smtClean="0">
                          <a:effectLst/>
                          <a:latin typeface="Calibri" pitchFamily="34" charset="0"/>
                        </a:rPr>
                        <a:t>2</a:t>
                      </a:r>
                      <a:r>
                        <a:rPr lang="en-US" sz="2400" b="1" u="none" strike="noStrike" dirty="0" smtClean="0">
                          <a:effectLst/>
                          <a:latin typeface="Calibri" pitchFamily="34" charset="0"/>
                        </a:rPr>
                        <a:t> Capture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</a:rPr>
                        <a:t>26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  <a:latin typeface="Calibri" pitchFamily="34" charset="0"/>
                        </a:rPr>
                        <a:t>WGS </a:t>
                      </a:r>
                      <a:r>
                        <a:rPr lang="en-US" sz="2400" b="1" u="none" strike="noStrike" dirty="0" smtClean="0">
                          <a:effectLst/>
                          <a:latin typeface="Calibri" pitchFamily="34" charset="0"/>
                        </a:rPr>
                        <a:t>Reaction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</a:rPr>
                        <a:t>4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  <a:latin typeface="Calibri" pitchFamily="34" charset="0"/>
                        </a:rPr>
                        <a:t>Total Direct Cost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Calibri" pitchFamily="34" charset="0"/>
                        </a:rPr>
                        <a:t>182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4" name="Content Placeholder 13"/>
          <p:cNvGraphicFramePr>
            <a:graphicFrameLocks noGrp="1"/>
          </p:cNvGraphicFramePr>
          <p:nvPr>
            <p:ph sz="half" idx="2"/>
          </p:nvPr>
        </p:nvGraphicFramePr>
        <p:xfrm>
          <a:off x="4648200" y="1773238"/>
          <a:ext cx="4038600" cy="447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370840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56180" algn="l"/>
                        </a:tabLst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Economic</a:t>
                      </a:r>
                      <a:r>
                        <a:rPr lang="en-GB" sz="2800" baseline="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Analysis</a:t>
                      </a:r>
                      <a:endParaRPr lang="en-GB" sz="2800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56180" algn="l"/>
                        </a:tabLs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Capital </a:t>
                      </a: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Cost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$  </a:t>
                      </a: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321 MM</a:t>
                      </a:r>
                      <a:endParaRPr lang="en-GB" sz="2400" dirty="0">
                        <a:effectLst/>
                        <a:latin typeface="Calibri" pitchFamily="34" charset="0"/>
                      </a:endParaRPr>
                    </a:p>
                  </a:txBody>
                  <a:tcPr marL="67456" marR="6745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Interest Rate on the Loan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8.00 %</a:t>
                      </a:r>
                      <a:endParaRPr lang="en-GB" sz="24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Inflation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3.00 %</a:t>
                      </a:r>
                      <a:endParaRPr lang="en-GB" sz="24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*Syngas Price ($/ton)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$ 457.80 </a:t>
                      </a:r>
                      <a:endParaRPr lang="en-GB" sz="24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**Sulfur Price ($/ton)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$ </a:t>
                      </a: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70</a:t>
                      </a:r>
                      <a:endParaRPr lang="en-GB" sz="24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NPV 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$</a:t>
                      </a: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1,534</a:t>
                      </a:r>
                      <a:r>
                        <a:rPr lang="en-US" sz="2400" baseline="0" dirty="0" smtClean="0">
                          <a:effectLst/>
                          <a:latin typeface="Calibri" pitchFamily="34" charset="0"/>
                        </a:rPr>
                        <a:t> MM</a:t>
                      </a: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 </a:t>
                      </a:r>
                      <a:endParaRPr lang="en-GB" sz="24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IRR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itchFamily="34" charset="0"/>
                        </a:rPr>
                        <a:t>29.79 %</a:t>
                      </a:r>
                      <a:endParaRPr lang="en-GB" sz="24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Payback</a:t>
                      </a:r>
                      <a:r>
                        <a:rPr lang="en-US" sz="2400" baseline="0" dirty="0" smtClean="0">
                          <a:effectLst/>
                          <a:latin typeface="Calibri" pitchFamily="34" charset="0"/>
                        </a:rPr>
                        <a:t> Period</a:t>
                      </a:r>
                      <a:endParaRPr lang="en-GB" sz="2400" b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 pitchFamily="34" charset="0"/>
                        </a:rPr>
                        <a:t>~ 5.2 years</a:t>
                      </a:r>
                      <a:endParaRPr lang="en-GB" sz="24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7456" marR="67456" marT="0" marB="0"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Economics Overview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59304"/>
            <a:ext cx="8229600" cy="4457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Syngas Pricing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prices were generated by comparing heating values with natural gas</a:t>
            </a:r>
          </a:p>
          <a:p>
            <a:pPr lvl="1"/>
            <a:r>
              <a:rPr lang="en-US" dirty="0" smtClean="0"/>
              <a:t>This proved to be too low of a price</a:t>
            </a:r>
          </a:p>
          <a:p>
            <a:r>
              <a:rPr lang="en-US" dirty="0" smtClean="0"/>
              <a:t>Negotiations with Team Golf</a:t>
            </a:r>
          </a:p>
          <a:p>
            <a:pPr lvl="1"/>
            <a:r>
              <a:rPr lang="en-US" dirty="0" smtClean="0"/>
              <a:t>Joint Presentation afterwards</a:t>
            </a:r>
          </a:p>
          <a:p>
            <a:pPr lvl="2"/>
            <a:r>
              <a:rPr lang="en-US" dirty="0" smtClean="0"/>
              <a:t>Price determined by creating an equal IRR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Equipment Sizing and Cost – Aspen</a:t>
            </a:r>
          </a:p>
          <a:p>
            <a:endParaRPr lang="en-US" dirty="0" smtClean="0"/>
          </a:p>
          <a:p>
            <a:r>
              <a:rPr lang="en-US" dirty="0" smtClean="0"/>
              <a:t>Amount of Required Catalyst and Solvent -Aspen &amp; Hand Calculations</a:t>
            </a:r>
          </a:p>
          <a:p>
            <a:endParaRPr lang="en-US" dirty="0" smtClean="0"/>
          </a:p>
          <a:p>
            <a:r>
              <a:rPr lang="en-US" dirty="0" smtClean="0"/>
              <a:t>Economics - Used sheet provided by Mr. Jerry Palmer as a basic template &amp; Microsoft Excel to calculate NPV and IRR</a:t>
            </a:r>
          </a:p>
          <a:p>
            <a:endParaRPr lang="en-US" dirty="0" smtClean="0"/>
          </a:p>
          <a:p>
            <a:r>
              <a:rPr lang="en-US" dirty="0" smtClean="0"/>
              <a:t>PFD, BFD, and Control Scheme – Aspen, Visio, Microsoft Excel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704870"/>
      </p:ext>
    </p:extLst>
  </p:cSld>
  <p:clrMapOvr>
    <a:masterClrMapping/>
  </p:clrMapOvr>
  <p:transition>
    <p:pull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Price for Selexol – UOP ($3.20/lb)</a:t>
            </a:r>
          </a:p>
          <a:p>
            <a:endParaRPr lang="en-US" dirty="0" smtClean="0"/>
          </a:p>
          <a:p>
            <a:r>
              <a:rPr lang="en-US" dirty="0" smtClean="0"/>
              <a:t>Price for Zinc-Oxide – UOP ($55/lb)</a:t>
            </a:r>
          </a:p>
          <a:p>
            <a:endParaRPr lang="en-US" dirty="0" smtClean="0"/>
          </a:p>
          <a:p>
            <a:r>
              <a:rPr lang="en-US" dirty="0" smtClean="0"/>
              <a:t>Price for Petcoke – Dover ($75/ton)</a:t>
            </a:r>
          </a:p>
          <a:p>
            <a:endParaRPr lang="en-US" dirty="0" smtClean="0"/>
          </a:p>
          <a:p>
            <a:r>
              <a:rPr lang="en-US" dirty="0" smtClean="0"/>
              <a:t>Amount of Selexol &amp; Equipment Required for CO</a:t>
            </a:r>
            <a:r>
              <a:rPr lang="en-US" baseline="-25000" dirty="0" smtClean="0"/>
              <a:t>2</a:t>
            </a:r>
            <a:r>
              <a:rPr lang="en-US" dirty="0" smtClean="0"/>
              <a:t> Capture – Dow Oil &amp; Gas (~4 </a:t>
            </a:r>
            <a:r>
              <a:rPr lang="en-US" dirty="0" err="1" smtClean="0"/>
              <a:t>MMlb</a:t>
            </a:r>
            <a:r>
              <a:rPr lang="en-US" dirty="0" smtClean="0"/>
              <a:t>/day Selexol)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83722677"/>
      </p:ext>
    </p:extLst>
  </p:cSld>
  <p:clrMapOvr>
    <a:masterClrMapping/>
  </p:clrMapOvr>
  <p:transition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Purpose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33182"/>
            <a:ext cx="5838825" cy="462560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we are doing?	</a:t>
            </a:r>
          </a:p>
          <a:p>
            <a:pPr lvl="1"/>
            <a:r>
              <a:rPr lang="en-US" dirty="0" smtClean="0"/>
              <a:t>Producing syngas from petcoke </a:t>
            </a:r>
          </a:p>
          <a:p>
            <a:pPr lvl="1"/>
            <a:r>
              <a:rPr lang="en-US" dirty="0" smtClean="0"/>
              <a:t>Using entrained flow gasifier</a:t>
            </a:r>
          </a:p>
          <a:p>
            <a:pPr lvl="1"/>
            <a:r>
              <a:rPr lang="en-US" dirty="0" smtClean="0"/>
              <a:t>Implementing a rigorous syngas cleaning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Why we are doing this?</a:t>
            </a:r>
          </a:p>
          <a:p>
            <a:pPr lvl="1"/>
            <a:r>
              <a:rPr lang="en-US" dirty="0" smtClean="0"/>
              <a:t>Making syngas for acetic acid production</a:t>
            </a:r>
          </a:p>
          <a:p>
            <a:pPr lvl="1"/>
            <a:r>
              <a:rPr lang="en-US" dirty="0" smtClean="0"/>
              <a:t>Chemical production team specs</a:t>
            </a:r>
          </a:p>
          <a:p>
            <a:pPr lvl="2"/>
            <a:r>
              <a:rPr lang="en-US" sz="2600" dirty="0" smtClean="0"/>
              <a:t>H2 to CO molar ratio of 2.5</a:t>
            </a:r>
          </a:p>
          <a:p>
            <a:pPr lvl="2"/>
            <a:r>
              <a:rPr lang="en-US" sz="2600" dirty="0" smtClean="0"/>
              <a:t>CO2 and N2 mixed in 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2</a:t>
            </a:fld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7650" name="Picture 2" descr="http://coalgasificationnews.com/wp-content/uploads/2008/07/plan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8825" y="1600200"/>
            <a:ext cx="3305175" cy="32956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48400" y="495300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4"/>
              </a:rPr>
              <a:t>http://coalgasificationnews.com/tag/petcoke-gasification/</a:t>
            </a:r>
            <a:endParaRPr lang="en-US" sz="10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 and Layout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571500" indent="-571500">
              <a:buFont typeface="Wingdings" pitchFamily="2" charset="2"/>
              <a:buChar char="§"/>
              <a:defRPr/>
            </a:pPr>
            <a:r>
              <a:rPr lang="en-US" kern="0" dirty="0" smtClean="0"/>
              <a:t>4923 Port Rd., Pasadena, TX</a:t>
            </a:r>
          </a:p>
          <a:p>
            <a:pPr marL="571500" indent="-571500">
              <a:buFont typeface="Wingdings" pitchFamily="2" charset="2"/>
              <a:buChar char="§"/>
              <a:defRPr/>
            </a:pPr>
            <a:endParaRPr lang="en-US" kern="0" dirty="0" smtClean="0"/>
          </a:p>
          <a:p>
            <a:pPr marL="571500" indent="-571500">
              <a:buFont typeface="Wingdings" pitchFamily="2" charset="2"/>
              <a:buChar char="§"/>
              <a:defRPr/>
            </a:pPr>
            <a:r>
              <a:rPr lang="en-US" kern="0" dirty="0" smtClean="0"/>
              <a:t>2.5 Miles West of Trinity Bay</a:t>
            </a:r>
          </a:p>
          <a:p>
            <a:pPr marL="571500" indent="-571500">
              <a:buFont typeface="Wingdings" pitchFamily="2" charset="2"/>
              <a:buChar char="§"/>
              <a:defRPr/>
            </a:pPr>
            <a:endParaRPr lang="en-US" kern="0" dirty="0" smtClean="0"/>
          </a:p>
          <a:p>
            <a:pPr marL="571500" indent="-571500">
              <a:buFont typeface="Wingdings" pitchFamily="2" charset="2"/>
              <a:buChar char="§"/>
              <a:defRPr/>
            </a:pPr>
            <a:r>
              <a:rPr lang="en-US" kern="0" dirty="0" smtClean="0"/>
              <a:t>Existing Roads and Railroads</a:t>
            </a:r>
          </a:p>
          <a:p>
            <a:pPr marL="571500" indent="-571500">
              <a:buFont typeface="Wingdings" pitchFamily="2" charset="2"/>
              <a:buChar char="§"/>
              <a:defRPr/>
            </a:pPr>
            <a:endParaRPr lang="en-US" kern="0" dirty="0" smtClean="0"/>
          </a:p>
          <a:p>
            <a:pPr marL="571500" indent="-571500">
              <a:buFont typeface="Wingdings" pitchFamily="2" charset="2"/>
              <a:buChar char="§"/>
              <a:defRPr/>
            </a:pPr>
            <a:r>
              <a:rPr lang="en-US" kern="0" dirty="0" smtClean="0"/>
              <a:t>140 Acres with Acetic Acid Production (Team Golf) </a:t>
            </a:r>
            <a:endParaRPr lang="en-GB" kern="0" dirty="0" smtClean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Content Placeholder 5" descr="Overall Layout with Land (04.04.11) (RK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180163"/>
            <a:ext cx="4038600" cy="381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yield of syngas</a:t>
            </a:r>
          </a:p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capture makes the process environmental friendly</a:t>
            </a:r>
          </a:p>
          <a:p>
            <a:r>
              <a:rPr lang="en-US" dirty="0" smtClean="0"/>
              <a:t>Advantage of location:</a:t>
            </a:r>
          </a:p>
          <a:p>
            <a:pPr lvl="1"/>
            <a:r>
              <a:rPr lang="en-US" dirty="0" smtClean="0"/>
              <a:t>Supply and ease of transportation of feedstock and product</a:t>
            </a:r>
          </a:p>
          <a:p>
            <a:r>
              <a:rPr lang="en-US" dirty="0" smtClean="0"/>
              <a:t>Feedstock Advantage:</a:t>
            </a:r>
          </a:p>
          <a:p>
            <a:pPr lvl="1"/>
            <a:r>
              <a:rPr lang="en-US" dirty="0" smtClean="0"/>
              <a:t>Byproduct of oil refining</a:t>
            </a:r>
          </a:p>
          <a:p>
            <a:pPr lvl="1"/>
            <a:r>
              <a:rPr lang="en-US" dirty="0" smtClean="0"/>
              <a:t>It has high calorific content  </a:t>
            </a:r>
          </a:p>
          <a:p>
            <a:pPr marL="678942" indent="-514350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5000" dirty="0" smtClean="0"/>
              <a:t>Disadvantages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Petroleum coke is high in Sulfur content</a:t>
            </a:r>
          </a:p>
          <a:p>
            <a:r>
              <a:rPr lang="en-US" dirty="0" smtClean="0">
                <a:latin typeface="Calibri" pitchFamily="34" charset="0"/>
              </a:rPr>
              <a:t>Expensive Gasifier</a:t>
            </a:r>
          </a:p>
          <a:p>
            <a:r>
              <a:rPr lang="en-US" dirty="0" smtClean="0">
                <a:latin typeface="Calibri" pitchFamily="34" charset="0"/>
              </a:rPr>
              <a:t>Cost of Petroleum coke fluctuates with crude oil prices</a:t>
            </a:r>
          </a:p>
          <a:p>
            <a:r>
              <a:rPr lang="en-US" dirty="0" smtClean="0">
                <a:latin typeface="Calibri" pitchFamily="34" charset="0"/>
              </a:rPr>
              <a:t>Water-Gas shift reaction yields higher amount of 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Sensitivity to feedstock </a:t>
            </a:r>
            <a:r>
              <a:rPr lang="en-US" smtClean="0">
                <a:latin typeface="Calibri" pitchFamily="34" charset="0"/>
              </a:rPr>
              <a:t>and product price changes   </a:t>
            </a:r>
            <a:endParaRPr lang="en-US" baseline="-25000" dirty="0" smtClean="0">
              <a:latin typeface="Calibri" pitchFamily="34" charset="0"/>
            </a:endParaRPr>
          </a:p>
          <a:p>
            <a:endParaRPr lang="en-US" baseline="30000" dirty="0" smtClean="0">
              <a:latin typeface="Calibri" pitchFamily="34" charset="0"/>
            </a:endParaRPr>
          </a:p>
          <a:p>
            <a:pPr>
              <a:buNone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Combining the facilities early on</a:t>
            </a:r>
          </a:p>
          <a:p>
            <a:pPr lvl="1"/>
            <a:r>
              <a:rPr lang="en-US" dirty="0" smtClean="0"/>
              <a:t>There is no such thing as a stand alone gasifier plant</a:t>
            </a:r>
          </a:p>
          <a:p>
            <a:r>
              <a:rPr lang="en-US" dirty="0" smtClean="0"/>
              <a:t>Finishing up some of the loose ends of the project</a:t>
            </a:r>
          </a:p>
          <a:p>
            <a:pPr lvl="1"/>
            <a:r>
              <a:rPr lang="en-US" dirty="0" smtClean="0"/>
              <a:t>Chemical Disposal</a:t>
            </a:r>
          </a:p>
          <a:p>
            <a:pPr lvl="2"/>
            <a:r>
              <a:rPr lang="en-US" dirty="0" smtClean="0"/>
              <a:t>Sulfur</a:t>
            </a:r>
          </a:p>
          <a:p>
            <a:pPr lvl="2"/>
            <a:r>
              <a:rPr lang="en-US" dirty="0" smtClean="0"/>
              <a:t>Zinc Oxide</a:t>
            </a:r>
          </a:p>
          <a:p>
            <a:pPr lvl="1"/>
            <a:r>
              <a:rPr lang="en-US" dirty="0" smtClean="0"/>
              <a:t>Tail Gas</a:t>
            </a:r>
          </a:p>
          <a:p>
            <a:pPr lvl="1"/>
            <a:r>
              <a:rPr lang="en-US" dirty="0" smtClean="0"/>
              <a:t>Slag</a:t>
            </a:r>
          </a:p>
          <a:p>
            <a:pPr lvl="2"/>
            <a:r>
              <a:rPr lang="en-US" dirty="0" smtClean="0"/>
              <a:t>Heavy Metals</a:t>
            </a:r>
          </a:p>
          <a:p>
            <a:r>
              <a:rPr lang="en-US" dirty="0" smtClean="0"/>
              <a:t>Complete Heat Integration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24</a:t>
            </a:fld>
            <a:endParaRPr lang="en-US" dirty="0"/>
          </a:p>
        </p:txBody>
      </p:sp>
      <p:pic>
        <p:nvPicPr>
          <p:cNvPr id="6" name="Picture 4" descr="http://images.huffingtonpost.com/2010-02-04-Question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7259" y="1774825"/>
            <a:ext cx="3469481" cy="462597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  <a:hlinkClick r:id="rId2"/>
              </a:rPr>
              <a:t>http://www.netl.doe.gov/technologies/coalpower/gasification/gasifipedia/4-gasifiers/4-1-2-3_shell.html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25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Final Report:</a:t>
            </a:r>
          </a:p>
          <a:p>
            <a:pPr lvl="1"/>
            <a:r>
              <a:rPr lang="en-US" dirty="0" smtClean="0"/>
              <a:t>Executive Summary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/>
          </a:p>
          <a:p>
            <a:pPr lvl="1"/>
            <a:r>
              <a:rPr lang="en-US" dirty="0" smtClean="0"/>
              <a:t>Discussion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/>
          </a:p>
          <a:p>
            <a:pPr lvl="1"/>
            <a:r>
              <a:rPr lang="en-US" dirty="0" smtClean="0"/>
              <a:t>Recommendations 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Appendices</a:t>
            </a:r>
          </a:p>
          <a:p>
            <a:pPr lvl="1"/>
            <a:r>
              <a:rPr lang="en-US" dirty="0" smtClean="0"/>
              <a:t>Design Basis: 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US" dirty="0" smtClean="0"/>
              <a:t>Block Flow Diagram: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Process Flow Showing Major Equip.:  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26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Appendices (Continued) </a:t>
            </a:r>
          </a:p>
          <a:p>
            <a:pPr lvl="1"/>
            <a:r>
              <a:rPr lang="en-US" dirty="0" smtClean="0"/>
              <a:t>Material and Energy Balances: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Calculations:	 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i="1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Annotated Equip. List: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Econ. Eval. Factored from Equip. Costs: 			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Utilities: 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Conceptual Control Scheme: 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Major Equipment Layout:	 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27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Appendices (Continued)</a:t>
            </a:r>
          </a:p>
          <a:p>
            <a:pPr lvl="1"/>
            <a:r>
              <a:rPr lang="en-US" dirty="0" smtClean="0"/>
              <a:t>Distribution and End-use Issues: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Constraints Review: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Applicable Standards: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Project Communications File: 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Information Sources and References: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28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 of Petcoke</a:t>
            </a:r>
            <a:r>
              <a:rPr lang="en-US" baseline="30000" dirty="0" smtClean="0"/>
              <a:t>(3)</a:t>
            </a:r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57200" y="1493838"/>
            <a:ext cx="4040188" cy="63976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Ultimate Analysis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Content Placeholder 6"/>
          <p:cNvGraphicFramePr>
            <a:graphicFrameLocks/>
          </p:cNvGraphicFramePr>
          <p:nvPr/>
        </p:nvGraphicFramePr>
        <p:xfrm>
          <a:off x="381000" y="1905000"/>
          <a:ext cx="4116388" cy="2397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8194"/>
                <a:gridCol w="2058194"/>
              </a:tblGrid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Weight Percent</a:t>
                      </a:r>
                      <a:endParaRPr lang="en-US" dirty="0"/>
                    </a:p>
                  </a:txBody>
                  <a:tcPr/>
                </a:tc>
              </a:tr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Carbon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83.3</a:t>
                      </a:r>
                      <a:endParaRPr lang="en-US" dirty="0"/>
                    </a:p>
                  </a:txBody>
                  <a:tcPr/>
                </a:tc>
              </a:tr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Hydrogen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4.00</a:t>
                      </a:r>
                      <a:endParaRPr lang="en-US" dirty="0"/>
                    </a:p>
                  </a:txBody>
                  <a:tcPr/>
                </a:tc>
              </a:tr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Nitrogen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1.49</a:t>
                      </a:r>
                      <a:endParaRPr lang="en-US" dirty="0"/>
                    </a:p>
                  </a:txBody>
                  <a:tcPr/>
                </a:tc>
              </a:tr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Sulfur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6.14</a:t>
                      </a:r>
                      <a:endParaRPr lang="en-US" dirty="0"/>
                    </a:p>
                  </a:txBody>
                  <a:tcPr/>
                </a:tc>
              </a:tr>
              <a:tr h="399521">
                <a:tc>
                  <a:txBody>
                    <a:bodyPr/>
                    <a:lstStyle/>
                    <a:p>
                      <a:r>
                        <a:rPr lang="en-US" dirty="0" smtClean="0"/>
                        <a:t>Oxygen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4.44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Placeholder 4"/>
          <p:cNvSpPr txBox="1">
            <a:spLocks/>
          </p:cNvSpPr>
          <p:nvPr/>
        </p:nvSpPr>
        <p:spPr>
          <a:xfrm>
            <a:off x="4648200" y="1493838"/>
            <a:ext cx="4041775" cy="639762"/>
          </a:xfrm>
          <a:prstGeom prst="rect">
            <a:avLst/>
          </a:prstGeom>
        </p:spPr>
        <p:txBody>
          <a:bodyPr/>
          <a:lstStyle/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Proximate Analysis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Content Placeholder 8"/>
          <p:cNvGraphicFramePr>
            <a:graphicFrameLocks/>
          </p:cNvGraphicFramePr>
          <p:nvPr/>
        </p:nvGraphicFramePr>
        <p:xfrm>
          <a:off x="4724400" y="1905000"/>
          <a:ext cx="3962402" cy="2397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1"/>
                <a:gridCol w="1981201"/>
              </a:tblGrid>
              <a:tr h="479425"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Weight Percent</a:t>
                      </a:r>
                      <a:endParaRPr lang="en-US" dirty="0"/>
                    </a:p>
                  </a:txBody>
                  <a:tcPr/>
                </a:tc>
              </a:tr>
              <a:tr h="479425">
                <a:tc>
                  <a:txBody>
                    <a:bodyPr/>
                    <a:lstStyle/>
                    <a:p>
                      <a:r>
                        <a:rPr lang="en-US" dirty="0" smtClean="0"/>
                        <a:t>Fixed Carbon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84.8</a:t>
                      </a:r>
                      <a:endParaRPr lang="en-US" dirty="0"/>
                    </a:p>
                  </a:txBody>
                  <a:tcPr/>
                </a:tc>
              </a:tr>
              <a:tr h="479425">
                <a:tc>
                  <a:txBody>
                    <a:bodyPr/>
                    <a:lstStyle/>
                    <a:p>
                      <a:r>
                        <a:rPr lang="en-US" dirty="0" smtClean="0"/>
                        <a:t>Moisture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6.00</a:t>
                      </a:r>
                      <a:endParaRPr lang="en-US" dirty="0"/>
                    </a:p>
                  </a:txBody>
                  <a:tcPr/>
                </a:tc>
              </a:tr>
              <a:tr h="479425">
                <a:tc>
                  <a:txBody>
                    <a:bodyPr/>
                    <a:lstStyle/>
                    <a:p>
                      <a:r>
                        <a:rPr lang="en-US" dirty="0" smtClean="0"/>
                        <a:t>Volatile Matter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8.60</a:t>
                      </a:r>
                      <a:endParaRPr lang="en-US" dirty="0"/>
                    </a:p>
                  </a:txBody>
                  <a:tcPr/>
                </a:tc>
              </a:tr>
              <a:tr h="479425">
                <a:tc>
                  <a:txBody>
                    <a:bodyPr/>
                    <a:lstStyle/>
                    <a:p>
                      <a:r>
                        <a:rPr lang="en-US" dirty="0" smtClean="0"/>
                        <a:t>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" y="5257800"/>
          <a:ext cx="8763000" cy="1295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62000"/>
                <a:gridCol w="698500"/>
                <a:gridCol w="730250"/>
                <a:gridCol w="730250"/>
                <a:gridCol w="730250"/>
                <a:gridCol w="730250"/>
                <a:gridCol w="730250"/>
                <a:gridCol w="730250"/>
                <a:gridCol w="730250"/>
                <a:gridCol w="730250"/>
                <a:gridCol w="730250"/>
                <a:gridCol w="730250"/>
              </a:tblGrid>
              <a:tr h="6477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Element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Hg</a:t>
                      </a:r>
                      <a:endParaRPr lang="en-US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dirty="0" smtClean="0"/>
                        <a:t>PPM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325-2300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165-580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&lt;.01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905000" y="4648200"/>
            <a:ext cx="525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Average Petcoke Metal Makeup</a:t>
            </a:r>
            <a:r>
              <a:rPr lang="en-US" sz="2000" b="1" baseline="30000" dirty="0" smtClean="0"/>
              <a:t>(5)</a:t>
            </a:r>
            <a:endParaRPr lang="en-US" sz="2000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1200" smtClean="0">
                <a:solidFill>
                  <a:schemeClr val="tx1"/>
                </a:solidFill>
              </a:rPr>
              <a:pPr/>
              <a:t>29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from Last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was the PFD generated?</a:t>
            </a:r>
          </a:p>
          <a:p>
            <a:r>
              <a:rPr lang="en-US" dirty="0" smtClean="0"/>
              <a:t>What is our feedstock prices?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</a:t>
            </a:fld>
            <a:endParaRPr lang="en-US" sz="2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Gasification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30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9" name="Picture 8" descr="PFD Gasific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53469"/>
            <a:ext cx="9144000" cy="3913931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Claus Process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31</a:t>
            </a:fld>
            <a:endParaRPr lang="en-US" sz="2400" dirty="0"/>
          </a:p>
        </p:txBody>
      </p:sp>
      <p:pic>
        <p:nvPicPr>
          <p:cNvPr id="6" name="Picture 5" descr="PFD Cla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95852"/>
            <a:ext cx="9144000" cy="2485748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 Water Gas Shift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32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pic>
        <p:nvPicPr>
          <p:cNvPr id="10" name="Picture 9" descr="PFD WG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00817"/>
            <a:ext cx="9144000" cy="3842783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CO2 Absorption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33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pic>
        <p:nvPicPr>
          <p:cNvPr id="8" name="Picture 7" descr="PFD CO2 Ab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09800"/>
            <a:ext cx="9144000" cy="3701955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PFD: CO2 Sequestration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34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pic>
        <p:nvPicPr>
          <p:cNvPr id="6" name="Picture 5" descr="PFD CO2 Se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20544"/>
            <a:ext cx="9144000" cy="3670656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Water Gas Shift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35</a:t>
            </a:fld>
            <a:endParaRPr lang="en-US" dirty="0"/>
          </a:p>
        </p:txBody>
      </p:sp>
      <p:pic>
        <p:nvPicPr>
          <p:cNvPr id="6" name="Picture 5" descr="WGS Control (04.03.11) (RK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757362"/>
            <a:ext cx="7772400" cy="510063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CO2 Absorption</a:t>
            </a:r>
            <a:endParaRPr lang="en-US" dirty="0"/>
          </a:p>
        </p:txBody>
      </p:sp>
      <p:pic>
        <p:nvPicPr>
          <p:cNvPr id="6" name="Content Placeholder 5" descr="CO2 Abs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52600"/>
            <a:ext cx="9068896" cy="4267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Control Scheme: CO2 Sequestration</a:t>
            </a:r>
            <a:endParaRPr lang="en-US" dirty="0"/>
          </a:p>
        </p:txBody>
      </p:sp>
      <p:pic>
        <p:nvPicPr>
          <p:cNvPr id="6" name="Content Placeholder 5" descr="CO2 Seq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01298"/>
            <a:ext cx="9144000" cy="361184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Gasifier</a:t>
            </a:r>
            <a:endParaRPr lang="en-US" dirty="0"/>
          </a:p>
        </p:txBody>
      </p:sp>
      <p:pic>
        <p:nvPicPr>
          <p:cNvPr id="6" name="Content Placeholder 5" descr="Gasifier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3514" y="2057400"/>
            <a:ext cx="8878086" cy="3505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Scheme: Claus Process</a:t>
            </a:r>
            <a:endParaRPr lang="en-US" dirty="0"/>
          </a:p>
        </p:txBody>
      </p:sp>
      <p:pic>
        <p:nvPicPr>
          <p:cNvPr id="6" name="Content Placeholder 5" descr="Claus Control (04.03.11) (RK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7015" y="1600201"/>
            <a:ext cx="7378785" cy="48006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3820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PFD’s</a:t>
            </a:r>
          </a:p>
          <a:p>
            <a:r>
              <a:rPr lang="en-US" dirty="0" smtClean="0"/>
              <a:t>Control Schemes</a:t>
            </a:r>
          </a:p>
          <a:p>
            <a:r>
              <a:rPr lang="en-US" dirty="0" smtClean="0"/>
              <a:t>Plant Layout</a:t>
            </a:r>
          </a:p>
          <a:p>
            <a:r>
              <a:rPr lang="en-US" dirty="0" smtClean="0"/>
              <a:t>Calculations</a:t>
            </a:r>
          </a:p>
          <a:p>
            <a:r>
              <a:rPr lang="en-US" dirty="0" smtClean="0"/>
              <a:t>Refined Individual Economics</a:t>
            </a:r>
          </a:p>
          <a:p>
            <a:r>
              <a:rPr lang="en-US" dirty="0" smtClean="0"/>
              <a:t>Joint Econ Presentation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4</a:t>
            </a:fld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Balance </a:t>
            </a:r>
            <a:br>
              <a:rPr lang="en-US" dirty="0" smtClean="0"/>
            </a:br>
            <a:r>
              <a:rPr lang="en-US" dirty="0" smtClean="0"/>
              <a:t>Around WGS Reactor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23998"/>
            <a:ext cx="9136384" cy="5334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4744386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Balance</a:t>
            </a:r>
            <a:br>
              <a:rPr lang="en-US" dirty="0" smtClean="0"/>
            </a:br>
            <a:r>
              <a:rPr lang="en-US" dirty="0" smtClean="0"/>
              <a:t>Around WGS Reactor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6866035"/>
              </p:ext>
            </p:extLst>
          </p:nvPr>
        </p:nvGraphicFramePr>
        <p:xfrm>
          <a:off x="457200" y="1774825"/>
          <a:ext cx="8229600" cy="420497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Inlet Fraction  Clean Syngas Component Flow for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WGS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Reactor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(lbmoles/hr)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WGS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Cp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(btu/lbmole* F)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Outlet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yngas 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Comp  (lbmole/hr)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from (WGS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4946.233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123.395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6424.688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15.367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1601.850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7.158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2960.168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6.948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7783.006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469.211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10.559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5292.049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CH4*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12.432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41</a:t>
            </a:fld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6234429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2225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 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 Load (MMBtu/hr)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-34.7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HP</a:t>
                      </a:r>
                      <a:r>
                        <a:rPr lang="en-US" baseline="0" dirty="0" smtClean="0"/>
                        <a:t> Steam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139.0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MP Steam</a:t>
                      </a:r>
                      <a:r>
                        <a:rPr lang="en-US" baseline="0" dirty="0" smtClean="0"/>
                        <a:t>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281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-106.8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2.99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/>
          </p:cNvGraphicFramePr>
          <p:nvPr/>
        </p:nvGraphicFramePr>
        <p:xfrm>
          <a:off x="457200" y="4648200"/>
          <a:ext cx="8229600" cy="185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Clean Up </a:t>
                      </a:r>
                      <a:r>
                        <a:rPr lang="en-US" dirty="0" smtClean="0"/>
                        <a:t>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(MMBtu/hr)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 Stripper Reboiler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Stripper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-200.0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Selexol</a:t>
                      </a:r>
                      <a:r>
                        <a:rPr lang="en-US" baseline="0" dirty="0" smtClean="0"/>
                        <a:t>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-40.7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Rich</a:t>
                      </a:r>
                      <a:r>
                        <a:rPr lang="en-US" baseline="0" dirty="0" smtClean="0"/>
                        <a:t> / Lean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274.9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42</a:t>
            </a:fld>
            <a:endParaRPr lang="en-US" sz="2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Sequestration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2766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CO2 in our syngas is absorbed on Selexol to be selectively removed</a:t>
            </a:r>
          </a:p>
          <a:p>
            <a:r>
              <a:rPr lang="en-US" dirty="0" smtClean="0"/>
              <a:t>Delete only one CO2 slide.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33" name="Picture 32" descr="CO2 Absorb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1752600"/>
            <a:ext cx="5248275" cy="368617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1026" name="Picture 2" descr="http://fossil.energy.gov/images/programs/sequestration/what_sequestration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143750" cy="59150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38200" y="6211669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http://fossil.energy.gov/images/programs/sequestration/what_sequestration_lg.jpg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Agenda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/>
              <a:pPr/>
              <a:t>5</a:t>
            </a:fld>
            <a:endParaRPr lang="en-US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 of the project from day 1 till the end</a:t>
            </a:r>
          </a:p>
          <a:p>
            <a:pPr lvl="1"/>
            <a:r>
              <a:rPr lang="en-US" dirty="0" smtClean="0"/>
              <a:t>Brief backgrounds </a:t>
            </a:r>
          </a:p>
          <a:p>
            <a:pPr lvl="1"/>
            <a:r>
              <a:rPr lang="en-US" dirty="0" smtClean="0"/>
              <a:t>Brief process description</a:t>
            </a:r>
          </a:p>
          <a:p>
            <a:pPr lvl="2"/>
            <a:r>
              <a:rPr lang="en-US" dirty="0" smtClean="0"/>
              <a:t>Aspen </a:t>
            </a:r>
            <a:r>
              <a:rPr lang="en-US" dirty="0" smtClean="0"/>
              <a:t>simulation </a:t>
            </a:r>
            <a:r>
              <a:rPr lang="en-US" dirty="0" smtClean="0"/>
              <a:t>overview</a:t>
            </a:r>
          </a:p>
          <a:p>
            <a:pPr lvl="1"/>
            <a:r>
              <a:rPr lang="en-US" dirty="0" smtClean="0"/>
              <a:t>Economics </a:t>
            </a:r>
            <a:r>
              <a:rPr lang="en-US" dirty="0" smtClean="0"/>
              <a:t>overview</a:t>
            </a:r>
            <a:endParaRPr lang="en-US" dirty="0" smtClean="0"/>
          </a:p>
          <a:p>
            <a:pPr lvl="1"/>
            <a:r>
              <a:rPr lang="en-US" dirty="0" smtClean="0"/>
              <a:t>Recommendations 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Beginning…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Mission Statement:</a:t>
            </a:r>
          </a:p>
          <a:p>
            <a:pPr lvl="1"/>
            <a:r>
              <a:rPr lang="en-US" dirty="0" smtClean="0"/>
              <a:t>Design a process to produce syngas</a:t>
            </a:r>
          </a:p>
          <a:p>
            <a:pPr lvl="2"/>
            <a:r>
              <a:rPr lang="en-US" dirty="0" smtClean="0"/>
              <a:t>Determine if this is a practical process </a:t>
            </a:r>
          </a:p>
          <a:p>
            <a:pPr lvl="1"/>
            <a:r>
              <a:rPr lang="en-US" dirty="0" smtClean="0"/>
              <a:t>Meet the requirements of Team Golf</a:t>
            </a:r>
          </a:p>
          <a:p>
            <a:pPr lvl="1"/>
            <a:r>
              <a:rPr lang="en-US" dirty="0" smtClean="0"/>
              <a:t>Decide profitability 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Decisions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Feedstock Choice</a:t>
            </a:r>
          </a:p>
          <a:p>
            <a:pPr lvl="1"/>
            <a:r>
              <a:rPr lang="en-US" dirty="0" smtClean="0"/>
              <a:t>Petcoke </a:t>
            </a:r>
          </a:p>
          <a:p>
            <a:r>
              <a:rPr lang="en-US" dirty="0" smtClean="0"/>
              <a:t>Gasifier Choice</a:t>
            </a:r>
          </a:p>
          <a:p>
            <a:pPr lvl="1"/>
            <a:r>
              <a:rPr lang="en-US" dirty="0" smtClean="0"/>
              <a:t>Shell Entrained Flow (Membrane Wall) </a:t>
            </a:r>
          </a:p>
          <a:p>
            <a:r>
              <a:rPr lang="en-US" dirty="0" smtClean="0"/>
              <a:t>Extent of Simulation </a:t>
            </a:r>
          </a:p>
          <a:p>
            <a:r>
              <a:rPr lang="en-US" dirty="0" smtClean="0"/>
              <a:t>Solvent</a:t>
            </a:r>
          </a:p>
          <a:p>
            <a:pPr lvl="1"/>
            <a:r>
              <a:rPr lang="en-US" dirty="0" smtClean="0"/>
              <a:t>Selexol</a:t>
            </a:r>
          </a:p>
          <a:p>
            <a:r>
              <a:rPr lang="en-US" dirty="0" smtClean="0"/>
              <a:t>Syngas Price</a:t>
            </a:r>
          </a:p>
          <a:p>
            <a:r>
              <a:rPr lang="en-US" dirty="0" smtClean="0"/>
              <a:t>Location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Petcoke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Petcoke is a byproduct of oil-refining </a:t>
            </a:r>
          </a:p>
          <a:p>
            <a:r>
              <a:rPr lang="en-US" dirty="0" smtClean="0"/>
              <a:t>Heating value of 28 MMBtu/ton</a:t>
            </a:r>
          </a:p>
          <a:p>
            <a:r>
              <a:rPr lang="en-US" dirty="0" smtClean="0"/>
              <a:t>More than 55 million tons in 2005 were produced in U.S. oil refineries</a:t>
            </a:r>
          </a:p>
          <a:p>
            <a:r>
              <a:rPr lang="en-US" dirty="0" smtClean="0"/>
              <a:t>The sulfur content is relatively high and must be removed during </a:t>
            </a:r>
            <a:r>
              <a:rPr lang="en-US" dirty="0" smtClean="0"/>
              <a:t>processing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ransition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Gasification Background</a:t>
            </a:r>
            <a:endParaRPr lang="en-US" dirty="0"/>
          </a:p>
        </p:txBody>
      </p:sp>
      <p:pic>
        <p:nvPicPr>
          <p:cNvPr id="6" name="Picture 138" descr="http://www.netl.doe.gov/technologies/coalpower/gasification/gasifipedia/images/4-1-2-3_ShellGasifier_s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71637" y="2523331"/>
            <a:ext cx="160972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Gasification </a:t>
            </a:r>
            <a:r>
              <a:rPr lang="en-US" dirty="0" smtClean="0"/>
              <a:t>coverts a carbon rich fuel into a gaseous product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4/26/2011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5726668"/>
            <a:ext cx="2890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Shell Entrained Flow Gasifier </a:t>
            </a:r>
            <a:endParaRPr lang="en-US" i="1" dirty="0"/>
          </a:p>
        </p:txBody>
      </p:sp>
    </p:spTree>
  </p:cSld>
  <p:clrMapOvr>
    <a:masterClrMapping/>
  </p:clrMapOvr>
  <p:transition>
    <p:pull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14983</TotalTime>
  <Words>1120</Words>
  <Application>Microsoft Office PowerPoint</Application>
  <PresentationFormat>On-screen Show (4:3)</PresentationFormat>
  <Paragraphs>471</Paragraphs>
  <Slides>44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  <vt:variant>
        <vt:lpstr>Custom Shows</vt:lpstr>
      </vt:variant>
      <vt:variant>
        <vt:i4>1</vt:i4>
      </vt:variant>
    </vt:vector>
  </HeadingPairs>
  <TitlesOfParts>
    <vt:vector size="46" baseType="lpstr">
      <vt:lpstr>Module</vt:lpstr>
      <vt:lpstr>Syngas Production from Petroleum Coke Gasification </vt:lpstr>
      <vt:lpstr>Project Purpose </vt:lpstr>
      <vt:lpstr>Questions from Last Time</vt:lpstr>
      <vt:lpstr>Recap</vt:lpstr>
      <vt:lpstr>Today’s Agenda</vt:lpstr>
      <vt:lpstr>In the Beginning… </vt:lpstr>
      <vt:lpstr>Major Decisions </vt:lpstr>
      <vt:lpstr>Petcoke Background</vt:lpstr>
      <vt:lpstr>Gasification Background</vt:lpstr>
      <vt:lpstr>Process Highlights</vt:lpstr>
      <vt:lpstr>Overall Block Flow</vt:lpstr>
      <vt:lpstr>Overall Aspen Simulation</vt:lpstr>
      <vt:lpstr>PFD Example</vt:lpstr>
      <vt:lpstr>Control Scheme Example</vt:lpstr>
      <vt:lpstr>Economics Overview </vt:lpstr>
      <vt:lpstr>Economics Overview</vt:lpstr>
      <vt:lpstr>Syngas Pricing </vt:lpstr>
      <vt:lpstr>Resources</vt:lpstr>
      <vt:lpstr>Communication</vt:lpstr>
      <vt:lpstr>Location and Layout</vt:lpstr>
      <vt:lpstr>Advantages </vt:lpstr>
      <vt:lpstr> Disadvantages </vt:lpstr>
      <vt:lpstr>Recommendations</vt:lpstr>
      <vt:lpstr>Questions?</vt:lpstr>
      <vt:lpstr>References </vt:lpstr>
      <vt:lpstr>Report Outline</vt:lpstr>
      <vt:lpstr>Report Outline</vt:lpstr>
      <vt:lpstr>Report Outline</vt:lpstr>
      <vt:lpstr>Composition of Petcoke(3)</vt:lpstr>
      <vt:lpstr>PFD: Gasification</vt:lpstr>
      <vt:lpstr>PFD: Claus Process</vt:lpstr>
      <vt:lpstr>PFD:  Water Gas Shift </vt:lpstr>
      <vt:lpstr>PFD: CO2 Absorption</vt:lpstr>
      <vt:lpstr>PFD: CO2 Sequestration </vt:lpstr>
      <vt:lpstr>Control Scheme: Water Gas Shift</vt:lpstr>
      <vt:lpstr>Control Scheme: CO2 Absorption</vt:lpstr>
      <vt:lpstr>Control Scheme: CO2 Sequestration</vt:lpstr>
      <vt:lpstr>Control Scheme: Gasifier</vt:lpstr>
      <vt:lpstr>Control Scheme: Claus Process</vt:lpstr>
      <vt:lpstr>Energy Balance  Around WGS Reactor</vt:lpstr>
      <vt:lpstr>Energy Balance Around WGS Reactor</vt:lpstr>
      <vt:lpstr>Heat Loads</vt:lpstr>
      <vt:lpstr>CO2 Sequestration</vt:lpstr>
      <vt:lpstr>Slide 44</vt:lpstr>
      <vt:lpstr>Custom Show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Petroleum coke gasificaiton</dc:title>
  <dc:creator>Ryan Kosak</dc:creator>
  <cp:lastModifiedBy>Ryan Kosak</cp:lastModifiedBy>
  <cp:revision>775</cp:revision>
  <dcterms:created xsi:type="dcterms:W3CDTF">2011-01-21T21:08:01Z</dcterms:created>
  <dcterms:modified xsi:type="dcterms:W3CDTF">2011-04-26T00:18:04Z</dcterms:modified>
</cp:coreProperties>
</file>