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7"/>
  </p:notesMasterIdLst>
  <p:handoutMasterIdLst>
    <p:handoutMasterId r:id="rId48"/>
  </p:handoutMasterIdLst>
  <p:sldIdLst>
    <p:sldId id="256" r:id="rId2"/>
    <p:sldId id="301" r:id="rId3"/>
    <p:sldId id="414" r:id="rId4"/>
    <p:sldId id="294" r:id="rId5"/>
    <p:sldId id="321" r:id="rId6"/>
    <p:sldId id="415" r:id="rId7"/>
    <p:sldId id="416" r:id="rId8"/>
    <p:sldId id="423" r:id="rId9"/>
    <p:sldId id="424" r:id="rId10"/>
    <p:sldId id="420" r:id="rId11"/>
    <p:sldId id="381" r:id="rId12"/>
    <p:sldId id="425" r:id="rId13"/>
    <p:sldId id="432" r:id="rId14"/>
    <p:sldId id="433" r:id="rId15"/>
    <p:sldId id="417" r:id="rId16"/>
    <p:sldId id="434" r:id="rId17"/>
    <p:sldId id="427" r:id="rId18"/>
    <p:sldId id="431" r:id="rId19"/>
    <p:sldId id="429" r:id="rId20"/>
    <p:sldId id="430" r:id="rId21"/>
    <p:sldId id="428" r:id="rId22"/>
    <p:sldId id="421" r:id="rId23"/>
    <p:sldId id="422" r:id="rId24"/>
    <p:sldId id="418" r:id="rId25"/>
    <p:sldId id="362" r:id="rId26"/>
    <p:sldId id="397" r:id="rId27"/>
    <p:sldId id="261" r:id="rId28"/>
    <p:sldId id="266" r:id="rId29"/>
    <p:sldId id="267" r:id="rId30"/>
    <p:sldId id="419" r:id="rId31"/>
    <p:sldId id="384" r:id="rId32"/>
    <p:sldId id="390" r:id="rId33"/>
    <p:sldId id="386" r:id="rId34"/>
    <p:sldId id="387" r:id="rId35"/>
    <p:sldId id="388" r:id="rId36"/>
    <p:sldId id="395" r:id="rId37"/>
    <p:sldId id="400" r:id="rId38"/>
    <p:sldId id="401" r:id="rId39"/>
    <p:sldId id="402" r:id="rId40"/>
    <p:sldId id="403" r:id="rId41"/>
    <p:sldId id="352" r:id="rId42"/>
    <p:sldId id="351" r:id="rId43"/>
    <p:sldId id="334" r:id="rId44"/>
    <p:sldId id="317" r:id="rId45"/>
    <p:sldId id="318" r:id="rId46"/>
  </p:sldIdLst>
  <p:sldSz cx="9144000" cy="6858000" type="screen4x3"/>
  <p:notesSz cx="6858000" cy="9239250"/>
  <p:custShowLst>
    <p:custShow name="Custom Show 1" id="0">
      <p:sldLst>
        <p:sld r:id="rId2"/>
        <p:sld r:id="rId3"/>
        <p:sld r:id="rId5"/>
        <p:sld r:id="rId6"/>
        <p:sld r:id="rId44"/>
        <p:sld r:id="rId28"/>
        <p:sld r:id="rId29"/>
        <p:sld r:id="rId30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5" autoAdjust="0"/>
    <p:restoredTop sz="90500" autoAdjust="0"/>
  </p:normalViewPr>
  <p:slideViewPr>
    <p:cSldViewPr>
      <p:cViewPr>
        <p:scale>
          <a:sx n="70" d="100"/>
          <a:sy n="70" d="100"/>
        </p:scale>
        <p:origin x="-108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5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we choose this project?</a:t>
            </a:r>
          </a:p>
          <a:p>
            <a:r>
              <a:rPr lang="en-US" dirty="0" smtClean="0"/>
              <a:t>From the beginning to the end</a:t>
            </a:r>
          </a:p>
          <a:p>
            <a:r>
              <a:rPr lang="en-US" dirty="0" smtClean="0"/>
              <a:t>What we learned doing this project</a:t>
            </a:r>
          </a:p>
          <a:p>
            <a:r>
              <a:rPr lang="en-US" dirty="0" smtClean="0"/>
              <a:t>Some problems we encountered </a:t>
            </a:r>
          </a:p>
          <a:p>
            <a:r>
              <a:rPr lang="en-US" dirty="0" smtClean="0"/>
              <a:t>Would we suggest going on with this project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FDDD0-9367-4CA7-A2F7-B646D7DF75F6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704779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</a:p>
          <a:p>
            <a:r>
              <a:rPr lang="en-US" b="1" baseline="0" dirty="0" smtClean="0"/>
              <a:t>We are planning to transport the CO2 to the crude oil company, but we are still working on finding a better company. (Lipi)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tl.doe.gov/technologies/coalpower/gasification/gasifipedia/4-gasifiers/4-1-2-3_shell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smtClean="0"/>
              <a:t>Russell Cabral, Tomi Damo, Ryan Kosak, Vijeta Patel, Lipi Vahanwala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Keesom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April 26,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Pressure Driven Process</a:t>
            </a:r>
          </a:p>
          <a:p>
            <a:pPr lvl="1"/>
            <a:r>
              <a:rPr lang="en-US" dirty="0" smtClean="0"/>
              <a:t>Reduced compression requirements</a:t>
            </a:r>
          </a:p>
          <a:p>
            <a:endParaRPr lang="en-US" dirty="0" smtClean="0"/>
          </a:p>
          <a:p>
            <a:r>
              <a:rPr lang="en-US" dirty="0" smtClean="0"/>
              <a:t>High </a:t>
            </a:r>
            <a:r>
              <a:rPr lang="en-US" dirty="0" smtClean="0"/>
              <a:t>Conversion of Feedstock</a:t>
            </a:r>
          </a:p>
          <a:p>
            <a:endParaRPr lang="en-US" dirty="0" smtClean="0"/>
          </a:p>
          <a:p>
            <a:r>
              <a:rPr lang="en-US" dirty="0" smtClean="0"/>
              <a:t>Highly </a:t>
            </a:r>
            <a:r>
              <a:rPr lang="en-US" dirty="0" smtClean="0"/>
              <a:t>Efficient Sulfur Removal</a:t>
            </a:r>
          </a:p>
          <a:p>
            <a:pPr lvl="1"/>
            <a:r>
              <a:rPr lang="en-US" dirty="0" smtClean="0"/>
              <a:t>Sulfur removal to 2 ppm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Block Flow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29600" y="6400800"/>
            <a:ext cx="733864" cy="274320"/>
          </a:xfrm>
        </p:spPr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11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583680"/>
            <a:ext cx="2133600" cy="274320"/>
          </a:xfrm>
        </p:spPr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pic>
        <p:nvPicPr>
          <p:cNvPr id="7" name="Picture 6" descr="BFD 041611 Flows Color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58207"/>
            <a:ext cx="9144000" cy="30757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6925680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Aspen Simulation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Content Placeholder 5" descr="aspen overall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" y="2362200"/>
            <a:ext cx="8901450" cy="2971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2133600"/>
            <a:ext cx="2209800" cy="13716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Gasifier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62200" y="2133600"/>
            <a:ext cx="2895600" cy="18288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H2S Removal 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33600" y="3962400"/>
            <a:ext cx="2209800" cy="16764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Water Gas Shift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57800" y="2133600"/>
            <a:ext cx="3657600" cy="20574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Claus Process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43400" y="4191000"/>
            <a:ext cx="4572000" cy="15240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CO2 Capture and Sequestration 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 Example</a:t>
            </a:r>
            <a:endParaRPr lang="en-US" dirty="0"/>
          </a:p>
        </p:txBody>
      </p:sp>
      <p:pic>
        <p:nvPicPr>
          <p:cNvPr id="6" name="Content Placeholder 5" descr="Gasifier section (RK) (04.18.1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01374"/>
            <a:ext cx="8229600" cy="357287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 Example</a:t>
            </a:r>
            <a:endParaRPr lang="en-US" dirty="0"/>
          </a:p>
        </p:txBody>
      </p:sp>
      <p:pic>
        <p:nvPicPr>
          <p:cNvPr id="7" name="Content Placeholder 6" descr="H2S Removal Control pt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17113" y="1774825"/>
            <a:ext cx="5109773" cy="46259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Economics Overview 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1"/>
          </p:nvPr>
        </p:nvGraphicFramePr>
        <p:xfrm>
          <a:off x="457200" y="1773238"/>
          <a:ext cx="4038600" cy="409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Total </a:t>
                      </a:r>
                      <a:r>
                        <a:rPr lang="en-US" sz="2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Equipment + Installation </a:t>
                      </a:r>
                      <a:r>
                        <a:rPr lang="en-US" sz="2400" b="1" u="none" strike="noStrike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Cost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Process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Cost in </a:t>
                      </a:r>
                      <a:r>
                        <a:rPr lang="en-US" sz="2400" u="none" strike="noStrike" dirty="0" smtClean="0">
                          <a:effectLst/>
                          <a:latin typeface="Calibri" pitchFamily="34" charset="0"/>
                        </a:rPr>
                        <a:t>$MM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Gasification Process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135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H</a:t>
                      </a:r>
                      <a:r>
                        <a:rPr lang="en-US" sz="2400" b="1" u="none" strike="noStrike" baseline="-25000" dirty="0" smtClean="0"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lang="en-US" sz="2400" b="1" u="none" strike="noStrike" baseline="0" dirty="0" smtClean="0">
                          <a:effectLst/>
                          <a:latin typeface="Calibri" pitchFamily="34" charset="0"/>
                        </a:rPr>
                        <a:t>S</a:t>
                      </a:r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 Removal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14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Claus Process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3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CO</a:t>
                      </a:r>
                      <a:r>
                        <a:rPr lang="en-US" sz="2400" b="1" u="none" strike="noStrike" baseline="-25000" dirty="0" smtClean="0"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 Capture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26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WGS </a:t>
                      </a:r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Reaction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4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Total Direct Cost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182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4" name="Content Placeholder 13"/>
          <p:cNvGraphicFramePr>
            <a:graphicFrameLocks noGrp="1"/>
          </p:cNvGraphicFramePr>
          <p:nvPr>
            <p:ph sz="half" idx="2"/>
          </p:nvPr>
        </p:nvGraphicFramePr>
        <p:xfrm>
          <a:off x="4648200" y="1773238"/>
          <a:ext cx="4038600" cy="447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56180" algn="l"/>
                        </a:tabLst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Economic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Analysis</a:t>
                      </a:r>
                      <a:endParaRPr lang="en-GB" sz="28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56180" algn="l"/>
                        </a:tabLs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Capital </a:t>
                      </a: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Cost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$  </a:t>
                      </a: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321 MM</a:t>
                      </a:r>
                      <a:endParaRPr lang="en-GB" sz="2400" dirty="0">
                        <a:effectLst/>
                        <a:latin typeface="Calibri" pitchFamily="34" charset="0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Interest Rate on the Loan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8.00 %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Inflation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3.00 %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*Syngas Price ($/ton)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$ 457.80 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**Sulfur Price ($/ton)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$ </a:t>
                      </a: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70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NPV 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$</a:t>
                      </a: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1,534</a:t>
                      </a:r>
                      <a:r>
                        <a:rPr lang="en-US" sz="2400" baseline="0" dirty="0" smtClean="0">
                          <a:effectLst/>
                          <a:latin typeface="Calibri" pitchFamily="34" charset="0"/>
                        </a:rPr>
                        <a:t> MM</a:t>
                      </a: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 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IRR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29.79 %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Payback</a:t>
                      </a:r>
                      <a:r>
                        <a:rPr lang="en-US" sz="2400" baseline="0" dirty="0" smtClean="0">
                          <a:effectLst/>
                          <a:latin typeface="Calibri" pitchFamily="34" charset="0"/>
                        </a:rPr>
                        <a:t> Period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~ 5.2 years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 and Outs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7" cy="2351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729"/>
                <a:gridCol w="1346729"/>
                <a:gridCol w="1346729"/>
              </a:tblGrid>
              <a:tr h="85865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Raw Material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Tons/Day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</a:t>
                      </a:r>
                      <a:endParaRPr lang="en-GB" dirty="0"/>
                    </a:p>
                  </a:txBody>
                  <a:tcPr anchor="ctr"/>
                </a:tc>
              </a:tr>
              <a:tr h="49747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Petcoke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$75 /ton</a:t>
                      </a:r>
                      <a:endParaRPr lang="en-GB" dirty="0"/>
                    </a:p>
                  </a:txBody>
                  <a:tcPr anchor="ctr"/>
                </a:tc>
              </a:tr>
              <a:tr h="49747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Oxygen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1920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$61 /ton</a:t>
                      </a:r>
                      <a:endParaRPr lang="en-GB" dirty="0"/>
                    </a:p>
                  </a:txBody>
                  <a:tcPr anchor="ctr"/>
                </a:tc>
              </a:tr>
              <a:tr h="49747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$226</a:t>
                      </a:r>
                      <a:r>
                        <a:rPr lang="en-US" baseline="0" dirty="0" smtClean="0"/>
                        <a:t> /hr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Out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quarter" idx="4"/>
          </p:nvPr>
        </p:nvGraphicFramePr>
        <p:xfrm>
          <a:off x="4645025" y="2449510"/>
          <a:ext cx="4041774" cy="2351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258"/>
                <a:gridCol w="1347258"/>
                <a:gridCol w="1347258"/>
              </a:tblGrid>
              <a:tr h="8085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Product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 /day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Price ($/ton)</a:t>
                      </a:r>
                      <a:endParaRPr lang="en-GB" dirty="0"/>
                    </a:p>
                  </a:txBody>
                  <a:tcPr anchor="ctr"/>
                </a:tc>
              </a:tr>
              <a:tr h="77125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Syngas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$457.80</a:t>
                      </a:r>
                      <a:endParaRPr lang="en-GB" dirty="0"/>
                    </a:p>
                  </a:txBody>
                  <a:tcPr anchor="ctr"/>
                </a:tc>
              </a:tr>
              <a:tr h="77125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$70.00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59304"/>
            <a:ext cx="8229600" cy="445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Syngas Pricing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prices were generated by comparing heating values with natural gas</a:t>
            </a:r>
          </a:p>
          <a:p>
            <a:pPr lvl="1"/>
            <a:r>
              <a:rPr lang="en-US" dirty="0" smtClean="0"/>
              <a:t>This proved to be too low of a price</a:t>
            </a:r>
          </a:p>
          <a:p>
            <a:r>
              <a:rPr lang="en-US" dirty="0" smtClean="0"/>
              <a:t>Negotiations with Team Golf</a:t>
            </a:r>
          </a:p>
          <a:p>
            <a:pPr lvl="1"/>
            <a:r>
              <a:rPr lang="en-US" dirty="0" smtClean="0"/>
              <a:t>Joint Presentation afterwards</a:t>
            </a:r>
          </a:p>
          <a:p>
            <a:pPr lvl="2"/>
            <a:r>
              <a:rPr lang="en-US" dirty="0" smtClean="0"/>
              <a:t>Price determined by creating an equal IRR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Equipment Sizing and Cost – Aspen</a:t>
            </a:r>
          </a:p>
          <a:p>
            <a:endParaRPr lang="en-US" dirty="0" smtClean="0"/>
          </a:p>
          <a:p>
            <a:r>
              <a:rPr lang="en-US" dirty="0" smtClean="0"/>
              <a:t>Amount of Required Catalyst and Solvent -Aspen &amp; Hand Calculations</a:t>
            </a:r>
          </a:p>
          <a:p>
            <a:endParaRPr lang="en-US" dirty="0" smtClean="0"/>
          </a:p>
          <a:p>
            <a:r>
              <a:rPr lang="en-US" dirty="0" smtClean="0"/>
              <a:t>Economics - Used sheet provided by Mr. Jerry Palmer as a basic template &amp; Microsoft Excel to calculate NPV and IRR</a:t>
            </a:r>
          </a:p>
          <a:p>
            <a:endParaRPr lang="en-US" dirty="0" smtClean="0"/>
          </a:p>
          <a:p>
            <a:r>
              <a:rPr lang="en-US" dirty="0" smtClean="0"/>
              <a:t>PFD, BFD, and Control Scheme – Aspen, Visio, Microsoft Excel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704870"/>
      </p:ext>
    </p:extLst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3182"/>
            <a:ext cx="5838825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we are doing?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cleaning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we are doing this?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sz="2600" dirty="0" smtClean="0"/>
              <a:t>H2 to CO molar ratio of 2.5</a:t>
            </a:r>
          </a:p>
          <a:p>
            <a:pPr lvl="2"/>
            <a:r>
              <a:rPr lang="en-US" sz="2600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Price for Selexol – UOP ($3.20/lb)</a:t>
            </a:r>
          </a:p>
          <a:p>
            <a:endParaRPr lang="en-US" dirty="0" smtClean="0"/>
          </a:p>
          <a:p>
            <a:r>
              <a:rPr lang="en-US" dirty="0" smtClean="0"/>
              <a:t>Price for Zinc-Oxide – UOP ($55/lb)</a:t>
            </a:r>
          </a:p>
          <a:p>
            <a:endParaRPr lang="en-US" dirty="0" smtClean="0"/>
          </a:p>
          <a:p>
            <a:r>
              <a:rPr lang="en-US" dirty="0" smtClean="0"/>
              <a:t>Price for Petcoke – Dover ($75/ton)</a:t>
            </a:r>
          </a:p>
          <a:p>
            <a:endParaRPr lang="en-US" dirty="0" smtClean="0"/>
          </a:p>
          <a:p>
            <a:r>
              <a:rPr lang="en-US" dirty="0" smtClean="0"/>
              <a:t>Amount of Selexol &amp; Equipment Required for CO</a:t>
            </a:r>
            <a:r>
              <a:rPr lang="en-US" baseline="-25000" dirty="0" smtClean="0"/>
              <a:t>2</a:t>
            </a:r>
            <a:r>
              <a:rPr lang="en-US" dirty="0" smtClean="0"/>
              <a:t> Capture – Dow Oil &amp; Gas (~4 </a:t>
            </a:r>
            <a:r>
              <a:rPr lang="en-US" dirty="0" smtClean="0"/>
              <a:t>MMlb</a:t>
            </a:r>
            <a:r>
              <a:rPr lang="en-US" dirty="0" smtClean="0"/>
              <a:t>/day Selexol)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83722677"/>
      </p:ext>
    </p:extLst>
  </p:cSld>
  <p:clrMapOvr>
    <a:masterClrMapping/>
  </p:clrMapOvr>
  <p:transition>
    <p:pull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and Layout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71500">
              <a:buFont typeface="Wingdings" pitchFamily="2" charset="2"/>
              <a:buChar char="§"/>
              <a:defRPr/>
            </a:pPr>
            <a:r>
              <a:rPr lang="en-US" kern="0" dirty="0" smtClean="0"/>
              <a:t>4923 Port Rd., Pasadena, TX</a:t>
            </a:r>
          </a:p>
          <a:p>
            <a:pPr marL="571500" indent="-571500">
              <a:buFont typeface="Wingdings" pitchFamily="2" charset="2"/>
              <a:buChar char="§"/>
              <a:defRPr/>
            </a:pPr>
            <a:endParaRPr lang="en-US" kern="0" dirty="0" smtClean="0"/>
          </a:p>
          <a:p>
            <a:pPr marL="571500" indent="-571500">
              <a:buFont typeface="Wingdings" pitchFamily="2" charset="2"/>
              <a:buChar char="§"/>
              <a:defRPr/>
            </a:pPr>
            <a:r>
              <a:rPr lang="en-US" kern="0" dirty="0" smtClean="0"/>
              <a:t>2.5 Miles West of Trinity Bay</a:t>
            </a:r>
          </a:p>
          <a:p>
            <a:pPr marL="571500" indent="-571500">
              <a:buFont typeface="Wingdings" pitchFamily="2" charset="2"/>
              <a:buChar char="§"/>
              <a:defRPr/>
            </a:pPr>
            <a:endParaRPr lang="en-US" kern="0" dirty="0" smtClean="0"/>
          </a:p>
          <a:p>
            <a:pPr marL="571500" indent="-571500">
              <a:buFont typeface="Wingdings" pitchFamily="2" charset="2"/>
              <a:buChar char="§"/>
              <a:defRPr/>
            </a:pPr>
            <a:r>
              <a:rPr lang="en-US" kern="0" dirty="0" smtClean="0"/>
              <a:t>Existing Roads and Railroads</a:t>
            </a:r>
          </a:p>
          <a:p>
            <a:pPr marL="571500" indent="-571500">
              <a:buFont typeface="Wingdings" pitchFamily="2" charset="2"/>
              <a:buChar char="§"/>
              <a:defRPr/>
            </a:pPr>
            <a:endParaRPr lang="en-US" kern="0" dirty="0" smtClean="0"/>
          </a:p>
          <a:p>
            <a:pPr marL="571500" indent="-571500">
              <a:buFont typeface="Wingdings" pitchFamily="2" charset="2"/>
              <a:buChar char="§"/>
              <a:defRPr/>
            </a:pPr>
            <a:r>
              <a:rPr lang="en-US" kern="0" dirty="0" smtClean="0"/>
              <a:t>140 Acres with Acetic Acid Production (Team Golf) </a:t>
            </a:r>
            <a:endParaRPr lang="en-GB" kern="0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Content Placeholder 5" descr="Overall Layout with Land (04.04.11) (RK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80163"/>
            <a:ext cx="4038600" cy="381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yield of syngas</a:t>
            </a:r>
          </a:p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capture makes the process environmental friendly</a:t>
            </a:r>
          </a:p>
          <a:p>
            <a:r>
              <a:rPr lang="en-US" dirty="0" smtClean="0"/>
              <a:t>Advantage of location:</a:t>
            </a:r>
          </a:p>
          <a:p>
            <a:pPr lvl="1"/>
            <a:r>
              <a:rPr lang="en-US" dirty="0" smtClean="0"/>
              <a:t>Supply and ease of transportation of feedstock and product</a:t>
            </a:r>
          </a:p>
          <a:p>
            <a:r>
              <a:rPr lang="en-US" dirty="0" smtClean="0"/>
              <a:t>Feedstock Advantage:</a:t>
            </a:r>
          </a:p>
          <a:p>
            <a:pPr lvl="1"/>
            <a:r>
              <a:rPr lang="en-US" dirty="0" smtClean="0"/>
              <a:t>Byproduct of oil refining</a:t>
            </a:r>
          </a:p>
          <a:p>
            <a:pPr lvl="1"/>
            <a:r>
              <a:rPr lang="en-US" dirty="0" smtClean="0"/>
              <a:t>It has high calorific content  </a:t>
            </a:r>
          </a:p>
          <a:p>
            <a:pPr marL="678942" indent="-514350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5000" dirty="0" smtClean="0"/>
              <a:t>Disadvantages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Petroleum coke is high in </a:t>
            </a:r>
            <a:r>
              <a:rPr lang="en-US" dirty="0" smtClean="0">
                <a:latin typeface="Calibri" pitchFamily="34" charset="0"/>
              </a:rPr>
              <a:t>sulfur </a:t>
            </a:r>
            <a:r>
              <a:rPr lang="en-US" dirty="0" smtClean="0">
                <a:latin typeface="Calibri" pitchFamily="34" charset="0"/>
              </a:rPr>
              <a:t>content</a:t>
            </a:r>
          </a:p>
          <a:p>
            <a:r>
              <a:rPr lang="en-US" dirty="0" smtClean="0">
                <a:latin typeface="Calibri" pitchFamily="34" charset="0"/>
              </a:rPr>
              <a:t>Expensive Gasifier</a:t>
            </a:r>
          </a:p>
          <a:p>
            <a:r>
              <a:rPr lang="en-US" dirty="0" smtClean="0">
                <a:latin typeface="Calibri" pitchFamily="34" charset="0"/>
              </a:rPr>
              <a:t>Cost of </a:t>
            </a:r>
            <a:r>
              <a:rPr lang="en-US" dirty="0" smtClean="0">
                <a:latin typeface="Calibri" pitchFamily="34" charset="0"/>
              </a:rPr>
              <a:t>petroleum </a:t>
            </a:r>
            <a:r>
              <a:rPr lang="en-US" dirty="0" smtClean="0">
                <a:latin typeface="Calibri" pitchFamily="34" charset="0"/>
              </a:rPr>
              <a:t>coke fluctuates with crude oil prices</a:t>
            </a:r>
          </a:p>
          <a:p>
            <a:r>
              <a:rPr lang="en-US" dirty="0" smtClean="0">
                <a:latin typeface="Calibri" pitchFamily="34" charset="0"/>
              </a:rPr>
              <a:t>Water-gas </a:t>
            </a:r>
            <a:r>
              <a:rPr lang="en-US" dirty="0" smtClean="0">
                <a:latin typeface="Calibri" pitchFamily="34" charset="0"/>
              </a:rPr>
              <a:t>shift reaction yields higher amount of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Sensitivity to feedstock and product </a:t>
            </a:r>
            <a:r>
              <a:rPr lang="en-US" dirty="0" smtClean="0">
                <a:latin typeface="Calibri" pitchFamily="34" charset="0"/>
              </a:rPr>
              <a:t>prices   </a:t>
            </a:r>
            <a:endParaRPr lang="en-US" baseline="-25000" dirty="0" smtClean="0">
              <a:latin typeface="Calibri" pitchFamily="34" charset="0"/>
            </a:endParaRPr>
          </a:p>
          <a:p>
            <a:endParaRPr lang="en-US" baseline="30000" dirty="0" smtClean="0">
              <a:latin typeface="Calibri" pitchFamily="34" charset="0"/>
            </a:endParaRPr>
          </a:p>
          <a:p>
            <a:pPr>
              <a:buNone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Combining the facilities early on</a:t>
            </a:r>
          </a:p>
          <a:p>
            <a:pPr lvl="1"/>
            <a:r>
              <a:rPr lang="en-US" dirty="0" smtClean="0"/>
              <a:t>There is no such thing as a stand alone gasifier plant</a:t>
            </a:r>
          </a:p>
          <a:p>
            <a:r>
              <a:rPr lang="en-US" dirty="0" smtClean="0"/>
              <a:t>Finishing up some of the loose ends of the project</a:t>
            </a:r>
          </a:p>
          <a:p>
            <a:pPr lvl="1"/>
            <a:r>
              <a:rPr lang="en-US" dirty="0" smtClean="0"/>
              <a:t>Chemical Disposal</a:t>
            </a:r>
          </a:p>
          <a:p>
            <a:pPr lvl="2"/>
            <a:r>
              <a:rPr lang="en-US" dirty="0" smtClean="0"/>
              <a:t>Sulfur</a:t>
            </a:r>
          </a:p>
          <a:p>
            <a:pPr lvl="2"/>
            <a:r>
              <a:rPr lang="en-US" dirty="0" smtClean="0"/>
              <a:t>Zinc Oxide</a:t>
            </a:r>
          </a:p>
          <a:p>
            <a:pPr lvl="1"/>
            <a:r>
              <a:rPr lang="en-US" dirty="0" smtClean="0"/>
              <a:t>Tail Gas</a:t>
            </a:r>
          </a:p>
          <a:p>
            <a:pPr lvl="1"/>
            <a:r>
              <a:rPr lang="en-US" dirty="0" smtClean="0"/>
              <a:t>Slag</a:t>
            </a:r>
          </a:p>
          <a:p>
            <a:pPr lvl="2"/>
            <a:r>
              <a:rPr lang="en-US" dirty="0" smtClean="0"/>
              <a:t>Heavy Metals</a:t>
            </a:r>
          </a:p>
          <a:p>
            <a:r>
              <a:rPr lang="en-US" dirty="0" smtClean="0"/>
              <a:t>Complete Heat Integration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25</a:t>
            </a:fld>
            <a:endParaRPr lang="en-US" dirty="0"/>
          </a:p>
        </p:txBody>
      </p:sp>
      <p:pic>
        <p:nvPicPr>
          <p:cNvPr id="6" name="Picture 4" descr="http://images.huffingtonpost.com/2010-02-04-Questio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259" y="1774825"/>
            <a:ext cx="3469481" cy="46259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  <a:hlinkClick r:id="rId2"/>
              </a:rPr>
              <a:t>http://www.netl.doe.gov/technologies/coalpower/gasification/gasifipedia/4-gasifiers/4-1-2-3_shell.html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27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28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29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from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was the PFD generated?</a:t>
            </a:r>
          </a:p>
          <a:p>
            <a:r>
              <a:rPr lang="en-US" dirty="0" smtClean="0"/>
              <a:t>What is our feedstock prices?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of Petcoke</a:t>
            </a:r>
            <a:r>
              <a:rPr lang="en-US" baseline="30000" dirty="0" smtClean="0"/>
              <a:t>(3)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200" y="1493838"/>
            <a:ext cx="4040188" cy="6397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Ultimate Analysis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Content Placeholder 6"/>
          <p:cNvGraphicFramePr>
            <a:graphicFrameLocks/>
          </p:cNvGraphicFramePr>
          <p:nvPr/>
        </p:nvGraphicFramePr>
        <p:xfrm>
          <a:off x="381000" y="1905000"/>
          <a:ext cx="4116388" cy="2397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8194"/>
                <a:gridCol w="2058194"/>
              </a:tblGrid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 Percent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Carbon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83.3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Hydrogen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4.00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Nitrogen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1.49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Sulfur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6.14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Oxygen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4.44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648200" y="1493838"/>
            <a:ext cx="4041775" cy="639762"/>
          </a:xfrm>
          <a:prstGeom prst="rect">
            <a:avLst/>
          </a:prstGeom>
        </p:spPr>
        <p:txBody>
          <a:bodyPr/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Proximate Analysis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Content Placeholder 8"/>
          <p:cNvGraphicFramePr>
            <a:graphicFrameLocks/>
          </p:cNvGraphicFramePr>
          <p:nvPr/>
        </p:nvGraphicFramePr>
        <p:xfrm>
          <a:off x="4724400" y="1905000"/>
          <a:ext cx="3962402" cy="2397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1"/>
                <a:gridCol w="1981201"/>
              </a:tblGrid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 Percent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Fixed Carbon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84.8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Moisture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6.00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Volatile Matter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8.60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" y="5257800"/>
          <a:ext cx="8763000" cy="1295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2000"/>
                <a:gridCol w="69850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</a:tblGrid>
              <a:tr h="6477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Element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Hg</a:t>
                      </a:r>
                      <a:endParaRPr lang="en-US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dirty="0" smtClean="0"/>
                        <a:t>PPM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325-2300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165-580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&lt;.01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05000" y="4648200"/>
            <a:ext cx="525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Average Petcoke Metal Makeup</a:t>
            </a:r>
            <a:r>
              <a:rPr lang="en-US" sz="2000" b="1" baseline="30000" dirty="0" smtClean="0"/>
              <a:t>(5)</a:t>
            </a:r>
            <a:endParaRPr lang="en-US" sz="20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1200" smtClean="0">
                <a:solidFill>
                  <a:schemeClr val="tx1"/>
                </a:solidFill>
              </a:rPr>
              <a:pPr/>
              <a:t>30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Gasification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31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9" name="Picture 8" descr="PFD Gasific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53469"/>
            <a:ext cx="9144000" cy="3913931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Claus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32</a:t>
            </a:fld>
            <a:endParaRPr lang="en-US" sz="2400" dirty="0"/>
          </a:p>
        </p:txBody>
      </p:sp>
      <p:pic>
        <p:nvPicPr>
          <p:cNvPr id="6" name="Picture 5" descr="PFD Cla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95852"/>
            <a:ext cx="9144000" cy="2485748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 Water Gas Shift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33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pic>
        <p:nvPicPr>
          <p:cNvPr id="10" name="Picture 9" descr="PFD W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00817"/>
            <a:ext cx="9144000" cy="3842783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Absorption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34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pic>
        <p:nvPicPr>
          <p:cNvPr id="8" name="Picture 7" descr="PFD CO2 Ab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09800"/>
            <a:ext cx="9144000" cy="370195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Sequestration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35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pic>
        <p:nvPicPr>
          <p:cNvPr id="6" name="Picture 5" descr="PFD CO2 Se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20544"/>
            <a:ext cx="9144000" cy="3670656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Water Gas Shift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36</a:t>
            </a:fld>
            <a:endParaRPr lang="en-US" dirty="0"/>
          </a:p>
        </p:txBody>
      </p:sp>
      <p:pic>
        <p:nvPicPr>
          <p:cNvPr id="6" name="Picture 5" descr="WGS Control (04.03.11) (R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757362"/>
            <a:ext cx="7772400" cy="510063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CO2 Absorption</a:t>
            </a:r>
            <a:endParaRPr lang="en-US" dirty="0"/>
          </a:p>
        </p:txBody>
      </p:sp>
      <p:pic>
        <p:nvPicPr>
          <p:cNvPr id="6" name="Content Placeholder 5" descr="CO2 Ab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52600"/>
            <a:ext cx="9068896" cy="4267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Control Scheme: CO2 Sequestration</a:t>
            </a:r>
            <a:endParaRPr lang="en-US" dirty="0"/>
          </a:p>
        </p:txBody>
      </p:sp>
      <p:pic>
        <p:nvPicPr>
          <p:cNvPr id="6" name="Content Placeholder 5" descr="CO2 Seq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01298"/>
            <a:ext cx="9144000" cy="361184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Gasifier</a:t>
            </a:r>
            <a:endParaRPr lang="en-US" dirty="0"/>
          </a:p>
        </p:txBody>
      </p:sp>
      <p:pic>
        <p:nvPicPr>
          <p:cNvPr id="6" name="Content Placeholder 5" descr="Gasifier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514" y="2057400"/>
            <a:ext cx="8878086" cy="3505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820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PFD’s</a:t>
            </a:r>
          </a:p>
          <a:p>
            <a:r>
              <a:rPr lang="en-US" dirty="0" smtClean="0"/>
              <a:t>Control Schemes</a:t>
            </a:r>
          </a:p>
          <a:p>
            <a:r>
              <a:rPr lang="en-US" dirty="0" smtClean="0"/>
              <a:t>Plant Layout</a:t>
            </a:r>
          </a:p>
          <a:p>
            <a:r>
              <a:rPr lang="en-US" dirty="0" smtClean="0"/>
              <a:t>Calculations</a:t>
            </a:r>
          </a:p>
          <a:p>
            <a:r>
              <a:rPr lang="en-US" dirty="0" smtClean="0"/>
              <a:t>Refined Individual Economics</a:t>
            </a:r>
          </a:p>
          <a:p>
            <a:r>
              <a:rPr lang="en-US" dirty="0" smtClean="0"/>
              <a:t>Joint Econ Presentation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4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Claus Process</a:t>
            </a:r>
            <a:endParaRPr lang="en-US" dirty="0"/>
          </a:p>
        </p:txBody>
      </p:sp>
      <p:pic>
        <p:nvPicPr>
          <p:cNvPr id="6" name="Content Placeholder 5" descr="Clau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7015" y="1600201"/>
            <a:ext cx="7378785" cy="4800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 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3998"/>
            <a:ext cx="9136384" cy="533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4744386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6866035"/>
              </p:ext>
            </p:extLst>
          </p:nvPr>
        </p:nvGraphicFramePr>
        <p:xfrm>
          <a:off x="457200" y="1774825"/>
          <a:ext cx="8229600" cy="42049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Inlet Fraction  Clean Syngas Component Flow for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WGS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Reactor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(lbmoles/hr)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WGS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(btu/lbmole* F)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Outlet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yngas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  (lbmole/hr)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from (WGS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4946.233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123.395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6424.688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15.367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1601.850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7.158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2960.168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6.948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7783.006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469.211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5292.049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CH4*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12.432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42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623442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43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5</a:t>
            </a:fld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of the project from day 1 till the end</a:t>
            </a:r>
          </a:p>
          <a:p>
            <a:pPr lvl="1"/>
            <a:r>
              <a:rPr lang="en-US" dirty="0" smtClean="0"/>
              <a:t>Brief backgrounds </a:t>
            </a:r>
          </a:p>
          <a:p>
            <a:pPr lvl="1"/>
            <a:r>
              <a:rPr lang="en-US" dirty="0" smtClean="0"/>
              <a:t>Brief process description</a:t>
            </a:r>
          </a:p>
          <a:p>
            <a:pPr lvl="2"/>
            <a:r>
              <a:rPr lang="en-US" dirty="0" smtClean="0"/>
              <a:t>Aspen simulation overview</a:t>
            </a:r>
          </a:p>
          <a:p>
            <a:pPr lvl="1"/>
            <a:r>
              <a:rPr lang="en-US" dirty="0" smtClean="0"/>
              <a:t>Economics overview</a:t>
            </a:r>
          </a:p>
          <a:p>
            <a:pPr lvl="1"/>
            <a:r>
              <a:rPr lang="en-US" dirty="0" smtClean="0"/>
              <a:t>Recommendations 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Beginning…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Mission Statement:</a:t>
            </a:r>
          </a:p>
          <a:p>
            <a:pPr lvl="1"/>
            <a:r>
              <a:rPr lang="en-US" dirty="0" smtClean="0"/>
              <a:t>Design a process to produce syngas</a:t>
            </a:r>
          </a:p>
          <a:p>
            <a:pPr lvl="2"/>
            <a:r>
              <a:rPr lang="en-US" dirty="0" smtClean="0"/>
              <a:t>Determine if this is a practical process </a:t>
            </a:r>
          </a:p>
          <a:p>
            <a:pPr lvl="1"/>
            <a:r>
              <a:rPr lang="en-US" dirty="0" smtClean="0"/>
              <a:t>Meet the requirements of Team Golf</a:t>
            </a:r>
          </a:p>
          <a:p>
            <a:pPr lvl="1"/>
            <a:r>
              <a:rPr lang="en-US" dirty="0" smtClean="0"/>
              <a:t>Decide profitability 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Decisions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Feedstock Choice</a:t>
            </a:r>
          </a:p>
          <a:p>
            <a:pPr lvl="1"/>
            <a:r>
              <a:rPr lang="en-US" dirty="0" smtClean="0"/>
              <a:t>Petcoke </a:t>
            </a:r>
          </a:p>
          <a:p>
            <a:r>
              <a:rPr lang="en-US" dirty="0" smtClean="0"/>
              <a:t>Gasifier Choice</a:t>
            </a:r>
          </a:p>
          <a:p>
            <a:pPr lvl="1"/>
            <a:r>
              <a:rPr lang="en-US" dirty="0" smtClean="0"/>
              <a:t>Shell Entrained Flow (Membrane Wall) </a:t>
            </a:r>
          </a:p>
          <a:p>
            <a:r>
              <a:rPr lang="en-US" dirty="0" smtClean="0"/>
              <a:t>Extent of Simulation </a:t>
            </a:r>
          </a:p>
          <a:p>
            <a:r>
              <a:rPr lang="en-US" dirty="0" smtClean="0"/>
              <a:t>Solvent</a:t>
            </a:r>
          </a:p>
          <a:p>
            <a:pPr lvl="1"/>
            <a:r>
              <a:rPr lang="en-US" dirty="0" smtClean="0"/>
              <a:t>Selexol</a:t>
            </a:r>
          </a:p>
          <a:p>
            <a:r>
              <a:rPr lang="en-US" dirty="0" smtClean="0"/>
              <a:t>Syngas Price</a:t>
            </a:r>
          </a:p>
          <a:p>
            <a:r>
              <a:rPr lang="en-US" dirty="0" smtClean="0"/>
              <a:t>Location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Petcoke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Petcoke is a byproduct of oil-refining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Heating value of 28 </a:t>
            </a:r>
            <a:r>
              <a:rPr lang="en-US" dirty="0" smtClean="0"/>
              <a:t>MMBtu/ton</a:t>
            </a:r>
          </a:p>
          <a:p>
            <a:endParaRPr lang="en-US" dirty="0" smtClean="0"/>
          </a:p>
          <a:p>
            <a:r>
              <a:rPr lang="en-US" dirty="0" smtClean="0"/>
              <a:t>More </a:t>
            </a:r>
            <a:r>
              <a:rPr lang="en-US" dirty="0" smtClean="0"/>
              <a:t>than 55 million tons in 2005 were produced in U.S. oil refineries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sulfur content is relatively high and must be removed during processing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Gasification Background</a:t>
            </a:r>
            <a:endParaRPr lang="en-US" dirty="0"/>
          </a:p>
        </p:txBody>
      </p:sp>
      <p:pic>
        <p:nvPicPr>
          <p:cNvPr id="6" name="Picture 138" descr="http://www.netl.doe.gov/technologies/coalpower/gasification/gasifipedia/images/4-1-2-3_ShellGasifier_s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71637" y="2523331"/>
            <a:ext cx="16097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Gasification coverts a carbon rich fuel into a gaseous product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5726668"/>
            <a:ext cx="2890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Shell Entrained Flow Gasifier </a:t>
            </a:r>
            <a:endParaRPr lang="en-US" i="1" dirty="0"/>
          </a:p>
        </p:txBody>
      </p:sp>
    </p:spTree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15081</TotalTime>
  <Words>1164</Words>
  <Application>Microsoft Office PowerPoint</Application>
  <PresentationFormat>On-screen Show (4:3)</PresentationFormat>
  <Paragraphs>502</Paragraphs>
  <Slides>45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  <vt:variant>
        <vt:lpstr>Custom Shows</vt:lpstr>
      </vt:variant>
      <vt:variant>
        <vt:i4>1</vt:i4>
      </vt:variant>
    </vt:vector>
  </HeadingPairs>
  <TitlesOfParts>
    <vt:vector size="47" baseType="lpstr">
      <vt:lpstr>Module</vt:lpstr>
      <vt:lpstr>Syngas Production from Petroleum Coke Gasification </vt:lpstr>
      <vt:lpstr>Project Purpose </vt:lpstr>
      <vt:lpstr>Questions from Last Time</vt:lpstr>
      <vt:lpstr>Recap</vt:lpstr>
      <vt:lpstr>Today’s Agenda</vt:lpstr>
      <vt:lpstr>In the Beginning… </vt:lpstr>
      <vt:lpstr>Major Decisions </vt:lpstr>
      <vt:lpstr>Petcoke Background</vt:lpstr>
      <vt:lpstr>Gasification Background</vt:lpstr>
      <vt:lpstr>Process Highlights</vt:lpstr>
      <vt:lpstr>Overall Block Flow</vt:lpstr>
      <vt:lpstr>Overall Aspen Simulation</vt:lpstr>
      <vt:lpstr>PFD Example</vt:lpstr>
      <vt:lpstr>Control Scheme Example</vt:lpstr>
      <vt:lpstr>Economics Overview </vt:lpstr>
      <vt:lpstr>Ins and Outs</vt:lpstr>
      <vt:lpstr>Economics Overview</vt:lpstr>
      <vt:lpstr>Syngas Pricing </vt:lpstr>
      <vt:lpstr>Resources</vt:lpstr>
      <vt:lpstr>Communication</vt:lpstr>
      <vt:lpstr>Location and Layout</vt:lpstr>
      <vt:lpstr>Advantages </vt:lpstr>
      <vt:lpstr> Disadvantages </vt:lpstr>
      <vt:lpstr>Recommendations</vt:lpstr>
      <vt:lpstr>Questions?</vt:lpstr>
      <vt:lpstr>References </vt:lpstr>
      <vt:lpstr>Report Outline</vt:lpstr>
      <vt:lpstr>Report Outline</vt:lpstr>
      <vt:lpstr>Report Outline</vt:lpstr>
      <vt:lpstr>Composition of Petcoke(3)</vt:lpstr>
      <vt:lpstr>PFD: Gasification</vt:lpstr>
      <vt:lpstr>PFD: Claus Process</vt:lpstr>
      <vt:lpstr>PFD:  Water Gas Shift </vt:lpstr>
      <vt:lpstr>PFD: CO2 Absorption</vt:lpstr>
      <vt:lpstr>PFD: CO2 Sequestration </vt:lpstr>
      <vt:lpstr>Control Scheme: Water Gas Shift</vt:lpstr>
      <vt:lpstr>Control Scheme: CO2 Absorption</vt:lpstr>
      <vt:lpstr>Control Scheme: CO2 Sequestration</vt:lpstr>
      <vt:lpstr>Control Scheme: Gasifier</vt:lpstr>
      <vt:lpstr>Control Scheme: Claus Process</vt:lpstr>
      <vt:lpstr>Energy Balance  Around WGS Reactor</vt:lpstr>
      <vt:lpstr>Energy Balance Around WGS Reactor</vt:lpstr>
      <vt:lpstr>Heat Loads</vt:lpstr>
      <vt:lpstr>CO2 Sequestration</vt:lpstr>
      <vt:lpstr>Slide 45</vt:lpstr>
      <vt:lpstr>Custom Show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781</cp:revision>
  <dcterms:created xsi:type="dcterms:W3CDTF">2011-01-21T21:08:01Z</dcterms:created>
  <dcterms:modified xsi:type="dcterms:W3CDTF">2011-04-26T04:31:14Z</dcterms:modified>
</cp:coreProperties>
</file>