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4" r:id="rId3"/>
    <p:sldId id="283" r:id="rId4"/>
    <p:sldId id="301" r:id="rId5"/>
    <p:sldId id="302" r:id="rId6"/>
    <p:sldId id="311" r:id="rId7"/>
    <p:sldId id="304" r:id="rId8"/>
    <p:sldId id="305" r:id="rId9"/>
    <p:sldId id="290" r:id="rId10"/>
    <p:sldId id="288" r:id="rId11"/>
    <p:sldId id="289" r:id="rId12"/>
    <p:sldId id="295" r:id="rId13"/>
    <p:sldId id="296" r:id="rId14"/>
    <p:sldId id="310" r:id="rId15"/>
    <p:sldId id="278" r:id="rId16"/>
    <p:sldId id="284" r:id="rId17"/>
    <p:sldId id="285" r:id="rId18"/>
    <p:sldId id="297" r:id="rId19"/>
    <p:sldId id="309" r:id="rId20"/>
    <p:sldId id="279" r:id="rId21"/>
    <p:sldId id="281" r:id="rId22"/>
    <p:sldId id="292" r:id="rId23"/>
    <p:sldId id="306" r:id="rId24"/>
    <p:sldId id="307" r:id="rId25"/>
    <p:sldId id="308" r:id="rId26"/>
    <p:sldId id="261" r:id="rId27"/>
    <p:sldId id="266" r:id="rId28"/>
    <p:sldId id="267" r:id="rId29"/>
    <p:sldId id="286" r:id="rId30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5" autoAdjust="0"/>
    <p:restoredTop sz="94667" autoAdjust="0"/>
  </p:normalViewPr>
  <p:slideViewPr>
    <p:cSldViewPr>
      <p:cViewPr>
        <p:scale>
          <a:sx n="70" d="100"/>
          <a:sy n="70" d="100"/>
        </p:scale>
        <p:origin x="-109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07872A-F085-4966-AAA1-35A360EDED9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87EF8A1-E718-4AD6-8675-AE6D7680F242}">
      <dgm:prSet phldrT="[Text]"/>
      <dgm:spPr/>
      <dgm:t>
        <a:bodyPr/>
        <a:lstStyle/>
        <a:p>
          <a:r>
            <a:rPr lang="en-US" dirty="0" smtClean="0"/>
            <a:t>HTS</a:t>
          </a:r>
        </a:p>
        <a:p>
          <a:r>
            <a:rPr lang="en-US" dirty="0" smtClean="0"/>
            <a:t>750 F </a:t>
          </a:r>
          <a:endParaRPr lang="en-US" dirty="0"/>
        </a:p>
      </dgm:t>
    </dgm:pt>
    <dgm:pt modelId="{4D2A8ED4-77F4-4533-92F0-FBEC5FFB248D}" type="parTrans" cxnId="{7769C054-A05C-4B70-8D1E-F8692E0CB429}">
      <dgm:prSet/>
      <dgm:spPr/>
      <dgm:t>
        <a:bodyPr/>
        <a:lstStyle/>
        <a:p>
          <a:endParaRPr lang="en-US"/>
        </a:p>
      </dgm:t>
    </dgm:pt>
    <dgm:pt modelId="{8FC7BB19-CE0F-4EA0-926E-1BF25FDD05B9}" type="sibTrans" cxnId="{7769C054-A05C-4B70-8D1E-F8692E0CB429}">
      <dgm:prSet/>
      <dgm:spPr/>
      <dgm:t>
        <a:bodyPr/>
        <a:lstStyle/>
        <a:p>
          <a:endParaRPr lang="en-US"/>
        </a:p>
      </dgm:t>
    </dgm:pt>
    <dgm:pt modelId="{320F2AB0-FD81-4FF7-92B2-00398BF83DA5}">
      <dgm:prSet phldrT="[Text]"/>
      <dgm:spPr/>
      <dgm:t>
        <a:bodyPr/>
        <a:lstStyle/>
        <a:p>
          <a:r>
            <a:rPr lang="en-US" dirty="0" smtClean="0"/>
            <a:t>Cooler</a:t>
          </a:r>
          <a:endParaRPr lang="en-US" dirty="0"/>
        </a:p>
      </dgm:t>
    </dgm:pt>
    <dgm:pt modelId="{DFA898CD-6B06-4213-B036-7EAE691FD14D}" type="parTrans" cxnId="{B7304E6B-DE9C-448B-9830-527F3AFE4BEF}">
      <dgm:prSet/>
      <dgm:spPr/>
      <dgm:t>
        <a:bodyPr/>
        <a:lstStyle/>
        <a:p>
          <a:endParaRPr lang="en-US"/>
        </a:p>
      </dgm:t>
    </dgm:pt>
    <dgm:pt modelId="{E8970981-F848-408D-A69B-C1ED3F7308DA}" type="sibTrans" cxnId="{B7304E6B-DE9C-448B-9830-527F3AFE4BEF}">
      <dgm:prSet/>
      <dgm:spPr/>
      <dgm:t>
        <a:bodyPr/>
        <a:lstStyle/>
        <a:p>
          <a:endParaRPr lang="en-US"/>
        </a:p>
      </dgm:t>
    </dgm:pt>
    <dgm:pt modelId="{E4C9D831-11E0-4E91-B4F4-A715D22489D7}">
      <dgm:prSet phldrT="[Text]"/>
      <dgm:spPr/>
      <dgm:t>
        <a:bodyPr/>
        <a:lstStyle/>
        <a:p>
          <a:r>
            <a:rPr lang="en-US" dirty="0" smtClean="0"/>
            <a:t>LTS</a:t>
          </a:r>
        </a:p>
        <a:p>
          <a:r>
            <a:rPr lang="en-US" dirty="0" smtClean="0"/>
            <a:t>390F</a:t>
          </a:r>
          <a:endParaRPr lang="en-US" dirty="0"/>
        </a:p>
      </dgm:t>
    </dgm:pt>
    <dgm:pt modelId="{13E24D68-D4D5-43C8-A125-5A353E102FAA}" type="parTrans" cxnId="{A6CB1A0F-CFBB-4549-B9B4-FD39CB39F9E0}">
      <dgm:prSet/>
      <dgm:spPr/>
      <dgm:t>
        <a:bodyPr/>
        <a:lstStyle/>
        <a:p>
          <a:endParaRPr lang="en-US"/>
        </a:p>
      </dgm:t>
    </dgm:pt>
    <dgm:pt modelId="{81C5FAD5-CA71-4EB4-8341-0E59A3DFC452}" type="sibTrans" cxnId="{A6CB1A0F-CFBB-4549-B9B4-FD39CB39F9E0}">
      <dgm:prSet/>
      <dgm:spPr/>
      <dgm:t>
        <a:bodyPr/>
        <a:lstStyle/>
        <a:p>
          <a:endParaRPr lang="en-US"/>
        </a:p>
      </dgm:t>
    </dgm:pt>
    <dgm:pt modelId="{D11044C4-58C8-463C-A4B3-E49BDF2FAA61}" type="pres">
      <dgm:prSet presAssocID="{F007872A-F085-4966-AAA1-35A360EDED99}" presName="Name0" presStyleCnt="0">
        <dgm:presLayoutVars>
          <dgm:dir/>
          <dgm:resizeHandles val="exact"/>
        </dgm:presLayoutVars>
      </dgm:prSet>
      <dgm:spPr/>
    </dgm:pt>
    <dgm:pt modelId="{73924CEE-F049-464F-9BCA-4AAEE9C15EE4}" type="pres">
      <dgm:prSet presAssocID="{287EF8A1-E718-4AD6-8675-AE6D7680F24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12A73E-57AC-4967-AF24-416B4F417DE8}" type="pres">
      <dgm:prSet presAssocID="{8FC7BB19-CE0F-4EA0-926E-1BF25FDD05B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F399F9C-3E63-4402-98C9-4F756D0ABECD}" type="pres">
      <dgm:prSet presAssocID="{8FC7BB19-CE0F-4EA0-926E-1BF25FDD05B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7F24D16E-3242-4080-947A-75F53CA6C9B4}" type="pres">
      <dgm:prSet presAssocID="{320F2AB0-FD81-4FF7-92B2-00398BF83D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5333A-FFF0-4AA3-BD96-D21B631D450D}" type="pres">
      <dgm:prSet presAssocID="{E8970981-F848-408D-A69B-C1ED3F7308D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3DC9FA5-5E38-4B01-B855-E0BB02497CF6}" type="pres">
      <dgm:prSet presAssocID="{E8970981-F848-408D-A69B-C1ED3F7308D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3811F35-6EEC-493C-AD4C-93E657BA9A2F}" type="pres">
      <dgm:prSet presAssocID="{E4C9D831-11E0-4E91-B4F4-A715D22489D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A465B8-AA6D-42BE-91B3-41E3C8B9E06B}" type="presOf" srcId="{320F2AB0-FD81-4FF7-92B2-00398BF83DA5}" destId="{7F24D16E-3242-4080-947A-75F53CA6C9B4}" srcOrd="0" destOrd="0" presId="urn:microsoft.com/office/officeart/2005/8/layout/process1"/>
    <dgm:cxn modelId="{E9813886-19FB-4AA6-AA96-49A05CFB042A}" type="presOf" srcId="{F007872A-F085-4966-AAA1-35A360EDED99}" destId="{D11044C4-58C8-463C-A4B3-E49BDF2FAA61}" srcOrd="0" destOrd="0" presId="urn:microsoft.com/office/officeart/2005/8/layout/process1"/>
    <dgm:cxn modelId="{F3B0C0B8-1F30-43A9-9AAE-338C946FEDCB}" type="presOf" srcId="{8FC7BB19-CE0F-4EA0-926E-1BF25FDD05B9}" destId="{7B12A73E-57AC-4967-AF24-416B4F417DE8}" srcOrd="0" destOrd="0" presId="urn:microsoft.com/office/officeart/2005/8/layout/process1"/>
    <dgm:cxn modelId="{79116EEA-8138-4652-9FC6-3D2D14395615}" type="presOf" srcId="{287EF8A1-E718-4AD6-8675-AE6D7680F242}" destId="{73924CEE-F049-464F-9BCA-4AAEE9C15EE4}" srcOrd="0" destOrd="0" presId="urn:microsoft.com/office/officeart/2005/8/layout/process1"/>
    <dgm:cxn modelId="{A6CB1A0F-CFBB-4549-B9B4-FD39CB39F9E0}" srcId="{F007872A-F085-4966-AAA1-35A360EDED99}" destId="{E4C9D831-11E0-4E91-B4F4-A715D22489D7}" srcOrd="2" destOrd="0" parTransId="{13E24D68-D4D5-43C8-A125-5A353E102FAA}" sibTransId="{81C5FAD5-CA71-4EB4-8341-0E59A3DFC452}"/>
    <dgm:cxn modelId="{B7304E6B-DE9C-448B-9830-527F3AFE4BEF}" srcId="{F007872A-F085-4966-AAA1-35A360EDED99}" destId="{320F2AB0-FD81-4FF7-92B2-00398BF83DA5}" srcOrd="1" destOrd="0" parTransId="{DFA898CD-6B06-4213-B036-7EAE691FD14D}" sibTransId="{E8970981-F848-408D-A69B-C1ED3F7308DA}"/>
    <dgm:cxn modelId="{7769C054-A05C-4B70-8D1E-F8692E0CB429}" srcId="{F007872A-F085-4966-AAA1-35A360EDED99}" destId="{287EF8A1-E718-4AD6-8675-AE6D7680F242}" srcOrd="0" destOrd="0" parTransId="{4D2A8ED4-77F4-4533-92F0-FBEC5FFB248D}" sibTransId="{8FC7BB19-CE0F-4EA0-926E-1BF25FDD05B9}"/>
    <dgm:cxn modelId="{E257F7FD-F027-4FDE-BEA3-C0C697A32065}" type="presOf" srcId="{E8970981-F848-408D-A69B-C1ED3F7308DA}" destId="{93DC9FA5-5E38-4B01-B855-E0BB02497CF6}" srcOrd="1" destOrd="0" presId="urn:microsoft.com/office/officeart/2005/8/layout/process1"/>
    <dgm:cxn modelId="{1A25F948-A1CE-4D6E-85FA-34FD2C361CBB}" type="presOf" srcId="{E8970981-F848-408D-A69B-C1ED3F7308DA}" destId="{69C5333A-FFF0-4AA3-BD96-D21B631D450D}" srcOrd="0" destOrd="0" presId="urn:microsoft.com/office/officeart/2005/8/layout/process1"/>
    <dgm:cxn modelId="{B6071585-635F-4BB3-B298-9FE6B1EBF4F1}" type="presOf" srcId="{8FC7BB19-CE0F-4EA0-926E-1BF25FDD05B9}" destId="{DF399F9C-3E63-4402-98C9-4F756D0ABECD}" srcOrd="1" destOrd="0" presId="urn:microsoft.com/office/officeart/2005/8/layout/process1"/>
    <dgm:cxn modelId="{603FA5E8-C839-41CA-A752-9132A81E9915}" type="presOf" srcId="{E4C9D831-11E0-4E91-B4F4-A715D22489D7}" destId="{63811F35-6EEC-493C-AD4C-93E657BA9A2F}" srcOrd="0" destOrd="0" presId="urn:microsoft.com/office/officeart/2005/8/layout/process1"/>
    <dgm:cxn modelId="{9AB346FE-019D-4522-998C-C6D2EF97C3F0}" type="presParOf" srcId="{D11044C4-58C8-463C-A4B3-E49BDF2FAA61}" destId="{73924CEE-F049-464F-9BCA-4AAEE9C15EE4}" srcOrd="0" destOrd="0" presId="urn:microsoft.com/office/officeart/2005/8/layout/process1"/>
    <dgm:cxn modelId="{B14E630C-5C9B-4FE6-B380-547959E5D682}" type="presParOf" srcId="{D11044C4-58C8-463C-A4B3-E49BDF2FAA61}" destId="{7B12A73E-57AC-4967-AF24-416B4F417DE8}" srcOrd="1" destOrd="0" presId="urn:microsoft.com/office/officeart/2005/8/layout/process1"/>
    <dgm:cxn modelId="{600B04BB-9F0E-4EA7-A041-E5763BB492C9}" type="presParOf" srcId="{7B12A73E-57AC-4967-AF24-416B4F417DE8}" destId="{DF399F9C-3E63-4402-98C9-4F756D0ABECD}" srcOrd="0" destOrd="0" presId="urn:microsoft.com/office/officeart/2005/8/layout/process1"/>
    <dgm:cxn modelId="{E25A61F7-0133-4852-B3E4-F69C959F51C2}" type="presParOf" srcId="{D11044C4-58C8-463C-A4B3-E49BDF2FAA61}" destId="{7F24D16E-3242-4080-947A-75F53CA6C9B4}" srcOrd="2" destOrd="0" presId="urn:microsoft.com/office/officeart/2005/8/layout/process1"/>
    <dgm:cxn modelId="{84C11A8B-CD96-4F6C-B3CD-5BEEB4C907A5}" type="presParOf" srcId="{D11044C4-58C8-463C-A4B3-E49BDF2FAA61}" destId="{69C5333A-FFF0-4AA3-BD96-D21B631D450D}" srcOrd="3" destOrd="0" presId="urn:microsoft.com/office/officeart/2005/8/layout/process1"/>
    <dgm:cxn modelId="{9F1964C8-972A-4623-940F-8AC7908B31A5}" type="presParOf" srcId="{69C5333A-FFF0-4AA3-BD96-D21B631D450D}" destId="{93DC9FA5-5E38-4B01-B855-E0BB02497CF6}" srcOrd="0" destOrd="0" presId="urn:microsoft.com/office/officeart/2005/8/layout/process1"/>
    <dgm:cxn modelId="{23E9A99F-FBF5-49B0-A791-59F3F2765886}" type="presParOf" srcId="{D11044C4-58C8-463C-A4B3-E49BDF2FAA61}" destId="{63811F35-6EEC-493C-AD4C-93E657BA9A2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924CEE-F049-464F-9BCA-4AAEE9C15EE4}">
      <dsp:nvSpPr>
        <dsp:cNvPr id="0" name=""/>
        <dsp:cNvSpPr/>
      </dsp:nvSpPr>
      <dsp:spPr>
        <a:xfrm>
          <a:off x="2611" y="352792"/>
          <a:ext cx="780677" cy="6660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750 F </a:t>
          </a:r>
          <a:endParaRPr lang="en-US" sz="1600" kern="1200" dirty="0"/>
        </a:p>
      </dsp:txBody>
      <dsp:txXfrm>
        <a:off x="2611" y="352792"/>
        <a:ext cx="780677" cy="666015"/>
      </dsp:txXfrm>
    </dsp:sp>
    <dsp:sp modelId="{7B12A73E-57AC-4967-AF24-416B4F417DE8}">
      <dsp:nvSpPr>
        <dsp:cNvPr id="0" name=""/>
        <dsp:cNvSpPr/>
      </dsp:nvSpPr>
      <dsp:spPr>
        <a:xfrm>
          <a:off x="861357" y="588995"/>
          <a:ext cx="165503" cy="1936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861357" y="588995"/>
        <a:ext cx="165503" cy="193608"/>
      </dsp:txXfrm>
    </dsp:sp>
    <dsp:sp modelId="{7F24D16E-3242-4080-947A-75F53CA6C9B4}">
      <dsp:nvSpPr>
        <dsp:cNvPr id="0" name=""/>
        <dsp:cNvSpPr/>
      </dsp:nvSpPr>
      <dsp:spPr>
        <a:xfrm>
          <a:off x="1095561" y="352792"/>
          <a:ext cx="780677" cy="6660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Cooler</a:t>
          </a:r>
          <a:endParaRPr lang="en-US" sz="1600" kern="1200" dirty="0"/>
        </a:p>
      </dsp:txBody>
      <dsp:txXfrm>
        <a:off x="1095561" y="352792"/>
        <a:ext cx="780677" cy="666015"/>
      </dsp:txXfrm>
    </dsp:sp>
    <dsp:sp modelId="{69C5333A-FFF0-4AA3-BD96-D21B631D450D}">
      <dsp:nvSpPr>
        <dsp:cNvPr id="0" name=""/>
        <dsp:cNvSpPr/>
      </dsp:nvSpPr>
      <dsp:spPr>
        <a:xfrm>
          <a:off x="1954306" y="588995"/>
          <a:ext cx="165503" cy="1936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954306" y="588995"/>
        <a:ext cx="165503" cy="193608"/>
      </dsp:txXfrm>
    </dsp:sp>
    <dsp:sp modelId="{63811F35-6EEC-493C-AD4C-93E657BA9A2F}">
      <dsp:nvSpPr>
        <dsp:cNvPr id="0" name=""/>
        <dsp:cNvSpPr/>
      </dsp:nvSpPr>
      <dsp:spPr>
        <a:xfrm>
          <a:off x="2188510" y="352792"/>
          <a:ext cx="780677" cy="6660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390F</a:t>
          </a:r>
          <a:endParaRPr lang="en-US" sz="1600" kern="1200" dirty="0"/>
        </a:p>
      </dsp:txBody>
      <dsp:txXfrm>
        <a:off x="2188510" y="352792"/>
        <a:ext cx="780677" cy="666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5ACD-E393-40CD-84E3-8F3AA5F35A8A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58-914E-479E-9FB9-D4F98BE76E9D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rew.cmu.edu/user/kmeister/egroup/bin/Holt_SummaryIGCC_Cost_CCS_03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http://www.andrew.cmu.edu/user/kmeister/egroup/bin/Holt_SummaryIGCC_Cost_CCS_03.pdf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48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Fixed numbers</a:t>
            </a:r>
            <a:r>
              <a:rPr lang="en-US" baseline="0" dirty="0" smtClean="0"/>
              <a:t>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E5D3-39FB-439A-9512-853D82BEE6BF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402-3517-4285-8F08-B77F3C0B20AD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70A79-9346-454E-B7B3-248FD4D2DB98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06C3-1620-411A-80AC-3C5F3A068150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0E30-C3CA-4E3A-90A3-D45E6C496DA3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DD52-4A0F-4B7A-996D-AD0DD87FE589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F9A3-81D0-4FDD-9CF6-25F90F0AAA57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EDB1-15E8-41E2-B96F-DCBD65780820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08C8-E43C-418B-8AAF-311AFA6EED6F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B535-5C9B-477D-92CE-A0A43ECAA41F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5D1583-90F2-4F8E-B14A-557D0A4AF69C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CA9546-325A-485E-AE6F-9A2B7D1FEB07}" type="datetime1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ntech.com/periodic/elements/" TargetMode="External"/><Relationship Id="rId2" Type="http://schemas.openxmlformats.org/officeDocument/2006/relationships/hyperlink" Target="http://www.andrew.cmu.edu/user/kmeister/egroup/bin/Holt_SummaryIGCC_Cost_CCS_03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syngas</a:t>
            </a:r>
            <a:r>
              <a:rPr lang="en-US" dirty="0" smtClean="0"/>
              <a:t>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33800"/>
            <a:ext cx="8382000" cy="2514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February 15,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the outlet of the </a:t>
            </a:r>
            <a:r>
              <a:rPr lang="en-US" sz="2400" dirty="0" err="1" smtClean="0"/>
              <a:t>gasifier</a:t>
            </a:r>
            <a:r>
              <a:rPr lang="en-US" sz="2400" dirty="0" smtClean="0"/>
              <a:t> reactor the temperature of the </a:t>
            </a:r>
            <a:r>
              <a:rPr lang="en-US" sz="2400" dirty="0" err="1" smtClean="0"/>
              <a:t>syngas</a:t>
            </a:r>
            <a:r>
              <a:rPr lang="en-US" sz="2400" dirty="0" smtClean="0"/>
              <a:t> is around 1500°C and the fly</a:t>
            </a:r>
            <a:br>
              <a:rPr lang="en-US" sz="2400" dirty="0" smtClean="0"/>
            </a:br>
            <a:r>
              <a:rPr lang="en-US" sz="2400" dirty="0" smtClean="0"/>
              <a:t>ash (or slag) is in liquid form. To protect downstream process equipment from fouling, a quench is needed to solidify the slag and make it non-sticky. </a:t>
            </a:r>
          </a:p>
          <a:p>
            <a:r>
              <a:rPr lang="en-US" sz="2400" dirty="0" smtClean="0"/>
              <a:t>There are four types of quenches: 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Water quench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Radiant quench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Quenching by Recycle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Chemical quench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10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Quenching By Recycle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Used in Shell Coal Gasifier </a:t>
            </a:r>
          </a:p>
          <a:p>
            <a:pPr lvl="0"/>
            <a:r>
              <a:rPr lang="en-US" dirty="0" smtClean="0"/>
              <a:t>After particle removal in the candle filter, about half of the </a:t>
            </a:r>
            <a:r>
              <a:rPr lang="en-US" dirty="0" err="1" smtClean="0"/>
              <a:t>syngas</a:t>
            </a:r>
            <a:r>
              <a:rPr lang="en-US" dirty="0" smtClean="0"/>
              <a:t> flow which has a temperature around 600°F is recompressed and recycled to the </a:t>
            </a:r>
            <a:r>
              <a:rPr lang="en-US" dirty="0" err="1" smtClean="0"/>
              <a:t>gasifier</a:t>
            </a:r>
            <a:r>
              <a:rPr lang="en-US" dirty="0" smtClean="0"/>
              <a:t> outlet.</a:t>
            </a:r>
          </a:p>
          <a:p>
            <a:pPr lvl="0"/>
            <a:r>
              <a:rPr lang="en-US" dirty="0" smtClean="0"/>
              <a:t>By mixing the 2700°F hot </a:t>
            </a:r>
            <a:r>
              <a:rPr lang="en-US" dirty="0" err="1" smtClean="0"/>
              <a:t>syngas</a:t>
            </a:r>
            <a:r>
              <a:rPr lang="en-US" dirty="0" smtClean="0"/>
              <a:t> with the</a:t>
            </a:r>
            <a:br>
              <a:rPr lang="en-US" dirty="0" smtClean="0"/>
            </a:br>
            <a:r>
              <a:rPr lang="en-US" dirty="0" smtClean="0"/>
              <a:t>recycle stream, a cooling down to around 1650°F is achieved. </a:t>
            </a:r>
          </a:p>
          <a:p>
            <a:r>
              <a:rPr lang="en-US" dirty="0" smtClean="0"/>
              <a:t>Heat is then recovered in a convective </a:t>
            </a:r>
            <a:r>
              <a:rPr lang="en-US" dirty="0" err="1" smtClean="0"/>
              <a:t>syngas</a:t>
            </a:r>
            <a:r>
              <a:rPr lang="en-US" dirty="0" smtClean="0"/>
              <a:t> cooler.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Syngas</a:t>
            </a:r>
            <a:r>
              <a:rPr lang="en-US" dirty="0" smtClean="0"/>
              <a:t> Cleaning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Raw </a:t>
            </a:r>
            <a:r>
              <a:rPr lang="en-US" dirty="0" err="1" smtClean="0"/>
              <a:t>syngas</a:t>
            </a:r>
            <a:r>
              <a:rPr lang="en-US" dirty="0" smtClean="0"/>
              <a:t> sent to DSR then through a </a:t>
            </a:r>
            <a:r>
              <a:rPr lang="en-US" dirty="0" smtClean="0"/>
              <a:t> </a:t>
            </a:r>
            <a:r>
              <a:rPr lang="en-US" dirty="0" smtClean="0"/>
              <a:t>filter</a:t>
            </a:r>
          </a:p>
          <a:p>
            <a:r>
              <a:rPr lang="en-US" dirty="0" smtClean="0"/>
              <a:t>Raw </a:t>
            </a:r>
            <a:r>
              <a:rPr lang="en-US" dirty="0" err="1" smtClean="0"/>
              <a:t>syngas</a:t>
            </a:r>
            <a:r>
              <a:rPr lang="en-US" dirty="0" smtClean="0"/>
              <a:t> is sent to an absorber</a:t>
            </a:r>
          </a:p>
          <a:p>
            <a:pPr lvl="1"/>
            <a:r>
              <a:rPr lang="en-US" dirty="0" smtClean="0"/>
              <a:t>MDEA (</a:t>
            </a:r>
            <a:r>
              <a:rPr lang="en-US" dirty="0" err="1" smtClean="0"/>
              <a:t>methyldiethanolamine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Solvent Regeneration (</a:t>
            </a:r>
            <a:r>
              <a:rPr lang="en-US" dirty="0" err="1" smtClean="0"/>
              <a:t>Reboiler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en-US" dirty="0" smtClean="0"/>
              <a:t>Second absorber section for CO</a:t>
            </a:r>
            <a:r>
              <a:rPr lang="en-US" sz="1800" dirty="0" smtClean="0"/>
              <a:t>2</a:t>
            </a:r>
            <a:r>
              <a:rPr lang="en-US" dirty="0" smtClean="0"/>
              <a:t> removal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, CO, and </a:t>
            </a:r>
            <a:r>
              <a:rPr lang="en-US" dirty="0" smtClean="0"/>
              <a:t>very </a:t>
            </a:r>
            <a:r>
              <a:rPr lang="en-US" dirty="0" err="1" smtClean="0"/>
              <a:t>litte</a:t>
            </a:r>
            <a:r>
              <a:rPr lang="en-US" dirty="0" smtClean="0"/>
              <a:t> CO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sent to WGS</a:t>
            </a:r>
          </a:p>
          <a:p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 in acid gas sent to Claus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Claus 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 burnt in a furnace with O</a:t>
            </a:r>
            <a:r>
              <a:rPr lang="en-US" sz="1800" dirty="0" smtClean="0"/>
              <a:t>2</a:t>
            </a:r>
            <a:r>
              <a:rPr lang="en-US" dirty="0" smtClean="0"/>
              <a:t> and air</a:t>
            </a:r>
          </a:p>
          <a:p>
            <a:pPr lvl="1"/>
            <a:r>
              <a:rPr lang="pt-BR" dirty="0" smtClean="0"/>
              <a:t>H</a:t>
            </a:r>
            <a:r>
              <a:rPr lang="pt-BR" sz="1800" dirty="0" smtClean="0"/>
              <a:t>2</a:t>
            </a:r>
            <a:r>
              <a:rPr lang="pt-BR" dirty="0" smtClean="0"/>
              <a:t>S + 1½ O</a:t>
            </a:r>
            <a:r>
              <a:rPr lang="pt-BR" sz="1800" dirty="0" smtClean="0"/>
              <a:t>2</a:t>
            </a:r>
            <a:r>
              <a:rPr lang="pt-BR" dirty="0" smtClean="0"/>
              <a:t> ←→ SO</a:t>
            </a:r>
            <a:r>
              <a:rPr lang="pt-BR" sz="1800" dirty="0" smtClean="0"/>
              <a:t>2</a:t>
            </a:r>
            <a:r>
              <a:rPr lang="pt-BR" dirty="0" smtClean="0"/>
              <a:t> +H</a:t>
            </a:r>
            <a:r>
              <a:rPr lang="pt-BR" sz="1800" dirty="0" smtClean="0"/>
              <a:t>2</a:t>
            </a:r>
            <a:r>
              <a:rPr lang="pt-BR" dirty="0" smtClean="0"/>
              <a:t>O </a:t>
            </a:r>
          </a:p>
          <a:p>
            <a:pPr lvl="1"/>
            <a:r>
              <a:rPr lang="pt-BR" dirty="0" smtClean="0"/>
              <a:t>2 H</a:t>
            </a:r>
            <a:r>
              <a:rPr lang="pt-BR" sz="1800" dirty="0" smtClean="0"/>
              <a:t>2</a:t>
            </a:r>
            <a:r>
              <a:rPr lang="pt-BR" dirty="0" smtClean="0"/>
              <a:t>S +SO</a:t>
            </a:r>
            <a:r>
              <a:rPr lang="pt-BR" sz="1800" dirty="0" smtClean="0"/>
              <a:t>2</a:t>
            </a:r>
            <a:r>
              <a:rPr lang="pt-BR" dirty="0" smtClean="0"/>
              <a:t> ←→ 2 H</a:t>
            </a:r>
            <a:r>
              <a:rPr lang="pt-BR" sz="1800" dirty="0" smtClean="0"/>
              <a:t>2</a:t>
            </a:r>
            <a:r>
              <a:rPr lang="pt-BR" dirty="0" smtClean="0"/>
              <a:t>O+ 3/8 S</a:t>
            </a:r>
            <a:r>
              <a:rPr lang="pt-BR" sz="1800" dirty="0" smtClean="0"/>
              <a:t>8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3 H</a:t>
            </a:r>
            <a:r>
              <a:rPr lang="pt-BR" sz="1800" dirty="0" smtClean="0"/>
              <a:t>2</a:t>
            </a:r>
            <a:r>
              <a:rPr lang="pt-BR" dirty="0" smtClean="0"/>
              <a:t>S + 1½ O</a:t>
            </a:r>
            <a:r>
              <a:rPr lang="pt-BR" sz="1800" dirty="0" smtClean="0"/>
              <a:t>2</a:t>
            </a:r>
            <a:r>
              <a:rPr lang="pt-BR" dirty="0" smtClean="0"/>
              <a:t> ←→ 3 H</a:t>
            </a:r>
            <a:r>
              <a:rPr lang="pt-BR" sz="1800" dirty="0" smtClean="0"/>
              <a:t>2</a:t>
            </a:r>
            <a:r>
              <a:rPr lang="pt-BR" dirty="0" smtClean="0"/>
              <a:t>O+ 3/8 S</a:t>
            </a:r>
            <a:r>
              <a:rPr lang="pt-BR" sz="1800" dirty="0" smtClean="0"/>
              <a:t>8</a:t>
            </a:r>
          </a:p>
          <a:p>
            <a:pPr lvl="1"/>
            <a:endParaRPr lang="en-US" sz="1600" dirty="0" smtClean="0"/>
          </a:p>
          <a:p>
            <a:r>
              <a:rPr lang="pt-BR" dirty="0" smtClean="0"/>
              <a:t>Heated, passed over an alumina catalyst, and condesned multiple </a:t>
            </a:r>
            <a:r>
              <a:rPr lang="pt-BR" dirty="0" smtClean="0"/>
              <a:t>times</a:t>
            </a:r>
          </a:p>
          <a:p>
            <a:pPr lvl="1"/>
            <a:r>
              <a:rPr lang="pt-BR" dirty="0" smtClean="0"/>
              <a:t>Combusted at 1832 - 2192</a:t>
            </a:r>
            <a:r>
              <a:rPr lang="pt-BR" dirty="0" smtClean="0">
                <a:latin typeface="Calibri"/>
              </a:rPr>
              <a:t>°F</a:t>
            </a:r>
          </a:p>
          <a:p>
            <a:pPr lvl="1"/>
            <a:r>
              <a:rPr lang="pt-BR" dirty="0" smtClean="0">
                <a:latin typeface="Calibri"/>
              </a:rPr>
              <a:t>Cooled then reheated to 392 - 572°F for reactors</a:t>
            </a:r>
            <a:endParaRPr lang="pt-BR" dirty="0" smtClean="0"/>
          </a:p>
          <a:p>
            <a:pPr lvl="1"/>
            <a:r>
              <a:rPr lang="pt-BR" dirty="0" smtClean="0"/>
              <a:t>3 </a:t>
            </a:r>
            <a:r>
              <a:rPr lang="pt-BR" dirty="0" smtClean="0"/>
              <a:t>Claus reactors</a:t>
            </a:r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 lvl="1"/>
            <a:endParaRPr lang="pt-B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ctr"/>
            <a:r>
              <a:rPr lang="en-US" dirty="0" smtClean="0"/>
              <a:t>WGS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An reversible exothermic reaction       </a:t>
            </a:r>
          </a:p>
          <a:p>
            <a:pPr lvl="1" algn="ctr"/>
            <a:r>
              <a:rPr lang="en-US" sz="1600" dirty="0" smtClean="0"/>
              <a:t>CO + H2O </a:t>
            </a:r>
            <a:r>
              <a:rPr lang="en-US" sz="1600" dirty="0" smtClean="0">
                <a:sym typeface="Wingdings" pitchFamily="2" charset="2"/>
              </a:rPr>
              <a:t> &lt; ---- &gt; CO2 + H2      ( -17,706 BTU/lb-mole)  </a:t>
            </a:r>
            <a:endParaRPr lang="en-US" sz="1600" dirty="0" smtClean="0"/>
          </a:p>
          <a:p>
            <a:r>
              <a:rPr lang="en-US" dirty="0" smtClean="0"/>
              <a:t>Equilibrium dependant on temperature but not pressure</a:t>
            </a:r>
          </a:p>
          <a:p>
            <a:r>
              <a:rPr lang="en-US" dirty="0" smtClean="0"/>
              <a:t>Typical shift are done in two steps a hot and a cold </a:t>
            </a:r>
          </a:p>
          <a:p>
            <a:endParaRPr lang="en-US" dirty="0" smtClean="0"/>
          </a:p>
          <a:p>
            <a:r>
              <a:rPr lang="en-US" dirty="0" smtClean="0"/>
              <a:t>Catalysts</a:t>
            </a:r>
          </a:p>
          <a:p>
            <a:pPr lvl="1"/>
            <a:r>
              <a:rPr lang="en-US" dirty="0" smtClean="0"/>
              <a:t>Ferro-Chrome (Fe3O4 Cr2O3) for HTS</a:t>
            </a:r>
          </a:p>
          <a:p>
            <a:pPr lvl="1"/>
            <a:r>
              <a:rPr lang="en-US" dirty="0" smtClean="0"/>
              <a:t>Copper Zinc (Cu Zn) for LTS</a:t>
            </a:r>
          </a:p>
          <a:p>
            <a:pPr lvl="2"/>
            <a:r>
              <a:rPr lang="en-US" dirty="0" smtClean="0"/>
              <a:t>Cobalt Molybdenum (Co Mb) for sulfur contents LTS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3048000" y="3429000"/>
          <a:ext cx="29718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15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 descr="Overall Flow Sheet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33600"/>
            <a:ext cx="9234800" cy="2286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Sheets (Part 1)</a:t>
            </a:r>
            <a:endParaRPr lang="en-US" dirty="0"/>
          </a:p>
        </p:txBody>
      </p:sp>
      <p:pic>
        <p:nvPicPr>
          <p:cNvPr id="5" name="Content Placeholder 4" descr="Gasifier section OF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8382000" cy="50886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16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Sheets (Part 2)</a:t>
            </a:r>
            <a:endParaRPr lang="en-US" dirty="0"/>
          </a:p>
        </p:txBody>
      </p:sp>
      <p:pic>
        <p:nvPicPr>
          <p:cNvPr id="5" name="Content Placeholder 4" descr="Cleaning and Shift sections OF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41581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17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Material Balance Assumptions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Assuming </a:t>
            </a:r>
            <a:r>
              <a:rPr lang="en-US" sz="2400" dirty="0" err="1" smtClean="0"/>
              <a:t>petcoke</a:t>
            </a:r>
            <a:r>
              <a:rPr lang="en-US" sz="2400" dirty="0" smtClean="0"/>
              <a:t> is converted according to literature</a:t>
            </a:r>
          </a:p>
          <a:p>
            <a:r>
              <a:rPr lang="en-US" sz="2400" dirty="0" smtClean="0"/>
              <a:t>Assuming only </a:t>
            </a:r>
            <a:r>
              <a:rPr lang="en-US" sz="2400" dirty="0" smtClean="0"/>
              <a:t>90</a:t>
            </a:r>
            <a:r>
              <a:rPr lang="en-US" sz="2400" dirty="0" smtClean="0"/>
              <a:t>% (mole) CO2 is absorbed into </a:t>
            </a:r>
            <a:r>
              <a:rPr lang="en-US" sz="2400" dirty="0" smtClean="0"/>
              <a:t>absorbers along with all H2S, COS, H2O</a:t>
            </a:r>
          </a:p>
          <a:p>
            <a:r>
              <a:rPr lang="en-US" sz="2400" dirty="0" smtClean="0"/>
              <a:t>Assuming </a:t>
            </a:r>
            <a:r>
              <a:rPr lang="en-US" sz="2400" dirty="0" smtClean="0"/>
              <a:t>all water reacted with CO, 100% conversion</a:t>
            </a:r>
          </a:p>
          <a:p>
            <a:pPr lvl="1"/>
            <a:r>
              <a:rPr lang="en-US" sz="2000" dirty="0" smtClean="0"/>
              <a:t>If no split then only 58.79% CO needs to get converted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18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Balances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6" name="Picture 35" descr="Mat bal pic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799"/>
            <a:ext cx="9144000" cy="265621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Petroleum Coke Definition </a:t>
            </a:r>
          </a:p>
          <a:p>
            <a:r>
              <a:rPr lang="en-US" dirty="0" smtClean="0"/>
              <a:t>Block Flow</a:t>
            </a:r>
          </a:p>
          <a:p>
            <a:r>
              <a:rPr lang="en-US" dirty="0" smtClean="0"/>
              <a:t>Gasifier </a:t>
            </a:r>
            <a:r>
              <a:rPr lang="en-US" dirty="0" smtClean="0"/>
              <a:t>Comparisons</a:t>
            </a:r>
            <a:endParaRPr lang="en-US" dirty="0" smtClean="0"/>
          </a:p>
          <a:p>
            <a:r>
              <a:rPr lang="en-US" dirty="0" smtClean="0"/>
              <a:t>Environmental Concerns </a:t>
            </a:r>
            <a:endParaRPr lang="en-US" dirty="0" smtClean="0"/>
          </a:p>
          <a:p>
            <a:pPr lvl="1"/>
            <a:r>
              <a:rPr lang="en-US" dirty="0" smtClean="0"/>
              <a:t>Location: Gulf Coast</a:t>
            </a:r>
          </a:p>
          <a:p>
            <a:pPr lvl="1"/>
            <a:r>
              <a:rPr lang="en-US" dirty="0" smtClean="0"/>
              <a:t>Sulfur Concerns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</a:t>
            </a:r>
            <a:r>
              <a:rPr lang="en-US" sz="1600" dirty="0" smtClean="0"/>
              <a:t>2</a:t>
            </a:r>
            <a:r>
              <a:rPr lang="en-US" dirty="0" smtClean="0"/>
              <a:t> Concerns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Material Balances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20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0" name="Picture 9" descr="Balance pic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9012966" cy="3321067"/>
          </a:xfrm>
          <a:prstGeom prst="rect">
            <a:avLst/>
          </a:prstGeom>
        </p:spPr>
      </p:pic>
      <p:pic>
        <p:nvPicPr>
          <p:cNvPr id="11" name="Picture 10" descr="Balance Pic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57872"/>
            <a:ext cx="8381999" cy="230012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600200"/>
            <a:ext cx="8229600" cy="3886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Content Placeholder 4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600200"/>
            <a:ext cx="8229600" cy="4525963"/>
          </a:xfrm>
          <a:blipFill rotWithShape="1">
            <a:blip r:embed="rId2" cstate="print"/>
            <a:stretch>
              <a:fillRect l="-1630" t="-1752" r="-1852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600200"/>
            <a:ext cx="8229600" cy="4191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 Continued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600200"/>
            <a:ext cx="8229600" cy="4525963"/>
          </a:xfrm>
          <a:blipFill rotWithShape="1">
            <a:blip r:embed="rId2" cstate="print"/>
            <a:stretch>
              <a:fillRect l="-1630" t="-1752"/>
            </a:stretch>
          </a:blipFill>
        </p:spPr>
        <p:txBody>
          <a:bodyPr/>
          <a:lstStyle/>
          <a:p>
            <a:pPr>
              <a:buNone/>
            </a:pPr>
            <a:endParaRPr lang="en-US" dirty="0">
              <a:noFill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Petroleum Coke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Basis: 2010 </a:t>
            </a:r>
            <a:r>
              <a:rPr lang="en-US" dirty="0" smtClean="0"/>
              <a:t>Avg. Petroleum Coke through November</a:t>
            </a:r>
          </a:p>
          <a:p>
            <a:r>
              <a:rPr lang="en-US" dirty="0" smtClean="0"/>
              <a:t>4.8 % Sulfur content</a:t>
            </a:r>
          </a:p>
          <a:p>
            <a:r>
              <a:rPr lang="en-US" dirty="0" smtClean="0"/>
              <a:t>$60.95 per ton</a:t>
            </a:r>
          </a:p>
          <a:p>
            <a:r>
              <a:rPr lang="en-US" dirty="0" smtClean="0"/>
              <a:t>$121,900 per day</a:t>
            </a:r>
          </a:p>
          <a:p>
            <a:r>
              <a:rPr lang="en-US" dirty="0" smtClean="0"/>
              <a:t>$4.5 million per year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5334000"/>
            <a:ext cx="4078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n-US" dirty="0" smtClean="0"/>
              <a:t>Electric Power Monthly February 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Equipment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24</a:t>
            </a:fld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600200"/>
          <a:ext cx="7315200" cy="44755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12220"/>
                <a:gridCol w="3702980"/>
              </a:tblGrid>
              <a:tr h="987552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/>
                        <a:t>Gasifier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/>
                        <a:t>Gasifier (qty 2), </a:t>
                      </a:r>
                      <a:r>
                        <a:rPr lang="en-US" sz="2400" u="none" strike="noStrike" dirty="0" err="1"/>
                        <a:t>Syngas</a:t>
                      </a:r>
                      <a:r>
                        <a:rPr lang="en-US" sz="2400" u="none" strike="noStrike" dirty="0"/>
                        <a:t> Cooler(qty 2), Synthetic gas Cyclone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9184"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691286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/>
                        <a:t>ASU (Qty 2)</a:t>
                      </a:r>
                      <a:endParaRPr lang="en-US" sz="2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/>
                        <a:t>Oxygen Compressor, Nitrogen Compressor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29184"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724205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 err="1"/>
                        <a:t>Syngas</a:t>
                      </a:r>
                      <a:r>
                        <a:rPr lang="en-US" sz="2400" u="none" strike="noStrike" dirty="0"/>
                        <a:t> Cleanup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 smtClean="0"/>
                        <a:t>Sulfur </a:t>
                      </a:r>
                      <a:r>
                        <a:rPr lang="en-US" sz="2400" u="none" strike="noStrike" dirty="0"/>
                        <a:t>Plant, Water Gas Shift Reactors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95021"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5836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/>
                        <a:t>Cooling Water System</a:t>
                      </a:r>
                      <a:endParaRPr lang="en-US" sz="2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 dirty="0"/>
                        <a:t>Circulating Water Pump, Cooling Tower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Nitrogen and Oxygen Supply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looking at </a:t>
            </a:r>
            <a:r>
              <a:rPr lang="en-US" dirty="0" err="1" smtClean="0"/>
              <a:t>Linde</a:t>
            </a:r>
            <a:r>
              <a:rPr lang="en-US" dirty="0" smtClean="0"/>
              <a:t> and Praxair</a:t>
            </a:r>
          </a:p>
          <a:p>
            <a:r>
              <a:rPr lang="en-US" dirty="0" smtClean="0"/>
              <a:t>Deciding on either on-site production or Pipeline</a:t>
            </a:r>
          </a:p>
          <a:p>
            <a:r>
              <a:rPr lang="en-US" dirty="0" smtClean="0"/>
              <a:t>Able to supply O</a:t>
            </a:r>
            <a:r>
              <a:rPr lang="en-US" sz="2000" dirty="0" smtClean="0"/>
              <a:t>2 </a:t>
            </a:r>
            <a:r>
              <a:rPr lang="en-US" dirty="0" smtClean="0"/>
              <a:t>and N</a:t>
            </a:r>
            <a:r>
              <a:rPr lang="en-US" sz="2000" dirty="0" smtClean="0"/>
              <a:t>2 </a:t>
            </a:r>
            <a:r>
              <a:rPr lang="en-US" dirty="0" smtClean="0"/>
              <a:t>at any required pressure and purity</a:t>
            </a:r>
          </a:p>
          <a:p>
            <a:r>
              <a:rPr lang="en-US" dirty="0" smtClean="0"/>
              <a:t>Looking to be Cost effective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</a:t>
            </a:r>
          </a:p>
          <a:p>
            <a:pPr lvl="1"/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Recommendations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26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Econ. Eval. Factored from Equip. Costs: 				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27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28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800" dirty="0" smtClean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www.andrew.cmu.edu/user/kmeister/egroup/bin/Holt_SummaryIGCC_Cost_CCS_03.pdf</a:t>
            </a:r>
            <a:endParaRPr lang="en-US" sz="2800" dirty="0" smtClean="0"/>
          </a:p>
          <a:p>
            <a:r>
              <a:rPr lang="en-US" sz="2800" dirty="0" smtClean="0"/>
              <a:t>Electric </a:t>
            </a:r>
            <a:r>
              <a:rPr lang="en-US" sz="2800" dirty="0" smtClean="0"/>
              <a:t>Power Monthly February </a:t>
            </a:r>
            <a:r>
              <a:rPr lang="en-US" sz="2800" dirty="0" smtClean="0"/>
              <a:t>2011</a:t>
            </a:r>
            <a:endParaRPr lang="en-US" dirty="0" smtClean="0"/>
          </a:p>
          <a:p>
            <a:r>
              <a:rPr lang="en-US" dirty="0" err="1" smtClean="0"/>
              <a:t>Higman</a:t>
            </a:r>
            <a:r>
              <a:rPr lang="en-US" dirty="0" smtClean="0"/>
              <a:t>, Chris, and Maarten Van Der. </a:t>
            </a:r>
            <a:r>
              <a:rPr lang="en-US" dirty="0" err="1" smtClean="0"/>
              <a:t>Burgt</a:t>
            </a:r>
            <a:r>
              <a:rPr lang="en-US" dirty="0" smtClean="0"/>
              <a:t>. </a:t>
            </a:r>
            <a:r>
              <a:rPr lang="en-US" i="1" dirty="0" smtClean="0"/>
              <a:t>Gasification</a:t>
            </a:r>
            <a:r>
              <a:rPr lang="en-US" dirty="0" smtClean="0"/>
              <a:t>. Amsterdam: Gulf Professional Pub./Elsevier Science, 2008. Print</a:t>
            </a:r>
            <a:r>
              <a:rPr lang="en-US" dirty="0" smtClean="0"/>
              <a:t>.</a:t>
            </a:r>
          </a:p>
          <a:p>
            <a:r>
              <a:rPr lang="en-US" sz="3200" dirty="0" smtClean="0"/>
              <a:t>Holt, Neville, Gorge </a:t>
            </a:r>
            <a:r>
              <a:rPr lang="en-US" sz="3200" dirty="0" err="1" smtClean="0"/>
              <a:t>Booras</a:t>
            </a:r>
            <a:r>
              <a:rPr lang="en-US" sz="3200" dirty="0" smtClean="0"/>
              <a:t>, and Douglas Tadd. </a:t>
            </a:r>
            <a:r>
              <a:rPr lang="en-US" sz="3200" i="1" dirty="0" smtClean="0"/>
              <a:t>A Summary of Recent IGCC Studies of CO2 Capture for Sequestration</a:t>
            </a:r>
            <a:r>
              <a:rPr lang="en-US" sz="3200" dirty="0" smtClean="0"/>
              <a:t>. Summary. Carnegie Mellon Community, Oct. 2003. Web. 13 Feb. 2011. &lt;http://www.andrew.cmu.edu/user/kmeister/egroup/bin/Holt_SummaryIGCC_Cost_CCS_03.pdf</a:t>
            </a:r>
            <a:r>
              <a:rPr lang="en-US" sz="3200" dirty="0" smtClean="0"/>
              <a:t>&gt;.</a:t>
            </a:r>
            <a:endParaRPr lang="en-US" sz="3200" dirty="0" smtClean="0"/>
          </a:p>
          <a:p>
            <a:r>
              <a:rPr lang="en-US" sz="3200" dirty="0" smtClean="0">
                <a:hlinkClick r:id="rId3"/>
              </a:rPr>
              <a:t>http://www.lenntech.com/periodic/elements</a:t>
            </a:r>
            <a:r>
              <a:rPr lang="en-US" sz="3200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sz="3200" dirty="0" smtClean="0">
                <a:latin typeface="Times New Roman"/>
              </a:rPr>
              <a:t>Moran, Michael J., and Howard N. Shapiro. </a:t>
            </a:r>
            <a:r>
              <a:rPr lang="en-US" sz="3200" i="1" dirty="0" smtClean="0">
                <a:latin typeface="Times New Roman"/>
              </a:rPr>
              <a:t>Fundamentals of Engineering Thermodynamics</a:t>
            </a:r>
            <a:r>
              <a:rPr lang="en-US" sz="3200" dirty="0" smtClean="0">
                <a:latin typeface="Times New Roman"/>
              </a:rPr>
              <a:t>. Hoboken, N.J. : </a:t>
            </a:r>
            <a:r>
              <a:rPr lang="en-US" sz="3200" dirty="0" err="1" smtClean="0">
                <a:latin typeface="Times New Roman"/>
              </a:rPr>
              <a:t>Chichester</a:t>
            </a:r>
            <a:r>
              <a:rPr lang="en-US" sz="3200" dirty="0" smtClean="0">
                <a:latin typeface="Times New Roman"/>
              </a:rPr>
              <a:t>: Wiley; John Wiley, 2008. Print.</a:t>
            </a:r>
          </a:p>
          <a:p>
            <a:r>
              <a:rPr lang="en-US" sz="3200" dirty="0" err="1" smtClean="0"/>
              <a:t>Maurstad</a:t>
            </a:r>
            <a:r>
              <a:rPr lang="en-US" sz="3200" dirty="0" smtClean="0"/>
              <a:t>, Ola. </a:t>
            </a:r>
            <a:r>
              <a:rPr lang="en-US" sz="3200" i="1" dirty="0" smtClean="0"/>
              <a:t>An Overview of Coal Based Integrated Gasification Combined Cycle (IGCC) Technology</a:t>
            </a:r>
            <a:r>
              <a:rPr lang="en-US" sz="3200" dirty="0" smtClean="0"/>
              <a:t>. Rep. Cambridge: Massachusetts Institute of Technology, 2005. </a:t>
            </a:r>
            <a:r>
              <a:rPr lang="en-US" sz="3200" i="1" dirty="0" smtClean="0"/>
              <a:t>For Energy and Environment</a:t>
            </a:r>
            <a:r>
              <a:rPr lang="en-US" sz="3200" dirty="0" smtClean="0"/>
              <a:t>. </a:t>
            </a:r>
            <a:r>
              <a:rPr lang="en-US" sz="3200" dirty="0" err="1" smtClean="0"/>
              <a:t>Scribd</a:t>
            </a:r>
            <a:r>
              <a:rPr lang="en-US" sz="3200" dirty="0" smtClean="0"/>
              <a:t>. Web. 2 Feb. 2011. &lt;http://www.scribd.com/doc/35269273/24/Syngas-quenching&gt;.</a:t>
            </a:r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Discuss why we chose the Shell Membrane Gasifier</a:t>
            </a:r>
          </a:p>
          <a:p>
            <a:r>
              <a:rPr lang="en-US" dirty="0" smtClean="0"/>
              <a:t>To present the overall process flow </a:t>
            </a:r>
          </a:p>
          <a:p>
            <a:pPr lvl="1"/>
            <a:r>
              <a:rPr lang="en-US" dirty="0" err="1" smtClean="0"/>
              <a:t>Gasifer</a:t>
            </a:r>
            <a:endParaRPr lang="en-US" dirty="0" smtClean="0"/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Cleaning</a:t>
            </a:r>
          </a:p>
          <a:p>
            <a:pPr lvl="2"/>
            <a:r>
              <a:rPr lang="en-US" dirty="0" smtClean="0"/>
              <a:t>Sulfur Removal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To present our material and energy </a:t>
            </a:r>
            <a:r>
              <a:rPr lang="en-US" dirty="0" smtClean="0"/>
              <a:t>balance</a:t>
            </a:r>
          </a:p>
          <a:p>
            <a:r>
              <a:rPr lang="en-US" dirty="0" smtClean="0"/>
              <a:t>Works in progress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Producing </a:t>
            </a:r>
            <a:r>
              <a:rPr lang="en-US" dirty="0" err="1" smtClean="0"/>
              <a:t>syngas</a:t>
            </a:r>
            <a:r>
              <a:rPr lang="en-US" dirty="0" smtClean="0"/>
              <a:t> from </a:t>
            </a:r>
            <a:r>
              <a:rPr lang="en-US" dirty="0" err="1" smtClean="0"/>
              <a:t>petcoke</a:t>
            </a:r>
            <a:r>
              <a:rPr lang="en-US" dirty="0" smtClean="0"/>
              <a:t> to be used by Team Golf for production of acetic acid</a:t>
            </a:r>
          </a:p>
          <a:p>
            <a:pPr lvl="1"/>
            <a:r>
              <a:rPr lang="en-US" dirty="0" smtClean="0"/>
              <a:t>2730</a:t>
            </a:r>
            <a:r>
              <a:rPr lang="en-US" dirty="0" smtClean="0"/>
              <a:t> </a:t>
            </a:r>
            <a:r>
              <a:rPr lang="en-US" dirty="0" smtClean="0"/>
              <a:t>tons/day of </a:t>
            </a:r>
            <a:r>
              <a:rPr lang="en-US" dirty="0" err="1" smtClean="0"/>
              <a:t>syngas</a:t>
            </a:r>
            <a:endParaRPr lang="en-US" dirty="0" smtClean="0"/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  <a:endParaRPr lang="en-US" dirty="0" smtClean="0"/>
          </a:p>
          <a:p>
            <a:pPr lvl="1"/>
            <a:r>
              <a:rPr lang="pt-BR" dirty="0" smtClean="0"/>
              <a:t>Desired </a:t>
            </a:r>
            <a:r>
              <a:rPr lang="pt-BR" dirty="0" smtClean="0"/>
              <a:t>Temperature and Pressure</a:t>
            </a:r>
          </a:p>
          <a:p>
            <a:pPr lvl="2"/>
            <a:r>
              <a:rPr lang="pt-BR" dirty="0" smtClean="0"/>
              <a:t>25</a:t>
            </a:r>
            <a:r>
              <a:rPr lang="pt-BR" dirty="0" smtClean="0"/>
              <a:t>0</a:t>
            </a:r>
            <a:r>
              <a:rPr lang="pt-BR" dirty="0" smtClean="0">
                <a:latin typeface="Calibri"/>
              </a:rPr>
              <a:t>°F</a:t>
            </a:r>
            <a:endParaRPr lang="pt-BR" dirty="0" smtClean="0">
              <a:latin typeface="Calibri"/>
            </a:endParaRPr>
          </a:p>
          <a:p>
            <a:pPr lvl="2"/>
            <a:r>
              <a:rPr lang="pt-BR" dirty="0" smtClean="0">
                <a:latin typeface="Calibri"/>
              </a:rPr>
              <a:t>435 </a:t>
            </a:r>
            <a:r>
              <a:rPr lang="pt-BR" dirty="0" smtClean="0">
                <a:latin typeface="Calibri"/>
              </a:rPr>
              <a:t>psi</a:t>
            </a:r>
            <a:endParaRPr lang="pt-BR" dirty="0" smtClean="0"/>
          </a:p>
          <a:p>
            <a:pPr lvl="2">
              <a:buNone/>
            </a:pPr>
            <a:endParaRPr lang="pt-BR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Overview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2514600"/>
            <a:ext cx="990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Gasifier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152400" y="2895600"/>
            <a:ext cx="1905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19050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3086 tons/day of </a:t>
            </a:r>
            <a:r>
              <a:rPr lang="en-US" dirty="0" err="1" smtClean="0"/>
              <a:t>Petcoke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1242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2997 </a:t>
            </a:r>
            <a:r>
              <a:rPr lang="en-US" dirty="0" smtClean="0"/>
              <a:t>tons/day of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/ N2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8862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708 </a:t>
            </a:r>
            <a:r>
              <a:rPr lang="en-US" dirty="0" smtClean="0"/>
              <a:t>tons/day of water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13" idx="1"/>
          </p:cNvCxnSpPr>
          <p:nvPr/>
        </p:nvCxnSpPr>
        <p:spPr>
          <a:xfrm>
            <a:off x="3048000" y="2895600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05400" y="24384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Syngas</a:t>
            </a:r>
            <a:r>
              <a:rPr lang="en-US" dirty="0" smtClean="0"/>
              <a:t> Cleaning/ Shift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24200" y="19050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6791 </a:t>
            </a:r>
            <a:r>
              <a:rPr lang="en-US" dirty="0" smtClean="0"/>
              <a:t>tons/day of Raw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32004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2322 </a:t>
            </a:r>
            <a:r>
              <a:rPr lang="en-US" dirty="0" smtClean="0"/>
              <a:t>tons/day of CO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24600" y="1905000"/>
            <a:ext cx="1905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408 </a:t>
            </a:r>
            <a:r>
              <a:rPr lang="en-US" dirty="0" smtClean="0"/>
              <a:t>tons/day of H</a:t>
            </a:r>
            <a:r>
              <a:rPr lang="en-US" baseline="-25000" dirty="0" smtClean="0"/>
              <a:t>2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248400" y="2895600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Which Gasifier </a:t>
            </a:r>
            <a:r>
              <a:rPr lang="en-US" sz="3600" dirty="0" smtClean="0">
                <a:cs typeface="Times New Roman" pitchFamily="18" charset="0"/>
              </a:rPr>
              <a:t>Fits Better </a:t>
            </a:r>
            <a:r>
              <a:rPr lang="en-US" sz="3600" smtClean="0">
                <a:cs typeface="Times New Roman" pitchFamily="18" charset="0"/>
              </a:rPr>
              <a:t>with </a:t>
            </a:r>
            <a:r>
              <a:rPr lang="en-US" sz="3600" smtClean="0">
                <a:cs typeface="Times New Roman" pitchFamily="18" charset="0"/>
              </a:rPr>
              <a:t>Our </a:t>
            </a:r>
            <a:r>
              <a:rPr lang="en-US" sz="3600" dirty="0" smtClean="0">
                <a:cs typeface="Times New Roman" pitchFamily="18" charset="0"/>
              </a:rPr>
              <a:t>Needs?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err="1" smtClean="0"/>
              <a:t>Chem</a:t>
            </a:r>
            <a:r>
              <a:rPr lang="en-US" dirty="0" smtClean="0"/>
              <a:t> Production Team, Golf, requires pure </a:t>
            </a:r>
            <a:r>
              <a:rPr lang="en-US" dirty="0" err="1" smtClean="0"/>
              <a:t>syn</a:t>
            </a:r>
            <a:r>
              <a:rPr lang="en-US" dirty="0" smtClean="0"/>
              <a:t> gas with minimal amount of Sulfur. </a:t>
            </a:r>
          </a:p>
          <a:p>
            <a:r>
              <a:rPr lang="en-US" dirty="0" smtClean="0"/>
              <a:t>We need more conversion of Sulfur to H2S, rather than to Carbonyl Sulfide because it is easier to remove H2S compare to Carbonyl Sulfide.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SCGP better than E-Gas and Texaco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mc="http://schemas.openxmlformats.org/markup-compatibility/2006" xmlns="" val="2446062363"/>
              </p:ext>
            </p:extLst>
          </p:nvPr>
        </p:nvGraphicFramePr>
        <p:xfrm>
          <a:off x="304800" y="826003"/>
          <a:ext cx="8686802" cy="4506907"/>
        </p:xfrm>
        <a:graphic>
          <a:graphicData uri="http://schemas.openxmlformats.org/drawingml/2006/table">
            <a:tbl>
              <a:tblPr firstRow="1" bandRow="1">
                <a:solidFill>
                  <a:srgbClr val="FFC9CD"/>
                </a:solidFill>
                <a:tableStyleId>{5C22544A-7EE6-4342-B048-85BDC9FD1C3A}</a:tableStyleId>
              </a:tblPr>
              <a:tblGrid>
                <a:gridCol w="2242168"/>
                <a:gridCol w="1041007"/>
                <a:gridCol w="1041007"/>
                <a:gridCol w="1008975"/>
                <a:gridCol w="1008975"/>
                <a:gridCol w="144141"/>
                <a:gridCol w="1028194"/>
                <a:gridCol w="1172335"/>
              </a:tblGrid>
              <a:tr h="698368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Shell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E-Gas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EF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Texaco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Q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682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Wall</a:t>
                      </a:r>
                      <a:endParaRPr 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Membrane</a:t>
                      </a:r>
                      <a:r>
                        <a:rPr lang="en-US" sz="2000" baseline="0" dirty="0" smtClean="0"/>
                        <a:t> Wall</a:t>
                      </a:r>
                      <a:endParaRPr 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Refractory</a:t>
                      </a:r>
                      <a:r>
                        <a:rPr lang="en-US" sz="2000" baseline="0" dirty="0" smtClean="0"/>
                        <a:t> Wall </a:t>
                      </a:r>
                      <a:endParaRPr 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Feedstock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Dry </a:t>
                      </a:r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Slurry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76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Syngas Conversion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Higher than </a:t>
                      </a:r>
                    </a:p>
                    <a:p>
                      <a:pPr algn="ctr"/>
                      <a:r>
                        <a:rPr lang="en-US" sz="2000" dirty="0" smtClean="0"/>
                        <a:t>99%</a:t>
                      </a:r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Lower</a:t>
                      </a:r>
                      <a:r>
                        <a:rPr lang="en-US" sz="2000" baseline="0" dirty="0" smtClean="0"/>
                        <a:t> than 99%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380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3"/>
                      <a:stretch>
                        <a:fillRect t="-453571" r="-287228" b="-464286"/>
                      </a:stretch>
                    </a:blip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Lower</a:t>
                      </a:r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Higher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3"/>
                      <a:stretch>
                        <a:fillRect t="-465000" r="-287228" b="-29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8,370</a:t>
                      </a:r>
                      <a:r>
                        <a:rPr lang="en-US" sz="2000" baseline="0" dirty="0" smtClean="0"/>
                        <a:t>  </a:t>
                      </a:r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10,350</a:t>
                      </a:r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8,550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9AEFF8">
                            <a:tint val="66000"/>
                            <a:satMod val="160000"/>
                          </a:srgbClr>
                        </a:gs>
                        <a:gs pos="50000">
                          <a:srgbClr val="9AEFF8">
                            <a:tint val="44500"/>
                            <a:satMod val="160000"/>
                          </a:srgbClr>
                        </a:gs>
                        <a:gs pos="100000">
                          <a:srgbClr val="9AEFF8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11,000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9AEFF8">
                            <a:tint val="66000"/>
                            <a:satMod val="160000"/>
                          </a:srgbClr>
                        </a:gs>
                        <a:gs pos="50000">
                          <a:srgbClr val="9AEFF8">
                            <a:tint val="44500"/>
                            <a:satMod val="160000"/>
                          </a:srgbClr>
                        </a:gs>
                        <a:gs pos="100000">
                          <a:srgbClr val="9AEFF8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9,300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11,300</a:t>
                      </a:r>
                      <a:endParaRPr lang="en-US" sz="2000" dirty="0"/>
                    </a:p>
                  </a:txBody>
                  <a:tcPr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06571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Quench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Quenching by</a:t>
                      </a:r>
                      <a:r>
                        <a:rPr lang="en-US" sz="2000" baseline="0" dirty="0" smtClean="0"/>
                        <a:t> recycle</a:t>
                      </a:r>
                    </a:p>
                    <a:p>
                      <a:pPr algn="l"/>
                      <a:endParaRPr lang="en-US" sz="2000" dirty="0"/>
                    </a:p>
                  </a:txBody>
                  <a:tcPr>
                    <a:solidFill>
                      <a:srgbClr val="97FB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Chemical</a:t>
                      </a:r>
                      <a:r>
                        <a:rPr lang="en-US" sz="1800" baseline="0" dirty="0" smtClean="0"/>
                        <a:t> Quench (forms tar)</a:t>
                      </a:r>
                      <a:endParaRPr lang="en-US" sz="1800" dirty="0"/>
                    </a:p>
                  </a:txBody>
                  <a:tcPr>
                    <a:gradFill flip="none" rotWithShape="1">
                      <a:gsLst>
                        <a:gs pos="0">
                          <a:srgbClr val="9AEFF8">
                            <a:tint val="66000"/>
                            <a:satMod val="160000"/>
                          </a:srgbClr>
                        </a:gs>
                        <a:gs pos="50000">
                          <a:srgbClr val="9AEFF8">
                            <a:tint val="44500"/>
                            <a:satMod val="160000"/>
                          </a:srgbClr>
                        </a:gs>
                        <a:gs pos="100000">
                          <a:srgbClr val="9AEFF8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Radiant</a:t>
                      </a:r>
                      <a:r>
                        <a:rPr lang="en-US" sz="1800" baseline="0" dirty="0" smtClean="0"/>
                        <a:t> Syngas cooler (Forced five Outages)</a:t>
                      </a:r>
                      <a:endParaRPr lang="en-US" sz="1800" dirty="0"/>
                    </a:p>
                  </a:txBody>
                  <a:tcPr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639011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7289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937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9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178986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4250</TotalTime>
  <Words>827</Words>
  <Application>Microsoft Office PowerPoint</Application>
  <PresentationFormat>On-screen Show (4:3)</PresentationFormat>
  <Paragraphs>223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Technic</vt:lpstr>
      <vt:lpstr>syngas Production from petroleum coke gasification </vt:lpstr>
      <vt:lpstr>Review from Presentation 1</vt:lpstr>
      <vt:lpstr>Today’s Objectives</vt:lpstr>
      <vt:lpstr>Project Purpose </vt:lpstr>
      <vt:lpstr>Process Overview </vt:lpstr>
      <vt:lpstr>Which Gasifier Fits Better with Our Needs?</vt:lpstr>
      <vt:lpstr>SCGP better than E-Gas and Texaco</vt:lpstr>
      <vt:lpstr>Slide 8</vt:lpstr>
      <vt:lpstr>Slide 9</vt:lpstr>
      <vt:lpstr>Quench</vt:lpstr>
      <vt:lpstr>Quenching By Recycle </vt:lpstr>
      <vt:lpstr>Syngas Cleaning </vt:lpstr>
      <vt:lpstr>Claus Plant</vt:lpstr>
      <vt:lpstr>WGS Blocks</vt:lpstr>
      <vt:lpstr>Flow Sheets</vt:lpstr>
      <vt:lpstr>Flow Sheets (Part 1)</vt:lpstr>
      <vt:lpstr>Flow Sheets (Part 2)</vt:lpstr>
      <vt:lpstr>Material Balance Assumptions </vt:lpstr>
      <vt:lpstr>Material Balances</vt:lpstr>
      <vt:lpstr>Material Balances</vt:lpstr>
      <vt:lpstr>Energy Balance</vt:lpstr>
      <vt:lpstr>Energy Balance Continued</vt:lpstr>
      <vt:lpstr>Cost of Petroleum Coke</vt:lpstr>
      <vt:lpstr>Short Equipment List</vt:lpstr>
      <vt:lpstr>Nitrogen and Oxygen Supply</vt:lpstr>
      <vt:lpstr>Report Outline</vt:lpstr>
      <vt:lpstr>Report Outline</vt:lpstr>
      <vt:lpstr>Report Outline</vt:lpstr>
      <vt:lpstr>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211</cp:revision>
  <dcterms:created xsi:type="dcterms:W3CDTF">2011-01-21T21:08:01Z</dcterms:created>
  <dcterms:modified xsi:type="dcterms:W3CDTF">2011-02-15T19:11:07Z</dcterms:modified>
</cp:coreProperties>
</file>