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1" r:id="rId3"/>
    <p:sldId id="355" r:id="rId4"/>
    <p:sldId id="294" r:id="rId5"/>
    <p:sldId id="312" r:id="rId6"/>
    <p:sldId id="321" r:id="rId7"/>
    <p:sldId id="356" r:id="rId8"/>
    <p:sldId id="357" r:id="rId9"/>
    <p:sldId id="358" r:id="rId10"/>
    <p:sldId id="359" r:id="rId11"/>
    <p:sldId id="360" r:id="rId12"/>
    <p:sldId id="361" r:id="rId13"/>
    <p:sldId id="333" r:id="rId14"/>
    <p:sldId id="330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5" r:id="rId23"/>
    <p:sldId id="346" r:id="rId24"/>
    <p:sldId id="348" r:id="rId25"/>
    <p:sldId id="350" r:id="rId26"/>
    <p:sldId id="349" r:id="rId27"/>
    <p:sldId id="324" r:id="rId28"/>
    <p:sldId id="353" r:id="rId29"/>
    <p:sldId id="354" r:id="rId30"/>
    <p:sldId id="286" r:id="rId31"/>
    <p:sldId id="261" r:id="rId32"/>
    <p:sldId id="266" r:id="rId33"/>
    <p:sldId id="267" r:id="rId34"/>
    <p:sldId id="362" r:id="rId35"/>
    <p:sldId id="352" r:id="rId36"/>
    <p:sldId id="351" r:id="rId37"/>
    <p:sldId id="334" r:id="rId38"/>
    <p:sldId id="317" r:id="rId39"/>
    <p:sldId id="318" r:id="rId40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7"/>
        <p:sld r:id="rId15"/>
        <p:sld r:id="rId38"/>
        <p:sld r:id="rId14"/>
        <p:sld r:id="rId16"/>
        <p:sld r:id="rId17"/>
        <p:sld r:id="rId19"/>
        <p:sld r:id="rId21"/>
        <p:sld r:id="rId23"/>
        <p:sld r:id="rId25"/>
        <p:sld r:id="rId27"/>
        <p:sld r:id="rId28"/>
        <p:sld r:id="rId32"/>
        <p:sld r:id="rId33"/>
        <p:sld r:id="rId34"/>
        <p:sld r:id="rId31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5915" autoAdjust="0"/>
  </p:normalViewPr>
  <p:slideViewPr>
    <p:cSldViewPr>
      <p:cViewPr>
        <p:scale>
          <a:sx n="70" d="100"/>
          <a:sy n="70" d="100"/>
        </p:scale>
        <p:origin x="-108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/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/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/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/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/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/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/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/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/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/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/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/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/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Y="109533" custLinFactNeighborX="-10482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Y="109533" custLinFactNeighborX="-2785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Y="109533" custLinFactNeighborX="-8060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Y="109533" custLinFactNeighborX="-2017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Y="109533" custLinFactNeighborX="-7498" custLinFactNeighborY="211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Y="109533" custLinFactNeighborX="1" custLinFactNeighborY="192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Y="109533" custLinFactNeighborX="-8060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Y="109533" custLinFactNeighborX="-2017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</dgm:ptLst>
  <dgm:cxnLst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17" y="2212106"/>
          <a:ext cx="2124372" cy="10621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Other Fixed Cost</a:t>
          </a:r>
          <a:endParaRPr lang="en-US" sz="2700" b="1" kern="1200" dirty="0"/>
        </a:p>
      </dsp:txBody>
      <dsp:txXfrm>
        <a:off x="17" y="2212106"/>
        <a:ext cx="2124372" cy="1062186"/>
      </dsp:txXfrm>
    </dsp:sp>
    <dsp:sp modelId="{0AFDD04A-F26E-446E-A961-3DDD6610E8E7}">
      <dsp:nvSpPr>
        <dsp:cNvPr id="0" name=""/>
        <dsp:cNvSpPr/>
      </dsp:nvSpPr>
      <dsp:spPr>
        <a:xfrm rot="17245735">
          <a:off x="1391139" y="1727047"/>
          <a:ext cx="2093574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2093574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7245735">
        <a:off x="2385587" y="1692131"/>
        <a:ext cx="104678" cy="104678"/>
      </dsp:txXfrm>
    </dsp:sp>
    <dsp:sp modelId="{DDE554EA-4773-4D4C-AA3D-C166BC7717BF}">
      <dsp:nvSpPr>
        <dsp:cNvPr id="0" name=""/>
        <dsp:cNvSpPr/>
      </dsp:nvSpPr>
      <dsp:spPr>
        <a:xfrm>
          <a:off x="2751462" y="164020"/>
          <a:ext cx="2124372" cy="1163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License Fees and Royalties</a:t>
          </a:r>
          <a:endParaRPr lang="en-US" sz="2700" b="1" kern="1200" dirty="0"/>
        </a:p>
      </dsp:txBody>
      <dsp:txXfrm>
        <a:off x="2751462" y="164020"/>
        <a:ext cx="2124372" cy="1163444"/>
      </dsp:txXfrm>
    </dsp:sp>
    <dsp:sp modelId="{2F84F29E-B318-4DCE-B1FB-FC8F051E96D9}">
      <dsp:nvSpPr>
        <dsp:cNvPr id="0" name=""/>
        <dsp:cNvSpPr/>
      </dsp:nvSpPr>
      <dsp:spPr>
        <a:xfrm>
          <a:off x="4875835" y="728318"/>
          <a:ext cx="1013262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1013262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57135" y="720411"/>
        <a:ext cx="50663" cy="50663"/>
      </dsp:txXfrm>
    </dsp:sp>
    <dsp:sp modelId="{224DCD1E-5CF8-4439-B1A1-0E8DEA3A0CA5}">
      <dsp:nvSpPr>
        <dsp:cNvPr id="0" name=""/>
        <dsp:cNvSpPr/>
      </dsp:nvSpPr>
      <dsp:spPr>
        <a:xfrm>
          <a:off x="5889097" y="164020"/>
          <a:ext cx="2124372" cy="1163444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2% of Capital Cost </a:t>
          </a:r>
          <a:endParaRPr lang="en-US" sz="2700" b="1" kern="1200" dirty="0"/>
        </a:p>
      </dsp:txBody>
      <dsp:txXfrm>
        <a:off x="5889097" y="164020"/>
        <a:ext cx="2124372" cy="1163444"/>
      </dsp:txXfrm>
    </dsp:sp>
    <dsp:sp modelId="{F7535CC2-2A0E-4853-B29C-B79A203E1027}">
      <dsp:nvSpPr>
        <dsp:cNvPr id="0" name=""/>
        <dsp:cNvSpPr/>
      </dsp:nvSpPr>
      <dsp:spPr>
        <a:xfrm rot="19677839">
          <a:off x="2063444" y="2513484"/>
          <a:ext cx="800416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800416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77839">
        <a:off x="2443642" y="2510898"/>
        <a:ext cx="40020" cy="40020"/>
      </dsp:txXfrm>
    </dsp:sp>
    <dsp:sp modelId="{2AC176B5-6468-453C-82FC-546D6ED3CC12}">
      <dsp:nvSpPr>
        <dsp:cNvPr id="0" name=""/>
        <dsp:cNvSpPr/>
      </dsp:nvSpPr>
      <dsp:spPr>
        <a:xfrm>
          <a:off x="2802915" y="1736895"/>
          <a:ext cx="2124372" cy="1163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Maintenance</a:t>
          </a:r>
          <a:endParaRPr lang="en-US" sz="2700" b="1" kern="1200" dirty="0"/>
        </a:p>
      </dsp:txBody>
      <dsp:txXfrm>
        <a:off x="2802915" y="1736895"/>
        <a:ext cx="2124372" cy="1163444"/>
      </dsp:txXfrm>
    </dsp:sp>
    <dsp:sp modelId="{FDA36911-E3E1-4F04-8AF4-42B964FB0844}">
      <dsp:nvSpPr>
        <dsp:cNvPr id="0" name=""/>
        <dsp:cNvSpPr/>
      </dsp:nvSpPr>
      <dsp:spPr>
        <a:xfrm>
          <a:off x="4927287" y="2301193"/>
          <a:ext cx="978124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978124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91897" y="2294164"/>
        <a:ext cx="48906" cy="48906"/>
      </dsp:txXfrm>
    </dsp:sp>
    <dsp:sp modelId="{709716CA-C2D9-4EB1-AD44-13E78F53F6A4}">
      <dsp:nvSpPr>
        <dsp:cNvPr id="0" name=""/>
        <dsp:cNvSpPr/>
      </dsp:nvSpPr>
      <dsp:spPr>
        <a:xfrm>
          <a:off x="5905412" y="1736895"/>
          <a:ext cx="2124372" cy="1163444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smtClean="0"/>
            <a:t>5% of Capital Cost</a:t>
          </a:r>
          <a:endParaRPr lang="en-US" sz="2700" b="1" kern="1200" dirty="0"/>
        </a:p>
      </dsp:txBody>
      <dsp:txXfrm>
        <a:off x="5905412" y="1736895"/>
        <a:ext cx="2124372" cy="1163444"/>
      </dsp:txXfrm>
    </dsp:sp>
    <dsp:sp modelId="{EC73AE0A-E9A1-41DF-B1A1-4E05C15D5D00}">
      <dsp:nvSpPr>
        <dsp:cNvPr id="0" name=""/>
        <dsp:cNvSpPr/>
      </dsp:nvSpPr>
      <dsp:spPr>
        <a:xfrm rot="3125225">
          <a:off x="1907779" y="3169039"/>
          <a:ext cx="1123686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1123686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125225">
        <a:off x="2441530" y="3158371"/>
        <a:ext cx="56184" cy="56184"/>
      </dsp:txXfrm>
    </dsp:sp>
    <dsp:sp modelId="{85B11458-CEE1-4968-AD59-84B98FD212AD}">
      <dsp:nvSpPr>
        <dsp:cNvPr id="0" name=""/>
        <dsp:cNvSpPr/>
      </dsp:nvSpPr>
      <dsp:spPr>
        <a:xfrm>
          <a:off x="2814854" y="3048004"/>
          <a:ext cx="2124372" cy="1163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Laboratory</a:t>
          </a:r>
          <a:r>
            <a:rPr lang="en-US" sz="2700" kern="1200" dirty="0" smtClean="0"/>
            <a:t> </a:t>
          </a:r>
          <a:r>
            <a:rPr lang="en-US" sz="2700" b="1" kern="1200" dirty="0" smtClean="0"/>
            <a:t>Cost</a:t>
          </a:r>
          <a:endParaRPr lang="en-US" sz="2700" b="1" kern="1200" dirty="0"/>
        </a:p>
      </dsp:txBody>
      <dsp:txXfrm>
        <a:off x="2814854" y="3048004"/>
        <a:ext cx="2124372" cy="1163444"/>
      </dsp:txXfrm>
    </dsp:sp>
    <dsp:sp modelId="{39DE2448-06C3-4E96-BDE8-063C57459609}">
      <dsp:nvSpPr>
        <dsp:cNvPr id="0" name=""/>
        <dsp:cNvSpPr/>
      </dsp:nvSpPr>
      <dsp:spPr>
        <a:xfrm rot="21530348">
          <a:off x="4939123" y="3602079"/>
          <a:ext cx="1009259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1009259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30348">
        <a:off x="5418521" y="3594272"/>
        <a:ext cx="50462" cy="50462"/>
      </dsp:txXfrm>
    </dsp:sp>
    <dsp:sp modelId="{B6628300-98E1-458A-B65C-092D3B8D56AD}">
      <dsp:nvSpPr>
        <dsp:cNvPr id="0" name=""/>
        <dsp:cNvSpPr/>
      </dsp:nvSpPr>
      <dsp:spPr>
        <a:xfrm>
          <a:off x="5948279" y="3027557"/>
          <a:ext cx="2124372" cy="1163444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30% Labor Cost</a:t>
          </a:r>
          <a:endParaRPr lang="en-US" sz="2700" b="1" kern="1200" dirty="0"/>
        </a:p>
      </dsp:txBody>
      <dsp:txXfrm>
        <a:off x="5948279" y="3027557"/>
        <a:ext cx="2124372" cy="1163444"/>
      </dsp:txXfrm>
    </dsp:sp>
    <dsp:sp modelId="{011D529A-9651-4AC9-A503-33141BD56242}">
      <dsp:nvSpPr>
        <dsp:cNvPr id="0" name=""/>
        <dsp:cNvSpPr/>
      </dsp:nvSpPr>
      <dsp:spPr>
        <a:xfrm rot="4354322">
          <a:off x="1330914" y="3806514"/>
          <a:ext cx="2265476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2265476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4354322">
        <a:off x="2407016" y="3767301"/>
        <a:ext cx="113273" cy="113273"/>
      </dsp:txXfrm>
    </dsp:sp>
    <dsp:sp modelId="{DE0C172E-4015-48AE-B267-0796BBAEF279}">
      <dsp:nvSpPr>
        <dsp:cNvPr id="0" name=""/>
        <dsp:cNvSpPr/>
      </dsp:nvSpPr>
      <dsp:spPr>
        <a:xfrm>
          <a:off x="2802915" y="4322955"/>
          <a:ext cx="2124372" cy="1163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Insurance</a:t>
          </a:r>
          <a:endParaRPr lang="en-US" sz="2700" b="1" kern="1200" dirty="0"/>
        </a:p>
      </dsp:txBody>
      <dsp:txXfrm>
        <a:off x="2802915" y="4322955"/>
        <a:ext cx="2124372" cy="1163444"/>
      </dsp:txXfrm>
    </dsp:sp>
    <dsp:sp modelId="{AFE719CF-8348-4105-AD54-0AA405D36378}">
      <dsp:nvSpPr>
        <dsp:cNvPr id="0" name=""/>
        <dsp:cNvSpPr/>
      </dsp:nvSpPr>
      <dsp:spPr>
        <a:xfrm>
          <a:off x="4927287" y="4887253"/>
          <a:ext cx="978124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978124" y="1742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91897" y="4880224"/>
        <a:ext cx="48906" cy="48906"/>
      </dsp:txXfrm>
    </dsp:sp>
    <dsp:sp modelId="{0DF6F42C-067A-4B5A-B705-DC0CC428213E}">
      <dsp:nvSpPr>
        <dsp:cNvPr id="0" name=""/>
        <dsp:cNvSpPr/>
      </dsp:nvSpPr>
      <dsp:spPr>
        <a:xfrm>
          <a:off x="5905412" y="4322955"/>
          <a:ext cx="2124372" cy="1163444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smtClean="0"/>
            <a:t>1% Capital Cost</a:t>
          </a:r>
          <a:endParaRPr lang="en-US" sz="2700" b="1" kern="1200" dirty="0"/>
        </a:p>
      </dsp:txBody>
      <dsp:txXfrm>
        <a:off x="5905412" y="4322955"/>
        <a:ext cx="2124372" cy="1163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Split to </a:t>
            </a:r>
            <a:r>
              <a:rPr lang="en-US" dirty="0" err="1" smtClean="0"/>
              <a:t>claus</a:t>
            </a:r>
            <a:r>
              <a:rPr lang="en-US" baseline="0" dirty="0" smtClean="0"/>
              <a:t> and sulfur removal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0596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3199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uffingtonpost.com/dr-orin-levine/questions-as-mileposts-of_b_448870.ht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</a:t>
            </a:r>
            <a:r>
              <a:rPr lang="en-US" dirty="0" smtClean="0"/>
              <a:t>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 WGS &amp; CO2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Claus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562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</a:t>
            </a:r>
            <a:r>
              <a:rPr lang="en-US" dirty="0" smtClean="0"/>
              <a:t>Loads for Claus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13</a:t>
            </a:fld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</a:t>
                      </a:r>
                      <a:r>
                        <a:rPr lang="en-US" baseline="0" dirty="0" smtClean="0"/>
                        <a:t>(MMBtu/hr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11.2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5.97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Heat Duty and </a:t>
            </a:r>
            <a:r>
              <a:rPr lang="en-US" dirty="0" smtClean="0"/>
              <a:t>Heat Ex. </a:t>
            </a:r>
            <a:r>
              <a:rPr lang="en-US" dirty="0" smtClean="0"/>
              <a:t>Cost Tradeoff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z="2800" smtClean="0"/>
              <a:pPr/>
              <a:t>14</a:t>
            </a:fld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technorati.com/10/03/05/10263/economy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63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91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2590800" y="138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678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638800" y="13559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44232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7702016" y="227138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5295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33161" y="3815544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44232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81398" y="3815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803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04800" y="683821"/>
            <a:ext cx="1828800" cy="1828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15</a:t>
            </a:fld>
            <a:endParaRPr lang="en-US" sz="28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6098617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600200"/>
          <a:ext cx="7924800" cy="4922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11400"/>
                <a:gridCol w="1651000"/>
                <a:gridCol w="1981200"/>
                <a:gridCol w="1981200"/>
              </a:tblGrid>
              <a:tr h="120741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/>
                </a:tc>
              </a:tr>
              <a:tr h="120741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Air Separation</a:t>
                      </a:r>
                    </a:p>
                    <a:p>
                      <a:r>
                        <a:rPr lang="en-US" sz="2400" baseline="0" dirty="0" smtClean="0"/>
                        <a:t>Unit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$100,000,000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Petroleum Coke Crusher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$ 5,401,890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 7,022,455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Gasifier (x2)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$ 132,000,000</a:t>
                      </a:r>
                    </a:p>
                  </a:txBody>
                  <a:tcPr marL="82988" marR="82988" anchor="ctr"/>
                </a:tc>
              </a:tr>
              <a:tr h="835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Heat Exchanger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(x2)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88" marR="8298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$611,480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</a:t>
                      </a:r>
                      <a:r>
                        <a:rPr lang="en-US" sz="24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1,284,120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45" marR="864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16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5272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33800" y="1143000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923508" y="134501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694099" y="23597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124440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70766" y="378459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12125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7845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" y="356970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36315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673612" y="711035"/>
            <a:ext cx="1827827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3974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17</a:t>
            </a:fld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8674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Solid Removal</a:t>
            </a:r>
            <a:endParaRPr lang="en-US" dirty="0">
              <a:solidFill>
                <a:srgbClr val="FFC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179145379"/>
              </p:ext>
            </p:extLst>
          </p:nvPr>
        </p:nvGraphicFramePr>
        <p:xfrm>
          <a:off x="685800" y="1600200"/>
          <a:ext cx="7772400" cy="277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23707"/>
                <a:gridCol w="1562493"/>
                <a:gridCol w="1883004"/>
                <a:gridCol w="2003196"/>
              </a:tblGrid>
              <a:tr h="713481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03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Filter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sq ft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364,770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510,680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23148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Cyclone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(x3) (Removes</a:t>
                      </a:r>
                      <a:r>
                        <a:rPr lang="en-US" sz="2400" baseline="0" dirty="0" smtClean="0"/>
                        <a:t> Fly Ash)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ft dia.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307,800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</a:t>
                      </a:r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18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3622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17365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43828" y="10663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634480" y="276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76696" y="4020968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617365" y="4235852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6447" y="40444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375401" y="4227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5013" y="3992153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83778" y="723900"/>
            <a:ext cx="1885468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8086" y="1066305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19</a:t>
            </a:fld>
            <a:endParaRPr lang="en-US" sz="28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3798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</a:t>
            </a:r>
            <a:r>
              <a:rPr lang="en-US" dirty="0" smtClean="0"/>
              <a:t>doing?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</a:t>
            </a:r>
            <a:r>
              <a:rPr lang="en-US" dirty="0" smtClean="0"/>
              <a:t>this?</a:t>
            </a:r>
            <a:endParaRPr lang="en-US" dirty="0" smtClean="0"/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CO to H2 molar ratio of 0.409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Sulfur Removal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595682064"/>
              </p:ext>
            </p:extLst>
          </p:nvPr>
        </p:nvGraphicFramePr>
        <p:xfrm>
          <a:off x="0" y="1447807"/>
          <a:ext cx="9136039" cy="4875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4600"/>
                <a:gridCol w="1661875"/>
                <a:gridCol w="2436277"/>
                <a:gridCol w="2523287"/>
              </a:tblGrid>
              <a:tr h="525074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SIZE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TOTAL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Absorber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$   2,400,000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Stripper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(x2)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1,560,000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3,300,000 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0002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Heat Exchanger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1200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sq ft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  121,980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256,155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0002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Reactor (x3)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TBD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(103,115)*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164,985)*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1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6739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168,800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320,600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2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16,700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79,200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3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13,600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73,600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507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Cooler 4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 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11,800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69,800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20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9058727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991970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81914" y="3357492"/>
            <a:ext cx="1809268" cy="1062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05200" y="3338116"/>
            <a:ext cx="1664208" cy="1081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396836" y="353237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3357492"/>
            <a:ext cx="1600200" cy="1046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481914" y="1143000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7704" y="40035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$56,000,000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2614" y="3688490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3314" y="4003581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3400" y="110836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21</a:t>
            </a:fld>
            <a:endParaRPr lang="en-US" sz="2800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7333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Absorption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411762014"/>
              </p:ext>
            </p:extLst>
          </p:nvPr>
        </p:nvGraphicFramePr>
        <p:xfrm>
          <a:off x="609600" y="1661160"/>
          <a:ext cx="76962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9800"/>
                <a:gridCol w="1559768"/>
                <a:gridCol w="1884784"/>
                <a:gridCol w="2041848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 Cost</a:t>
                      </a:r>
                      <a:endParaRPr lang="en-US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CO2 </a:t>
                      </a:r>
                      <a:r>
                        <a:rPr lang="en-US" sz="2400" dirty="0" smtClean="0"/>
                        <a:t>Absorber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12.7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60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  3,000,000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CO2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Stripper (x2)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30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203,170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en-US" sz="2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256,800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Compressor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272,889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$    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409,333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22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4384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566258" y="13667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459700" y="220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5486400" y="360248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5757" y="3374062"/>
            <a:ext cx="1600200" cy="878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</a:p>
          <a:p>
            <a:pPr algn="ctr"/>
            <a:r>
              <a:rPr lang="en-US" dirty="0" smtClean="0"/>
              <a:t>$56,000,000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438400" y="3552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7198" y="3337700"/>
            <a:ext cx="1752602" cy="100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Final syngas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product 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705757" y="1106383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" y="112023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63978" y="11232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97382" y="3374063"/>
            <a:ext cx="1809268" cy="878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-Shape 10"/>
          <p:cNvSpPr/>
          <p:nvPr/>
        </p:nvSpPr>
        <p:spPr>
          <a:xfrm rot="16200000" flipH="1">
            <a:off x="2774441" y="-1416558"/>
            <a:ext cx="3747516" cy="8382001"/>
          </a:xfrm>
          <a:custGeom>
            <a:avLst/>
            <a:gdLst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26158 w 4052316"/>
              <a:gd name="connsiteY2" fmla="*/ 6355843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38035 w 4052316"/>
              <a:gd name="connsiteY2" fmla="*/ 3018879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9"/>
              <a:gd name="connsiteY0" fmla="*/ 0 h 8382001"/>
              <a:gd name="connsiteX1" fmla="*/ 2026158 w 4052319"/>
              <a:gd name="connsiteY1" fmla="*/ 0 h 8382001"/>
              <a:gd name="connsiteX2" fmla="*/ 2038035 w 4052319"/>
              <a:gd name="connsiteY2" fmla="*/ 3018879 h 8382001"/>
              <a:gd name="connsiteX3" fmla="*/ 4052319 w 4052319"/>
              <a:gd name="connsiteY3" fmla="*/ 3030751 h 8382001"/>
              <a:gd name="connsiteX4" fmla="*/ 4052316 w 4052319"/>
              <a:gd name="connsiteY4" fmla="*/ 8382001 h 8382001"/>
              <a:gd name="connsiteX5" fmla="*/ 0 w 4052319"/>
              <a:gd name="connsiteY5" fmla="*/ 8382001 h 8382001"/>
              <a:gd name="connsiteX6" fmla="*/ 0 w 4052319"/>
              <a:gd name="connsiteY6" fmla="*/ 0 h 838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52319" h="8382001">
                <a:moveTo>
                  <a:pt x="0" y="0"/>
                </a:moveTo>
                <a:lnTo>
                  <a:pt x="2026158" y="0"/>
                </a:lnTo>
                <a:lnTo>
                  <a:pt x="2038035" y="3018879"/>
                </a:lnTo>
                <a:lnTo>
                  <a:pt x="4052319" y="3030751"/>
                </a:lnTo>
                <a:lnTo>
                  <a:pt x="4052316" y="8382001"/>
                </a:lnTo>
                <a:lnTo>
                  <a:pt x="0" y="8382001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5844" y="3943289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$306,430,000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23</a:t>
            </a:fld>
            <a:endParaRPr lang="en-US" sz="2800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737405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Other Fixed Cost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105799911"/>
              </p:ext>
            </p:extLst>
          </p:nvPr>
        </p:nvGraphicFramePr>
        <p:xfrm>
          <a:off x="4548" y="1371600"/>
          <a:ext cx="807265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Capital Cost as of now= $ 306,430,000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Labor Cost as of now =  $ 18,000,000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2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Overall Expenses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71909466"/>
              </p:ext>
            </p:extLst>
          </p:nvPr>
        </p:nvGraphicFramePr>
        <p:xfrm>
          <a:off x="0" y="1524000"/>
          <a:ext cx="9144002" cy="53512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6668"/>
                <a:gridCol w="1947334"/>
                <a:gridCol w="2032000"/>
                <a:gridCol w="3048000"/>
              </a:tblGrid>
              <a:tr h="7169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 of year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($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Million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/year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Cost at the end of 25</a:t>
                      </a:r>
                      <a:r>
                        <a:rPr lang="en-US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Loan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$20.5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$ 1.5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Based on 6% interest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Cooling water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$1.9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$ 6.0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Based on 5% inflation rate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692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Electrical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$1.8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5.8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Estimated from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 plant’s electrical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79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Salaries and </a:t>
                      </a:r>
                      <a:r>
                        <a:rPr lang="en-US" b="1" dirty="0" smtClean="0"/>
                        <a:t>Fringes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$ 24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$ 77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of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people/shift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Maintenance</a:t>
                      </a:r>
                      <a:r>
                        <a:rPr lang="en-US" b="1" baseline="0" dirty="0" smtClean="0"/>
                        <a:t> 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$17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$ 55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5 % of the capital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Royalties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$ 5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$15.8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production revenue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Insurance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$3.4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$ 11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1% of the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capital cost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Raw materials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$ 34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$107.6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Depreciation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$14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Capital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cost/25 years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$121.6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$293. 1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685800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now =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306,430,000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Estimated Revenue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 of now =  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94,000,000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78201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856917406"/>
              </p:ext>
            </p:extLst>
          </p:nvPr>
        </p:nvGraphicFramePr>
        <p:xfrm>
          <a:off x="228599" y="1600200"/>
          <a:ext cx="8763000" cy="4094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Product and Side Products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</a:t>
                      </a:r>
                      <a:r>
                        <a:rPr lang="en-US" sz="2800" baseline="0" dirty="0" smtClean="0"/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 (per ton)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Revenue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 (</a:t>
                      </a:r>
                      <a:r>
                        <a:rPr lang="en-US" sz="2800" baseline="0" dirty="0" smtClean="0"/>
                        <a:t>per year)</a:t>
                      </a:r>
                      <a:endParaRPr lang="en-US" sz="2800" dirty="0"/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Syn</a:t>
                      </a:r>
                      <a:r>
                        <a:rPr lang="en-US" sz="2800" baseline="0" dirty="0" smtClean="0"/>
                        <a:t>gas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$150.00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$ 86.60 million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CO2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$40.00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7.00 million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Sulfur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$10.00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$   0.30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million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$ 94 million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27</a:t>
            </a:fld>
            <a:endParaRPr lang="en-US" sz="2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3936"/>
            <a:ext cx="8229600" cy="4623816"/>
          </a:xfrm>
        </p:spPr>
        <p:txBody>
          <a:bodyPr/>
          <a:lstStyle/>
          <a:p>
            <a:r>
              <a:rPr lang="en-US" dirty="0" smtClean="0"/>
              <a:t>Overall ASPEN procedure</a:t>
            </a:r>
          </a:p>
          <a:p>
            <a:pPr lvl="1"/>
            <a:r>
              <a:rPr lang="en-US" dirty="0" smtClean="0"/>
              <a:t>Gasification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Rough Economics</a:t>
            </a:r>
          </a:p>
          <a:p>
            <a:pPr lvl="1"/>
            <a:r>
              <a:rPr lang="en-US" dirty="0" smtClean="0"/>
              <a:t>Cost estimate:</a:t>
            </a:r>
          </a:p>
          <a:p>
            <a:pPr lvl="1"/>
            <a:r>
              <a:rPr lang="en-US" dirty="0" smtClean="0"/>
              <a:t>Profit estimate:</a:t>
            </a:r>
          </a:p>
          <a:p>
            <a:r>
              <a:rPr lang="en-US" dirty="0" smtClean="0"/>
              <a:t>Location: Victoria, Texas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773936"/>
            <a:ext cx="8305800" cy="4623816"/>
          </a:xfrm>
        </p:spPr>
        <p:txBody>
          <a:bodyPr/>
          <a:lstStyle/>
          <a:p>
            <a:r>
              <a:rPr lang="en-US" dirty="0" smtClean="0"/>
              <a:t>Final </a:t>
            </a:r>
            <a:r>
              <a:rPr lang="en-US" dirty="0" smtClean="0"/>
              <a:t>p</a:t>
            </a:r>
            <a:r>
              <a:rPr lang="en-US" dirty="0" smtClean="0"/>
              <a:t>rocess </a:t>
            </a:r>
            <a:r>
              <a:rPr lang="en-US" dirty="0" smtClean="0"/>
              <a:t>f</a:t>
            </a:r>
            <a:r>
              <a:rPr lang="en-US" dirty="0" smtClean="0"/>
              <a:t>low diagram</a:t>
            </a:r>
          </a:p>
          <a:p>
            <a:r>
              <a:rPr lang="en-US" dirty="0" smtClean="0"/>
              <a:t>Control scheme</a:t>
            </a:r>
          </a:p>
          <a:p>
            <a:r>
              <a:rPr lang="en-US" dirty="0" smtClean="0"/>
              <a:t>Optimize economy scale</a:t>
            </a:r>
          </a:p>
          <a:p>
            <a:pPr lvl="1"/>
            <a:r>
              <a:rPr lang="en-US" dirty="0" smtClean="0"/>
              <a:t>Revise </a:t>
            </a:r>
            <a:r>
              <a:rPr lang="en-US" dirty="0" smtClean="0"/>
              <a:t>c</a:t>
            </a:r>
            <a:r>
              <a:rPr lang="en-US" dirty="0" smtClean="0"/>
              <a:t>apital costs</a:t>
            </a:r>
          </a:p>
          <a:p>
            <a:r>
              <a:rPr lang="en-US" dirty="0" smtClean="0"/>
              <a:t>Major equipments list and plant layout </a:t>
            </a:r>
          </a:p>
          <a:p>
            <a:r>
              <a:rPr lang="en-US" dirty="0" smtClean="0"/>
              <a:t>Revise report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  <p:pic>
        <p:nvPicPr>
          <p:cNvPr id="35" name="Picture 34" descr="BFD 030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75" y="1524000"/>
            <a:ext cx="8391525" cy="3438525"/>
          </a:xfrm>
          <a:prstGeom prst="rect">
            <a:avLst/>
          </a:prstGeom>
        </p:spPr>
      </p:pic>
      <p:pic>
        <p:nvPicPr>
          <p:cNvPr id="36" name="Picture 35" descr="BFD 030711 D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343400"/>
            <a:ext cx="5755578" cy="23622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http://www.huffingtonpost.com/dr-orin-levine/questions-as-mileposts-of_b_448870.html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Around </a:t>
            </a:r>
            <a:r>
              <a:rPr lang="en-US" dirty="0" smtClean="0"/>
              <a:t>WGS </a:t>
            </a:r>
            <a:r>
              <a:rPr lang="en-US" dirty="0" smtClean="0"/>
              <a:t>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</a:t>
            </a:r>
            <a:r>
              <a:rPr lang="en-US" dirty="0" smtClean="0"/>
              <a:t>WGS </a:t>
            </a:r>
            <a:r>
              <a:rPr lang="en-US" dirty="0" smtClean="0"/>
              <a:t>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36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</a:t>
                      </a:r>
                      <a:r>
                        <a:rPr lang="en-US" dirty="0" smtClean="0"/>
                        <a:t>(MMBtu/hr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</a:t>
                      </a:r>
                      <a:r>
                        <a:rPr lang="en-US" baseline="0" dirty="0" smtClean="0"/>
                        <a:t>(MMBtu/hr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37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</a:t>
            </a:r>
            <a:r>
              <a:rPr lang="en-US" dirty="0" smtClean="0"/>
              <a:t>processes</a:t>
            </a:r>
            <a:endParaRPr lang="en-US" dirty="0" smtClean="0"/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486400" cy="4625609"/>
          </a:xfrm>
        </p:spPr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5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9940" name="Picture 4" descr="http://images.huffingtonpost.com/2010-02-04-Ques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905000"/>
            <a:ext cx="2857500" cy="381000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 (ICARUS)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Energy Balance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6</a:t>
            </a:fld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Sheeting: </a:t>
            </a:r>
            <a:r>
              <a:rPr lang="en-US" sz="4800" dirty="0" smtClean="0"/>
              <a:t>Overall Process</a:t>
            </a:r>
            <a:br>
              <a:rPr lang="en-US" sz="4800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7</a:t>
            </a:fld>
            <a:endParaRPr lang="en-US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905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76200" y="2667000"/>
            <a:ext cx="1828800" cy="1295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" y="2667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Gasification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905000" y="2667000"/>
            <a:ext cx="2590800" cy="16002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62200" y="26670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Sulfur Removal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95800" y="2667000"/>
            <a:ext cx="4495800" cy="1676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43600" y="27432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Claus Process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905000" y="4267200"/>
            <a:ext cx="1905000" cy="914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981200" y="48768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Water Gas Shift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810000" y="4267200"/>
            <a:ext cx="1371600" cy="1143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62400" y="5105401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CO2 Removal</a:t>
            </a:r>
            <a:endParaRPr lang="en-US" sz="16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-56138" y="1295400"/>
          <a:ext cx="9200138" cy="5562600"/>
        </p:xfrm>
        <a:graphic>
          <a:graphicData uri="http://schemas.openxmlformats.org/presentationml/2006/ole">
            <p:oleObj spid="_x0000_s62466" name="Bitmap Image" r:id="rId3" imgW="12961905" imgH="6409524" progId="PBrush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8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Sheeting: Sulfur Removal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9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43200" y="6248400"/>
            <a:ext cx="9906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To WGS</a:t>
            </a:r>
            <a:endParaRPr lang="en-US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7828</TotalTime>
  <Words>1275</Words>
  <Application>Microsoft Office PowerPoint</Application>
  <PresentationFormat>On-screen Show (4:3)</PresentationFormat>
  <Paragraphs>533</Paragraphs>
  <Slides>39</Slides>
  <Notes>9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  <vt:variant>
        <vt:lpstr>Custom Shows</vt:lpstr>
      </vt:variant>
      <vt:variant>
        <vt:i4>1</vt:i4>
      </vt:variant>
    </vt:vector>
  </HeadingPairs>
  <TitlesOfParts>
    <vt:vector size="42" baseType="lpstr">
      <vt:lpstr>Module</vt:lpstr>
      <vt:lpstr>Bitmap Image</vt:lpstr>
      <vt:lpstr>Syngas Production from Petroleum Coke Gasification </vt:lpstr>
      <vt:lpstr>Project Purpose </vt:lpstr>
      <vt:lpstr>Overall Block Flow</vt:lpstr>
      <vt:lpstr>Recap</vt:lpstr>
      <vt:lpstr>Questions Brought Up Last Time</vt:lpstr>
      <vt:lpstr>Agenda</vt:lpstr>
      <vt:lpstr>Flow Sheeting: Overall Process  </vt:lpstr>
      <vt:lpstr>Flow Sheeting: Gasification</vt:lpstr>
      <vt:lpstr>Flow Sheeting: Sulfur Removal</vt:lpstr>
      <vt:lpstr>Flow Sheeting:  WGS &amp; CO2 </vt:lpstr>
      <vt:lpstr>Flow Sheeting: Claus Process</vt:lpstr>
      <vt:lpstr>Flow Sheeting: Claus Cont.</vt:lpstr>
      <vt:lpstr>Heat Loads for Claus Plant</vt:lpstr>
      <vt:lpstr>Heat Sink Optimization</vt:lpstr>
      <vt:lpstr>Slide 15</vt:lpstr>
      <vt:lpstr>Gasification</vt:lpstr>
      <vt:lpstr>Slide 17</vt:lpstr>
      <vt:lpstr>Solid Removal</vt:lpstr>
      <vt:lpstr>Slide 19</vt:lpstr>
      <vt:lpstr>Sulfur Removal</vt:lpstr>
      <vt:lpstr>Slide 21</vt:lpstr>
      <vt:lpstr>CO2 Absorption</vt:lpstr>
      <vt:lpstr>Slide 23</vt:lpstr>
      <vt:lpstr>Other Fixed Cost</vt:lpstr>
      <vt:lpstr> Overall Expenses  </vt:lpstr>
      <vt:lpstr>Expected Revenue</vt:lpstr>
      <vt:lpstr>Location</vt:lpstr>
      <vt:lpstr>Conclusion</vt:lpstr>
      <vt:lpstr>Next Steps</vt:lpstr>
      <vt:lpstr>References </vt:lpstr>
      <vt:lpstr>Report Outline</vt:lpstr>
      <vt:lpstr>Report Outline</vt:lpstr>
      <vt:lpstr>Report Outline</vt:lpstr>
      <vt:lpstr>Questions?</vt:lpstr>
      <vt:lpstr>Energy Balance  Around WGS Reactor</vt:lpstr>
      <vt:lpstr>Energy Balance Around WGS Reactor</vt:lpstr>
      <vt:lpstr>Heat Loads</vt:lpstr>
      <vt:lpstr>CO2 Sequestration</vt:lpstr>
      <vt:lpstr>Slide 39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487</cp:revision>
  <dcterms:created xsi:type="dcterms:W3CDTF">2011-01-21T21:08:01Z</dcterms:created>
  <dcterms:modified xsi:type="dcterms:W3CDTF">2011-03-08T04:53:53Z</dcterms:modified>
</cp:coreProperties>
</file>